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275" r:id="rId19"/>
    <p:sldId id="276" r:id="rId20"/>
    <p:sldId id="306" r:id="rId21"/>
    <p:sldId id="277" r:id="rId22"/>
    <p:sldId id="307" r:id="rId23"/>
    <p:sldId id="308" r:id="rId24"/>
    <p:sldId id="309" r:id="rId25"/>
    <p:sldId id="310" r:id="rId26"/>
    <p:sldId id="314" r:id="rId27"/>
    <p:sldId id="315" r:id="rId28"/>
    <p:sldId id="289" r:id="rId29"/>
    <p:sldId id="28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7" autoAdjust="0"/>
    <p:restoredTop sz="94660"/>
  </p:normalViewPr>
  <p:slideViewPr>
    <p:cSldViewPr>
      <p:cViewPr>
        <p:scale>
          <a:sx n="75" d="100"/>
          <a:sy n="75" d="100"/>
        </p:scale>
        <p:origin x="-666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F048F-2CC5-4FEE-9CBB-2E69D2C22AF0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03607B-8126-4503-BD79-AB7265DA7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937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3607B-8126-4503-BD79-AB7265DA71B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989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3607B-8126-4503-BD79-AB7265DA71B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6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F64F-DEEF-44FF-8C5D-712AEFE87E27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C1886-9B29-45BB-A83D-0263B33DB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094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F64F-DEEF-44FF-8C5D-712AEFE87E27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C1886-9B29-45BB-A83D-0263B33DB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590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F64F-DEEF-44FF-8C5D-712AEFE87E27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C1886-9B29-45BB-A83D-0263B33DB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693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F64F-DEEF-44FF-8C5D-712AEFE87E27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C1886-9B29-45BB-A83D-0263B33DB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621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F64F-DEEF-44FF-8C5D-712AEFE87E27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C1886-9B29-45BB-A83D-0263B33DB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563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F64F-DEEF-44FF-8C5D-712AEFE87E27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C1886-9B29-45BB-A83D-0263B33DB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674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F64F-DEEF-44FF-8C5D-712AEFE87E27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C1886-9B29-45BB-A83D-0263B33DB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421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F64F-DEEF-44FF-8C5D-712AEFE87E27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C1886-9B29-45BB-A83D-0263B33DB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16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F64F-DEEF-44FF-8C5D-712AEFE87E27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C1886-9B29-45BB-A83D-0263B33DB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379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F64F-DEEF-44FF-8C5D-712AEFE87E27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C1886-9B29-45BB-A83D-0263B33DB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147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F64F-DEEF-44FF-8C5D-712AEFE87E27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C1886-9B29-45BB-A83D-0263B33DB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091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4F64F-DEEF-44FF-8C5D-712AEFE87E27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C1886-9B29-45BB-A83D-0263B33DB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605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tmp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1.tm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tm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tmp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tmp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Mindful Coding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0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16 ThSh Mindful Coding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4" t="32128" r="23182" b="5110"/>
          <a:stretch/>
        </p:blipFill>
        <p:spPr>
          <a:xfrm>
            <a:off x="381000" y="-155598"/>
            <a:ext cx="8044585" cy="5184798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83949" y="1524000"/>
            <a:ext cx="6469251" cy="5257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i="1" dirty="0" smtClean="0">
                <a:solidFill>
                  <a:schemeClr val="bg1">
                    <a:lumMod val="50000"/>
                  </a:schemeClr>
                </a:solidFill>
              </a:rPr>
              <a:t>P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=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my 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P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rediction or guess of the answer to my question</a:t>
            </a:r>
          </a:p>
          <a:p>
            <a:r>
              <a:rPr lang="en-US" sz="2400" b="1" i="1" dirty="0" smtClean="0">
                <a:solidFill>
                  <a:schemeClr val="bg1">
                    <a:lumMod val="50000"/>
                  </a:schemeClr>
                </a:solidFill>
              </a:rPr>
              <a:t>T-S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=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connection between the 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ext and my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elf</a:t>
            </a:r>
          </a:p>
          <a:p>
            <a:r>
              <a:rPr lang="en-US" sz="2400" b="1" i="1" dirty="0" smtClean="0">
                <a:solidFill>
                  <a:schemeClr val="bg1">
                    <a:lumMod val="50000"/>
                  </a:schemeClr>
                </a:solidFill>
              </a:rPr>
              <a:t>T-W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=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connection between the 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ext and the 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W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orld</a:t>
            </a:r>
          </a:p>
          <a:p>
            <a:r>
              <a:rPr lang="en-US" sz="2400" b="1" i="1" dirty="0" smtClean="0">
                <a:solidFill>
                  <a:schemeClr val="bg1">
                    <a:lumMod val="50000"/>
                  </a:schemeClr>
                </a:solidFill>
              </a:rPr>
              <a:t>T-TT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=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connection between the 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ext and 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his 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ext</a:t>
            </a:r>
          </a:p>
          <a:p>
            <a:r>
              <a:rPr lang="en-US" sz="2400" b="1" i="1" dirty="0" smtClean="0">
                <a:solidFill>
                  <a:schemeClr val="bg1"/>
                </a:solidFill>
              </a:rPr>
              <a:t>T-S</a:t>
            </a:r>
            <a:r>
              <a:rPr lang="en-US" dirty="0" smtClean="0">
                <a:solidFill>
                  <a:schemeClr val="bg1"/>
                </a:solidFill>
              </a:rPr>
              <a:t> = </a:t>
            </a:r>
            <a:r>
              <a:rPr lang="en-US" i="1" dirty="0" smtClean="0">
                <a:solidFill>
                  <a:schemeClr val="bg1"/>
                </a:solidFill>
              </a:rPr>
              <a:t>connection between the </a:t>
            </a:r>
            <a:r>
              <a:rPr lang="en-US" b="1" i="1" dirty="0" smtClean="0">
                <a:solidFill>
                  <a:schemeClr val="bg1"/>
                </a:solidFill>
              </a:rPr>
              <a:t>T</a:t>
            </a:r>
            <a:r>
              <a:rPr lang="en-US" i="1" dirty="0" smtClean="0">
                <a:solidFill>
                  <a:schemeClr val="bg1"/>
                </a:solidFill>
              </a:rPr>
              <a:t>ext and my</a:t>
            </a:r>
            <a:r>
              <a:rPr lang="en-US" b="1" i="1" dirty="0" smtClean="0">
                <a:solidFill>
                  <a:schemeClr val="bg1"/>
                </a:solidFill>
              </a:rPr>
              <a:t>S</a:t>
            </a:r>
            <a:r>
              <a:rPr lang="en-US" i="1" dirty="0" smtClean="0">
                <a:solidFill>
                  <a:schemeClr val="bg1"/>
                </a:solidFill>
              </a:rPr>
              <a:t>elf</a:t>
            </a:r>
          </a:p>
          <a:p>
            <a:r>
              <a:rPr lang="en-US" sz="2400" b="1" i="1" dirty="0" smtClean="0">
                <a:solidFill>
                  <a:srgbClr val="FF0000"/>
                </a:solidFill>
              </a:rPr>
              <a:t>?</a:t>
            </a:r>
            <a:r>
              <a:rPr lang="en-US" dirty="0" smtClean="0">
                <a:solidFill>
                  <a:schemeClr val="tx1"/>
                </a:solidFill>
              </a:rPr>
              <a:t> = </a:t>
            </a:r>
            <a:r>
              <a:rPr lang="en-US" i="1" dirty="0" smtClean="0">
                <a:solidFill>
                  <a:schemeClr val="tx1"/>
                </a:solidFill>
              </a:rPr>
              <a:t>my </a:t>
            </a:r>
            <a:r>
              <a:rPr lang="en-US" b="1" i="1" dirty="0" smtClean="0">
                <a:solidFill>
                  <a:srgbClr val="FF0000"/>
                </a:solidFill>
              </a:rPr>
              <a:t>Q</a:t>
            </a:r>
            <a:r>
              <a:rPr lang="en-US" i="1" dirty="0" smtClean="0">
                <a:solidFill>
                  <a:schemeClr val="tx1"/>
                </a:solidFill>
              </a:rPr>
              <a:t>uestion</a:t>
            </a:r>
          </a:p>
          <a:p>
            <a:r>
              <a:rPr lang="en-US" sz="2400" b="1" i="1" dirty="0" smtClean="0">
                <a:solidFill>
                  <a:schemeClr val="bg1"/>
                </a:solidFill>
              </a:rPr>
              <a:t>OC</a:t>
            </a:r>
            <a:r>
              <a:rPr lang="en-US" dirty="0" smtClean="0">
                <a:solidFill>
                  <a:schemeClr val="bg1"/>
                </a:solidFill>
              </a:rPr>
              <a:t> = </a:t>
            </a:r>
            <a:r>
              <a:rPr lang="en-US" i="1" dirty="0" smtClean="0">
                <a:solidFill>
                  <a:schemeClr val="bg1"/>
                </a:solidFill>
              </a:rPr>
              <a:t>my </a:t>
            </a:r>
            <a:r>
              <a:rPr lang="en-US" b="1" i="1" dirty="0" smtClean="0">
                <a:solidFill>
                  <a:schemeClr val="bg1"/>
                </a:solidFill>
              </a:rPr>
              <a:t>O</a:t>
            </a:r>
            <a:r>
              <a:rPr lang="en-US" i="1" dirty="0" smtClean="0">
                <a:solidFill>
                  <a:schemeClr val="bg1"/>
                </a:solidFill>
              </a:rPr>
              <a:t>pinion or my </a:t>
            </a:r>
            <a:r>
              <a:rPr lang="en-US" b="1" i="1" dirty="0" smtClean="0">
                <a:solidFill>
                  <a:schemeClr val="bg1"/>
                </a:solidFill>
              </a:rPr>
              <a:t>C</a:t>
            </a:r>
            <a:r>
              <a:rPr lang="en-US" i="1" dirty="0" smtClean="0">
                <a:solidFill>
                  <a:schemeClr val="bg1"/>
                </a:solidFill>
              </a:rPr>
              <a:t>omment</a:t>
            </a:r>
          </a:p>
          <a:p>
            <a:endParaRPr lang="en-US" i="1" dirty="0" smtClean="0">
              <a:solidFill>
                <a:schemeClr val="bg1"/>
              </a:solidFill>
            </a:endParaRPr>
          </a:p>
          <a:p>
            <a:endParaRPr lang="en-US" i="1" dirty="0">
              <a:solidFill>
                <a:schemeClr val="bg1"/>
              </a:solidFill>
            </a:endParaRPr>
          </a:p>
          <a:p>
            <a:r>
              <a:rPr lang="en-US" i="1" dirty="0">
                <a:solidFill>
                  <a:schemeClr val="bg1"/>
                </a:solidFill>
              </a:rPr>
              <a:t>	</a:t>
            </a:r>
            <a:endParaRPr lang="en-US" i="1" dirty="0" smtClean="0">
              <a:solidFill>
                <a:schemeClr val="bg1"/>
              </a:solidFill>
            </a:endParaRPr>
          </a:p>
          <a:p>
            <a:r>
              <a:rPr lang="en-US" i="1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= An </a:t>
            </a:r>
            <a:r>
              <a:rPr lang="en-US" b="1" i="1" dirty="0" smtClean="0">
                <a:solidFill>
                  <a:schemeClr val="bg1"/>
                </a:solidFill>
              </a:rPr>
              <a:t>important</a:t>
            </a:r>
            <a:r>
              <a:rPr lang="en-US" dirty="0" smtClean="0">
                <a:solidFill>
                  <a:schemeClr val="bg1"/>
                </a:solidFill>
              </a:rPr>
              <a:t> point I want to remember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</a:t>
            </a:r>
          </a:p>
          <a:p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= An </a:t>
            </a:r>
            <a:r>
              <a:rPr lang="en-US" b="1" i="1" dirty="0" smtClean="0">
                <a:solidFill>
                  <a:schemeClr val="bg1"/>
                </a:solidFill>
              </a:rPr>
              <a:t>important</a:t>
            </a:r>
            <a:r>
              <a:rPr lang="en-US" dirty="0" smtClean="0">
                <a:solidFill>
                  <a:schemeClr val="bg1"/>
                </a:solidFill>
              </a:rPr>
              <a:t> point I want to remember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</a:t>
            </a:r>
          </a:p>
          <a:p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= </a:t>
            </a:r>
            <a:r>
              <a:rPr lang="en-US" b="1" i="1" dirty="0" smtClean="0">
                <a:solidFill>
                  <a:schemeClr val="bg1"/>
                </a:solidFill>
              </a:rPr>
              <a:t>Key </a:t>
            </a:r>
            <a:r>
              <a:rPr lang="en-US" dirty="0" smtClean="0">
                <a:solidFill>
                  <a:schemeClr val="bg1"/>
                </a:solidFill>
              </a:rPr>
              <a:t>words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81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16 ThSh Mindful Coding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4" t="32128" r="23182" b="5110"/>
          <a:stretch/>
        </p:blipFill>
        <p:spPr>
          <a:xfrm>
            <a:off x="381001" y="-228600"/>
            <a:ext cx="8153400" cy="525493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28600" y="1524000"/>
            <a:ext cx="6469251" cy="5257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i="1" dirty="0" smtClean="0">
                <a:solidFill>
                  <a:schemeClr val="bg1">
                    <a:lumMod val="50000"/>
                  </a:schemeClr>
                </a:solidFill>
              </a:rPr>
              <a:t>P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=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my 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P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rediction or guess of the answer to my question</a:t>
            </a:r>
          </a:p>
          <a:p>
            <a:r>
              <a:rPr lang="en-US" sz="2400" b="1" i="1" dirty="0" smtClean="0">
                <a:solidFill>
                  <a:schemeClr val="bg1">
                    <a:lumMod val="50000"/>
                  </a:schemeClr>
                </a:solidFill>
              </a:rPr>
              <a:t>T-S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=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connection between the 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ext and my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elf</a:t>
            </a:r>
          </a:p>
          <a:p>
            <a:r>
              <a:rPr lang="en-US" sz="2400" b="1" i="1" dirty="0" smtClean="0">
                <a:solidFill>
                  <a:schemeClr val="bg1">
                    <a:lumMod val="50000"/>
                  </a:schemeClr>
                </a:solidFill>
              </a:rPr>
              <a:t>T-W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=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connection between the 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ext and the 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W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orld</a:t>
            </a:r>
          </a:p>
          <a:p>
            <a:r>
              <a:rPr lang="en-US" sz="2400" b="1" i="1" dirty="0" smtClean="0">
                <a:solidFill>
                  <a:schemeClr val="bg1">
                    <a:lumMod val="50000"/>
                  </a:schemeClr>
                </a:solidFill>
              </a:rPr>
              <a:t>T-TT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=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connection between the 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ext and 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his 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ext</a:t>
            </a:r>
          </a:p>
          <a:p>
            <a:r>
              <a:rPr lang="en-US" sz="2400" b="1" i="1" dirty="0" smtClean="0">
                <a:solidFill>
                  <a:schemeClr val="bg1"/>
                </a:solidFill>
              </a:rPr>
              <a:t>T-S</a:t>
            </a:r>
            <a:r>
              <a:rPr lang="en-US" dirty="0" smtClean="0">
                <a:solidFill>
                  <a:schemeClr val="bg1"/>
                </a:solidFill>
              </a:rPr>
              <a:t> = </a:t>
            </a:r>
            <a:r>
              <a:rPr lang="en-US" i="1" dirty="0" smtClean="0">
                <a:solidFill>
                  <a:schemeClr val="bg1"/>
                </a:solidFill>
              </a:rPr>
              <a:t>connection between the </a:t>
            </a:r>
            <a:r>
              <a:rPr lang="en-US" b="1" i="1" dirty="0" smtClean="0">
                <a:solidFill>
                  <a:schemeClr val="bg1"/>
                </a:solidFill>
              </a:rPr>
              <a:t>T</a:t>
            </a:r>
            <a:r>
              <a:rPr lang="en-US" i="1" dirty="0" smtClean="0">
                <a:solidFill>
                  <a:schemeClr val="bg1"/>
                </a:solidFill>
              </a:rPr>
              <a:t>ext and my</a:t>
            </a:r>
            <a:r>
              <a:rPr lang="en-US" b="1" i="1" dirty="0" smtClean="0">
                <a:solidFill>
                  <a:schemeClr val="bg1"/>
                </a:solidFill>
              </a:rPr>
              <a:t>S</a:t>
            </a:r>
            <a:r>
              <a:rPr lang="en-US" i="1" dirty="0" smtClean="0">
                <a:solidFill>
                  <a:schemeClr val="bg1"/>
                </a:solidFill>
              </a:rPr>
              <a:t>elf</a:t>
            </a:r>
          </a:p>
          <a:p>
            <a:r>
              <a:rPr lang="en-US" sz="2400" b="1" i="1" dirty="0" smtClean="0">
                <a:solidFill>
                  <a:schemeClr val="bg1">
                    <a:lumMod val="50000"/>
                  </a:schemeClr>
                </a:solidFill>
              </a:rPr>
              <a:t>?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=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my 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Q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uestion</a:t>
            </a:r>
          </a:p>
          <a:p>
            <a:r>
              <a:rPr lang="en-US" sz="2400" b="1" i="1" dirty="0" smtClean="0">
                <a:solidFill>
                  <a:srgbClr val="FF0000"/>
                </a:solidFill>
              </a:rPr>
              <a:t>OC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= </a:t>
            </a:r>
            <a:r>
              <a:rPr lang="en-US" i="1" dirty="0" smtClean="0">
                <a:solidFill>
                  <a:schemeClr val="tx1"/>
                </a:solidFill>
              </a:rPr>
              <a:t>my </a:t>
            </a:r>
            <a:r>
              <a:rPr lang="en-US" b="1" i="1" dirty="0" smtClean="0">
                <a:solidFill>
                  <a:srgbClr val="FF0000"/>
                </a:solidFill>
              </a:rPr>
              <a:t>O</a:t>
            </a:r>
            <a:r>
              <a:rPr lang="en-US" i="1" dirty="0" smtClean="0">
                <a:solidFill>
                  <a:schemeClr val="tx1"/>
                </a:solidFill>
              </a:rPr>
              <a:t>pinion or my </a:t>
            </a:r>
            <a:r>
              <a:rPr lang="en-US" b="1" i="1" dirty="0" smtClean="0">
                <a:solidFill>
                  <a:srgbClr val="FF0000"/>
                </a:solidFill>
              </a:rPr>
              <a:t>C</a:t>
            </a:r>
            <a:r>
              <a:rPr lang="en-US" i="1" dirty="0" smtClean="0">
                <a:solidFill>
                  <a:schemeClr val="tx1"/>
                </a:solidFill>
              </a:rPr>
              <a:t>omment</a:t>
            </a:r>
          </a:p>
          <a:p>
            <a:endParaRPr lang="en-US" i="1" dirty="0" smtClean="0">
              <a:solidFill>
                <a:schemeClr val="bg1"/>
              </a:solidFill>
            </a:endParaRPr>
          </a:p>
          <a:p>
            <a:endParaRPr lang="en-US" i="1" dirty="0">
              <a:solidFill>
                <a:schemeClr val="bg1"/>
              </a:solidFill>
            </a:endParaRPr>
          </a:p>
          <a:p>
            <a:r>
              <a:rPr lang="en-US" i="1" dirty="0">
                <a:solidFill>
                  <a:schemeClr val="bg1"/>
                </a:solidFill>
              </a:rPr>
              <a:t>	</a:t>
            </a:r>
            <a:endParaRPr lang="en-US" i="1" dirty="0" smtClean="0">
              <a:solidFill>
                <a:schemeClr val="bg1"/>
              </a:solidFill>
            </a:endParaRPr>
          </a:p>
          <a:p>
            <a:r>
              <a:rPr lang="en-US" i="1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= An </a:t>
            </a:r>
            <a:r>
              <a:rPr lang="en-US" b="1" i="1" dirty="0" smtClean="0">
                <a:solidFill>
                  <a:schemeClr val="bg1"/>
                </a:solidFill>
              </a:rPr>
              <a:t>important</a:t>
            </a:r>
            <a:r>
              <a:rPr lang="en-US" dirty="0" smtClean="0">
                <a:solidFill>
                  <a:schemeClr val="bg1"/>
                </a:solidFill>
              </a:rPr>
              <a:t> point I want to remember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</a:t>
            </a:r>
          </a:p>
          <a:p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= An </a:t>
            </a:r>
            <a:r>
              <a:rPr lang="en-US" b="1" i="1" dirty="0" smtClean="0">
                <a:solidFill>
                  <a:schemeClr val="bg1"/>
                </a:solidFill>
              </a:rPr>
              <a:t>important</a:t>
            </a:r>
            <a:r>
              <a:rPr lang="en-US" dirty="0" smtClean="0">
                <a:solidFill>
                  <a:schemeClr val="bg1"/>
                </a:solidFill>
              </a:rPr>
              <a:t> point I want to remember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</a:t>
            </a:r>
          </a:p>
          <a:p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= </a:t>
            </a:r>
            <a:r>
              <a:rPr lang="en-US" b="1" i="1" dirty="0" smtClean="0">
                <a:solidFill>
                  <a:schemeClr val="bg1"/>
                </a:solidFill>
              </a:rPr>
              <a:t>Key </a:t>
            </a:r>
            <a:r>
              <a:rPr lang="en-US" dirty="0" smtClean="0">
                <a:solidFill>
                  <a:schemeClr val="bg1"/>
                </a:solidFill>
              </a:rPr>
              <a:t>words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74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" name="Picture 12" descr="16 ThSh Mindful Coding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4" t="32128" r="23182" b="5110"/>
          <a:stretch/>
        </p:blipFill>
        <p:spPr>
          <a:xfrm>
            <a:off x="168706" y="-155598"/>
            <a:ext cx="8044585" cy="5184798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168706" y="1558636"/>
            <a:ext cx="6469251" cy="5257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i="1" dirty="0" smtClean="0">
                <a:solidFill>
                  <a:schemeClr val="bg1">
                    <a:lumMod val="50000"/>
                  </a:schemeClr>
                </a:solidFill>
              </a:rPr>
              <a:t>P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=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my 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P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rediction or guess of the answer to my question</a:t>
            </a:r>
          </a:p>
          <a:p>
            <a:r>
              <a:rPr lang="en-US" sz="2400" b="1" i="1" dirty="0" smtClean="0">
                <a:solidFill>
                  <a:schemeClr val="bg1">
                    <a:lumMod val="50000"/>
                  </a:schemeClr>
                </a:solidFill>
              </a:rPr>
              <a:t>T-S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=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connection between the 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ext and my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elf</a:t>
            </a:r>
          </a:p>
          <a:p>
            <a:r>
              <a:rPr lang="en-US" sz="2400" b="1" i="1" dirty="0" smtClean="0">
                <a:solidFill>
                  <a:schemeClr val="bg1">
                    <a:lumMod val="50000"/>
                  </a:schemeClr>
                </a:solidFill>
              </a:rPr>
              <a:t>T-W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=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connection between the 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ext and the 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W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orld</a:t>
            </a:r>
          </a:p>
          <a:p>
            <a:r>
              <a:rPr lang="en-US" sz="2400" b="1" i="1" dirty="0" smtClean="0">
                <a:solidFill>
                  <a:schemeClr val="bg1">
                    <a:lumMod val="50000"/>
                  </a:schemeClr>
                </a:solidFill>
              </a:rPr>
              <a:t>T-TT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=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connection between the 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ext and 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his 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ext</a:t>
            </a:r>
          </a:p>
          <a:p>
            <a:r>
              <a:rPr lang="en-US" sz="2400" b="1" i="1" dirty="0" smtClean="0">
                <a:solidFill>
                  <a:schemeClr val="bg1"/>
                </a:solidFill>
              </a:rPr>
              <a:t>T-S</a:t>
            </a:r>
            <a:r>
              <a:rPr lang="en-US" dirty="0" smtClean="0">
                <a:solidFill>
                  <a:schemeClr val="bg1"/>
                </a:solidFill>
              </a:rPr>
              <a:t> = </a:t>
            </a:r>
            <a:r>
              <a:rPr lang="en-US" i="1" dirty="0" smtClean="0">
                <a:solidFill>
                  <a:schemeClr val="bg1"/>
                </a:solidFill>
              </a:rPr>
              <a:t>connection between the </a:t>
            </a:r>
            <a:r>
              <a:rPr lang="en-US" b="1" i="1" dirty="0" smtClean="0">
                <a:solidFill>
                  <a:schemeClr val="bg1"/>
                </a:solidFill>
              </a:rPr>
              <a:t>T</a:t>
            </a:r>
            <a:r>
              <a:rPr lang="en-US" i="1" dirty="0" smtClean="0">
                <a:solidFill>
                  <a:schemeClr val="bg1"/>
                </a:solidFill>
              </a:rPr>
              <a:t>ext and my</a:t>
            </a:r>
            <a:r>
              <a:rPr lang="en-US" b="1" i="1" dirty="0" smtClean="0">
                <a:solidFill>
                  <a:schemeClr val="bg1"/>
                </a:solidFill>
              </a:rPr>
              <a:t>S</a:t>
            </a:r>
            <a:r>
              <a:rPr lang="en-US" i="1" dirty="0" smtClean="0">
                <a:solidFill>
                  <a:schemeClr val="bg1"/>
                </a:solidFill>
              </a:rPr>
              <a:t>elf</a:t>
            </a:r>
          </a:p>
          <a:p>
            <a:r>
              <a:rPr lang="en-US" sz="2400" b="1" i="1" dirty="0" smtClean="0">
                <a:solidFill>
                  <a:schemeClr val="bg1">
                    <a:lumMod val="50000"/>
                  </a:schemeClr>
                </a:solidFill>
              </a:rPr>
              <a:t>?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=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my 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Q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uestion</a:t>
            </a:r>
          </a:p>
          <a:p>
            <a:r>
              <a:rPr lang="en-US" sz="2400" b="1" i="1" dirty="0" smtClean="0">
                <a:solidFill>
                  <a:schemeClr val="bg1">
                    <a:lumMod val="50000"/>
                  </a:schemeClr>
                </a:solidFill>
              </a:rPr>
              <a:t>OC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=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my 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O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pinion or my 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omment</a:t>
            </a:r>
          </a:p>
          <a:p>
            <a:endParaRPr lang="en-US" i="1" dirty="0" smtClean="0">
              <a:solidFill>
                <a:schemeClr val="bg1"/>
              </a:solidFill>
            </a:endParaRPr>
          </a:p>
          <a:p>
            <a:endParaRPr lang="en-US" i="1" dirty="0">
              <a:solidFill>
                <a:schemeClr val="bg1"/>
              </a:solidFill>
            </a:endParaRPr>
          </a:p>
          <a:p>
            <a:r>
              <a:rPr lang="en-US" i="1" dirty="0">
                <a:solidFill>
                  <a:schemeClr val="bg1"/>
                </a:solidFill>
              </a:rPr>
              <a:t>	</a:t>
            </a:r>
            <a:endParaRPr lang="en-US" i="1" dirty="0" smtClean="0">
              <a:solidFill>
                <a:schemeClr val="bg1"/>
              </a:solidFill>
            </a:endParaRPr>
          </a:p>
          <a:p>
            <a:r>
              <a:rPr lang="en-US" i="1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= An </a:t>
            </a:r>
            <a:r>
              <a:rPr lang="en-US" b="1" i="1" dirty="0" smtClean="0">
                <a:solidFill>
                  <a:schemeClr val="bg1"/>
                </a:solidFill>
              </a:rPr>
              <a:t>important</a:t>
            </a:r>
            <a:r>
              <a:rPr lang="en-US" dirty="0" smtClean="0">
                <a:solidFill>
                  <a:schemeClr val="bg1"/>
                </a:solidFill>
              </a:rPr>
              <a:t> point I want to remember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</a:t>
            </a:r>
          </a:p>
          <a:p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= An </a:t>
            </a:r>
            <a:r>
              <a:rPr lang="en-US" b="1" i="1" dirty="0" smtClean="0">
                <a:solidFill>
                  <a:schemeClr val="bg1"/>
                </a:solidFill>
              </a:rPr>
              <a:t>important</a:t>
            </a:r>
            <a:r>
              <a:rPr lang="en-US" dirty="0" smtClean="0">
                <a:solidFill>
                  <a:schemeClr val="bg1"/>
                </a:solidFill>
              </a:rPr>
              <a:t> point I want to remember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</a:t>
            </a:r>
          </a:p>
          <a:p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= </a:t>
            </a:r>
            <a:r>
              <a:rPr lang="en-US" b="1" i="1" dirty="0" smtClean="0">
                <a:solidFill>
                  <a:schemeClr val="bg1"/>
                </a:solidFill>
              </a:rPr>
              <a:t>Key </a:t>
            </a:r>
            <a:r>
              <a:rPr lang="en-US" dirty="0" smtClean="0">
                <a:solidFill>
                  <a:schemeClr val="bg1"/>
                </a:solidFill>
              </a:rPr>
              <a:t>words</a:t>
            </a:r>
          </a:p>
          <a:p>
            <a:pPr algn="ctr"/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65431" y="4267200"/>
            <a:ext cx="4190999" cy="381000"/>
            <a:chOff x="0" y="4649732"/>
            <a:chExt cx="4190999" cy="381000"/>
          </a:xfrm>
        </p:grpSpPr>
        <p:cxnSp>
          <p:nvCxnSpPr>
            <p:cNvPr id="15" name="Straight Arrow Connector 14"/>
            <p:cNvCxnSpPr/>
            <p:nvPr/>
          </p:nvCxnSpPr>
          <p:spPr>
            <a:xfrm flipV="1">
              <a:off x="1532718" y="4802833"/>
              <a:ext cx="2658281" cy="37399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227953" y="4660348"/>
              <a:ext cx="1043428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/>
                <a:t>Text word or phrase</a:t>
              </a:r>
              <a:endParaRPr lang="en-US" sz="900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0" y="4649732"/>
              <a:ext cx="1532718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535648" y="4191000"/>
            <a:ext cx="1460799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rgbClr val="FF0000"/>
                </a:solidFill>
              </a:rPr>
              <a:t>Remind myself what circled part means</a:t>
            </a:r>
            <a:endParaRPr lang="en-US" sz="1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11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" name="Picture 12" descr="16 ThSh Mindful Coding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4" t="32128" r="23182" b="5110"/>
          <a:stretch/>
        </p:blipFill>
        <p:spPr>
          <a:xfrm>
            <a:off x="312549" y="-228600"/>
            <a:ext cx="8145651" cy="5249936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627699" y="1420586"/>
            <a:ext cx="6469251" cy="5257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i="1" dirty="0" smtClean="0">
                <a:solidFill>
                  <a:schemeClr val="bg1">
                    <a:lumMod val="50000"/>
                  </a:schemeClr>
                </a:solidFill>
              </a:rPr>
              <a:t>P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=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my 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P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rediction or guess of the answer to my question</a:t>
            </a:r>
          </a:p>
          <a:p>
            <a:r>
              <a:rPr lang="en-US" sz="2400" b="1" i="1" dirty="0" smtClean="0">
                <a:solidFill>
                  <a:schemeClr val="bg1">
                    <a:lumMod val="50000"/>
                  </a:schemeClr>
                </a:solidFill>
              </a:rPr>
              <a:t>T-S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=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connection between the 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ext and my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elf</a:t>
            </a:r>
          </a:p>
          <a:p>
            <a:r>
              <a:rPr lang="en-US" sz="2400" b="1" i="1" dirty="0" smtClean="0">
                <a:solidFill>
                  <a:schemeClr val="bg1">
                    <a:lumMod val="50000"/>
                  </a:schemeClr>
                </a:solidFill>
              </a:rPr>
              <a:t>T-W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=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connection between the 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ext and the 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W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orld</a:t>
            </a:r>
          </a:p>
          <a:p>
            <a:r>
              <a:rPr lang="en-US" sz="2400" b="1" i="1" dirty="0" smtClean="0">
                <a:solidFill>
                  <a:schemeClr val="bg1">
                    <a:lumMod val="50000"/>
                  </a:schemeClr>
                </a:solidFill>
              </a:rPr>
              <a:t>T-TT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=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connection between the 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ext and 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his 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ext</a:t>
            </a:r>
          </a:p>
          <a:p>
            <a:r>
              <a:rPr lang="en-US" sz="2400" b="1" i="1" dirty="0" smtClean="0">
                <a:solidFill>
                  <a:schemeClr val="bg1"/>
                </a:solidFill>
              </a:rPr>
              <a:t>T-S</a:t>
            </a:r>
            <a:r>
              <a:rPr lang="en-US" dirty="0" smtClean="0">
                <a:solidFill>
                  <a:schemeClr val="bg1"/>
                </a:solidFill>
              </a:rPr>
              <a:t> = </a:t>
            </a:r>
            <a:r>
              <a:rPr lang="en-US" i="1" dirty="0" smtClean="0">
                <a:solidFill>
                  <a:schemeClr val="bg1"/>
                </a:solidFill>
              </a:rPr>
              <a:t>connection between the </a:t>
            </a:r>
            <a:r>
              <a:rPr lang="en-US" b="1" i="1" dirty="0" smtClean="0">
                <a:solidFill>
                  <a:schemeClr val="bg1"/>
                </a:solidFill>
              </a:rPr>
              <a:t>T</a:t>
            </a:r>
            <a:r>
              <a:rPr lang="en-US" i="1" dirty="0" smtClean="0">
                <a:solidFill>
                  <a:schemeClr val="bg1"/>
                </a:solidFill>
              </a:rPr>
              <a:t>ext and my</a:t>
            </a:r>
            <a:r>
              <a:rPr lang="en-US" b="1" i="1" dirty="0" smtClean="0">
                <a:solidFill>
                  <a:schemeClr val="bg1"/>
                </a:solidFill>
              </a:rPr>
              <a:t>S</a:t>
            </a:r>
            <a:r>
              <a:rPr lang="en-US" i="1" dirty="0" smtClean="0">
                <a:solidFill>
                  <a:schemeClr val="bg1"/>
                </a:solidFill>
              </a:rPr>
              <a:t>elf</a:t>
            </a:r>
          </a:p>
          <a:p>
            <a:r>
              <a:rPr lang="en-US" sz="2400" b="1" i="1" dirty="0" smtClean="0">
                <a:solidFill>
                  <a:schemeClr val="bg1">
                    <a:lumMod val="50000"/>
                  </a:schemeClr>
                </a:solidFill>
              </a:rPr>
              <a:t>?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=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my 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Q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uestion</a:t>
            </a:r>
          </a:p>
          <a:p>
            <a:r>
              <a:rPr lang="en-US" sz="2400" b="1" i="1" dirty="0" smtClean="0">
                <a:solidFill>
                  <a:schemeClr val="bg1">
                    <a:lumMod val="50000"/>
                  </a:schemeClr>
                </a:solidFill>
              </a:rPr>
              <a:t>OC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=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my 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O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pinion or my 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omment</a:t>
            </a:r>
          </a:p>
          <a:p>
            <a:endParaRPr lang="en-US" i="1" dirty="0" smtClean="0"/>
          </a:p>
          <a:p>
            <a:endParaRPr lang="en-US" i="1" dirty="0" smtClean="0"/>
          </a:p>
          <a:p>
            <a:r>
              <a:rPr lang="en-US" i="1" dirty="0"/>
              <a:t>	</a:t>
            </a:r>
            <a:endParaRPr lang="en-US" i="1" dirty="0" smtClean="0"/>
          </a:p>
          <a:p>
            <a:r>
              <a:rPr lang="en-US" i="1" dirty="0"/>
              <a:t>	</a:t>
            </a:r>
            <a:r>
              <a:rPr lang="en-US" dirty="0" smtClean="0"/>
              <a:t>= An </a:t>
            </a:r>
            <a:r>
              <a:rPr lang="en-US" b="1" i="1" dirty="0" smtClean="0">
                <a:solidFill>
                  <a:srgbClr val="FF0000"/>
                </a:solidFill>
              </a:rPr>
              <a:t>important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point I want to remember</a:t>
            </a:r>
          </a:p>
          <a:p>
            <a:r>
              <a:rPr lang="en-US" dirty="0" smtClean="0"/>
              <a:t>	</a:t>
            </a:r>
          </a:p>
          <a:p>
            <a:r>
              <a:rPr lang="en-US" dirty="0"/>
              <a:t>	</a:t>
            </a:r>
            <a:r>
              <a:rPr lang="en-US" dirty="0" smtClean="0">
                <a:solidFill>
                  <a:schemeClr val="bg1"/>
                </a:solidFill>
              </a:rPr>
              <a:t>= An </a:t>
            </a:r>
            <a:r>
              <a:rPr lang="en-US" b="1" i="1" dirty="0" smtClean="0">
                <a:solidFill>
                  <a:schemeClr val="bg1"/>
                </a:solidFill>
              </a:rPr>
              <a:t>important</a:t>
            </a:r>
            <a:r>
              <a:rPr lang="en-US" dirty="0" smtClean="0">
                <a:solidFill>
                  <a:schemeClr val="bg1"/>
                </a:solidFill>
              </a:rPr>
              <a:t> point I want to remember</a:t>
            </a:r>
          </a:p>
          <a:p>
            <a:r>
              <a:rPr lang="en-US" dirty="0" smtClean="0"/>
              <a:t>	</a:t>
            </a:r>
          </a:p>
          <a:p>
            <a:r>
              <a:rPr lang="en-US" dirty="0"/>
              <a:t>	</a:t>
            </a:r>
            <a:r>
              <a:rPr lang="en-US" dirty="0" smtClean="0">
                <a:solidFill>
                  <a:schemeClr val="bg1"/>
                </a:solidFill>
              </a:rPr>
              <a:t>= </a:t>
            </a:r>
            <a:r>
              <a:rPr lang="en-US" b="1" i="1" dirty="0" smtClean="0">
                <a:solidFill>
                  <a:schemeClr val="bg1"/>
                </a:solidFill>
              </a:rPr>
              <a:t>Key </a:t>
            </a:r>
            <a:r>
              <a:rPr lang="en-US" dirty="0" smtClean="0">
                <a:solidFill>
                  <a:schemeClr val="bg1"/>
                </a:solidFill>
              </a:rPr>
              <a:t>words</a:t>
            </a:r>
          </a:p>
          <a:p>
            <a:pPr algn="ctr"/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151368" y="4382201"/>
            <a:ext cx="2658281" cy="37399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894898" y="4186535"/>
            <a:ext cx="1460799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Remind myself what circled part means</a:t>
            </a:r>
            <a:endParaRPr lang="en-US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3295" y="4202668"/>
            <a:ext cx="1043428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Text word or phrase</a:t>
            </a:r>
            <a:endParaRPr lang="en-US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618650" y="4191000"/>
            <a:ext cx="1532718" cy="381000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863295" y="4825425"/>
            <a:ext cx="626057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*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7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128399" y="324433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	</a:t>
            </a:r>
            <a:endParaRPr lang="en-US" b="1" i="1" dirty="0">
              <a:solidFill>
                <a:srgbClr val="FF0000"/>
              </a:solidFill>
            </a:endParaRPr>
          </a:p>
        </p:txBody>
      </p:sp>
      <p:pic>
        <p:nvPicPr>
          <p:cNvPr id="16" name="Picture 15" descr="16 ThSh Mindful Coding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4" t="32128" r="23182" b="5110"/>
          <a:stretch/>
        </p:blipFill>
        <p:spPr>
          <a:xfrm>
            <a:off x="304800" y="-176618"/>
            <a:ext cx="8077200" cy="5205818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160149" y="1524000"/>
            <a:ext cx="6469251" cy="5257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i="1" dirty="0" smtClean="0">
                <a:solidFill>
                  <a:schemeClr val="bg1">
                    <a:lumMod val="50000"/>
                  </a:schemeClr>
                </a:solidFill>
              </a:rPr>
              <a:t>P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=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my 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P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rediction or guess of the answer to my question</a:t>
            </a:r>
          </a:p>
          <a:p>
            <a:r>
              <a:rPr lang="en-US" sz="2400" b="1" i="1" dirty="0" smtClean="0">
                <a:solidFill>
                  <a:schemeClr val="bg1">
                    <a:lumMod val="50000"/>
                  </a:schemeClr>
                </a:solidFill>
              </a:rPr>
              <a:t>T-S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=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connection between the 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ext and my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elf</a:t>
            </a:r>
          </a:p>
          <a:p>
            <a:r>
              <a:rPr lang="en-US" sz="2400" b="1" i="1" dirty="0" smtClean="0">
                <a:solidFill>
                  <a:schemeClr val="bg1">
                    <a:lumMod val="50000"/>
                  </a:schemeClr>
                </a:solidFill>
              </a:rPr>
              <a:t>T-W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=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connection between the 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ext and the 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W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orld</a:t>
            </a:r>
          </a:p>
          <a:p>
            <a:r>
              <a:rPr lang="en-US" sz="2400" b="1" i="1" dirty="0" smtClean="0">
                <a:solidFill>
                  <a:schemeClr val="bg1">
                    <a:lumMod val="50000"/>
                  </a:schemeClr>
                </a:solidFill>
              </a:rPr>
              <a:t>T-TT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=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connection between the 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ext and 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his 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ext</a:t>
            </a:r>
          </a:p>
          <a:p>
            <a:r>
              <a:rPr lang="en-US" sz="2400" b="1" i="1" dirty="0" smtClean="0">
                <a:solidFill>
                  <a:schemeClr val="bg1"/>
                </a:solidFill>
              </a:rPr>
              <a:t>T-S</a:t>
            </a:r>
            <a:r>
              <a:rPr lang="en-US" dirty="0" smtClean="0">
                <a:solidFill>
                  <a:schemeClr val="bg1"/>
                </a:solidFill>
              </a:rPr>
              <a:t> = </a:t>
            </a:r>
            <a:r>
              <a:rPr lang="en-US" i="1" dirty="0" smtClean="0">
                <a:solidFill>
                  <a:schemeClr val="bg1"/>
                </a:solidFill>
              </a:rPr>
              <a:t>connection between the </a:t>
            </a:r>
            <a:r>
              <a:rPr lang="en-US" b="1" i="1" dirty="0" smtClean="0">
                <a:solidFill>
                  <a:schemeClr val="bg1"/>
                </a:solidFill>
              </a:rPr>
              <a:t>T</a:t>
            </a:r>
            <a:r>
              <a:rPr lang="en-US" i="1" dirty="0" smtClean="0">
                <a:solidFill>
                  <a:schemeClr val="bg1"/>
                </a:solidFill>
              </a:rPr>
              <a:t>ext and my</a:t>
            </a:r>
            <a:r>
              <a:rPr lang="en-US" b="1" i="1" dirty="0" smtClean="0">
                <a:solidFill>
                  <a:schemeClr val="bg1"/>
                </a:solidFill>
              </a:rPr>
              <a:t>S</a:t>
            </a:r>
            <a:r>
              <a:rPr lang="en-US" i="1" dirty="0" smtClean="0">
                <a:solidFill>
                  <a:schemeClr val="bg1"/>
                </a:solidFill>
              </a:rPr>
              <a:t>elf</a:t>
            </a:r>
          </a:p>
          <a:p>
            <a:r>
              <a:rPr lang="en-US" sz="2400" b="1" i="1" dirty="0" smtClean="0">
                <a:solidFill>
                  <a:schemeClr val="bg1">
                    <a:lumMod val="50000"/>
                  </a:schemeClr>
                </a:solidFill>
              </a:rPr>
              <a:t>?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=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my 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Q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uestion</a:t>
            </a:r>
          </a:p>
          <a:p>
            <a:r>
              <a:rPr lang="en-US" sz="2400" b="1" i="1" dirty="0" smtClean="0">
                <a:solidFill>
                  <a:schemeClr val="bg1">
                    <a:lumMod val="50000"/>
                  </a:schemeClr>
                </a:solidFill>
              </a:rPr>
              <a:t>OC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=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my 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O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pinion or my 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omment</a:t>
            </a:r>
          </a:p>
          <a:p>
            <a:endParaRPr lang="en-US" i="1" dirty="0" smtClean="0"/>
          </a:p>
          <a:p>
            <a:endParaRPr lang="en-US" i="1" dirty="0"/>
          </a:p>
          <a:p>
            <a:r>
              <a:rPr lang="en-US" i="1" dirty="0"/>
              <a:t>	</a:t>
            </a:r>
            <a:endParaRPr lang="en-US" i="1" dirty="0" smtClean="0"/>
          </a:p>
          <a:p>
            <a:r>
              <a:rPr lang="en-US" i="1" dirty="0"/>
              <a:t>	</a:t>
            </a:r>
            <a:r>
              <a:rPr lang="en-US" dirty="0" smtClean="0"/>
              <a:t>=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An 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important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point I want to remember</a:t>
            </a:r>
          </a:p>
          <a:p>
            <a:r>
              <a:rPr lang="en-US" dirty="0" smtClean="0"/>
              <a:t>	</a:t>
            </a:r>
          </a:p>
          <a:p>
            <a:r>
              <a:rPr lang="en-US" dirty="0" smtClean="0"/>
              <a:t>	= </a:t>
            </a:r>
            <a:r>
              <a:rPr lang="en-US" dirty="0"/>
              <a:t>A good </a:t>
            </a:r>
            <a:r>
              <a:rPr lang="en-US" b="1" i="1" dirty="0" smtClean="0">
                <a:solidFill>
                  <a:srgbClr val="FF0000"/>
                </a:solidFill>
              </a:rPr>
              <a:t>summary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/>
              <a:t>	</a:t>
            </a:r>
          </a:p>
          <a:p>
            <a:r>
              <a:rPr lang="en-US" dirty="0"/>
              <a:t>	</a:t>
            </a:r>
            <a:r>
              <a:rPr lang="en-US" dirty="0" smtClean="0">
                <a:solidFill>
                  <a:schemeClr val="bg1"/>
                </a:solidFill>
              </a:rPr>
              <a:t>= </a:t>
            </a:r>
            <a:r>
              <a:rPr lang="en-US" b="1" i="1" dirty="0" smtClean="0">
                <a:solidFill>
                  <a:schemeClr val="bg1"/>
                </a:solidFill>
              </a:rPr>
              <a:t>Key </a:t>
            </a:r>
            <a:r>
              <a:rPr lang="en-US" dirty="0" smtClean="0">
                <a:solidFill>
                  <a:schemeClr val="bg1"/>
                </a:solidFill>
              </a:rPr>
              <a:t>words</a:t>
            </a:r>
          </a:p>
          <a:p>
            <a:pPr algn="ctr"/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131652" y="4566500"/>
            <a:ext cx="5659548" cy="464232"/>
            <a:chOff x="0" y="4566500"/>
            <a:chExt cx="5659548" cy="464232"/>
          </a:xfrm>
        </p:grpSpPr>
        <p:cxnSp>
          <p:nvCxnSpPr>
            <p:cNvPr id="24" name="Straight Arrow Connector 23"/>
            <p:cNvCxnSpPr>
              <a:endCxn id="25" idx="1"/>
            </p:cNvCxnSpPr>
            <p:nvPr/>
          </p:nvCxnSpPr>
          <p:spPr>
            <a:xfrm flipV="1">
              <a:off x="1540468" y="4797333"/>
              <a:ext cx="2658281" cy="37399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4198749" y="4566500"/>
              <a:ext cx="1460799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</a:rPr>
                <a:t>Remind myself what circled part means</a:t>
              </a:r>
              <a:endParaRPr lang="en-US" sz="1200" i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27953" y="4660348"/>
              <a:ext cx="1043428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>
                  <a:solidFill>
                    <a:schemeClr val="bg1">
                      <a:lumMod val="50000"/>
                    </a:schemeClr>
                  </a:solidFill>
                </a:rPr>
                <a:t>Text word or phrase</a:t>
              </a:r>
              <a:endParaRPr lang="en-US" sz="9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0" y="4649732"/>
              <a:ext cx="1532718" cy="381000"/>
            </a:xfrm>
            <a:prstGeom prst="ellipse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12549" y="5055221"/>
            <a:ext cx="626057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*</a:t>
            </a:r>
            <a:endParaRPr lang="en-US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5132" y="5430864"/>
            <a:ext cx="626057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[ ]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38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" name="Picture 18" descr="16 ThSh Mindful Coding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4" t="32128" r="23182" b="5110"/>
          <a:stretch/>
        </p:blipFill>
        <p:spPr>
          <a:xfrm>
            <a:off x="457200" y="-152400"/>
            <a:ext cx="7926966" cy="5108991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160149" y="1524000"/>
            <a:ext cx="6469251" cy="5257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i="1" dirty="0" smtClean="0">
                <a:solidFill>
                  <a:schemeClr val="bg1">
                    <a:lumMod val="50000"/>
                  </a:schemeClr>
                </a:solidFill>
              </a:rPr>
              <a:t>P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=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my 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P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rediction or guess of the answer to my question</a:t>
            </a:r>
          </a:p>
          <a:p>
            <a:r>
              <a:rPr lang="en-US" sz="2400" b="1" i="1" dirty="0" smtClean="0">
                <a:solidFill>
                  <a:schemeClr val="bg1">
                    <a:lumMod val="50000"/>
                  </a:schemeClr>
                </a:solidFill>
              </a:rPr>
              <a:t>T-S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=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connection between the 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ext and my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elf</a:t>
            </a:r>
          </a:p>
          <a:p>
            <a:r>
              <a:rPr lang="en-US" sz="2400" b="1" i="1" dirty="0" smtClean="0">
                <a:solidFill>
                  <a:schemeClr val="bg1">
                    <a:lumMod val="50000"/>
                  </a:schemeClr>
                </a:solidFill>
              </a:rPr>
              <a:t>T-W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=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connection between the 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ext and the 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W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orld</a:t>
            </a:r>
          </a:p>
          <a:p>
            <a:r>
              <a:rPr lang="en-US" sz="2400" b="1" i="1" dirty="0" smtClean="0">
                <a:solidFill>
                  <a:schemeClr val="bg1">
                    <a:lumMod val="50000"/>
                  </a:schemeClr>
                </a:solidFill>
              </a:rPr>
              <a:t>T-TT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=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connection between the 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ext and 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his 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ext</a:t>
            </a:r>
          </a:p>
          <a:p>
            <a:r>
              <a:rPr lang="en-US" sz="2400" b="1" i="1" dirty="0" smtClean="0">
                <a:solidFill>
                  <a:schemeClr val="bg1"/>
                </a:solidFill>
              </a:rPr>
              <a:t>T-S</a:t>
            </a:r>
            <a:r>
              <a:rPr lang="en-US" dirty="0" smtClean="0">
                <a:solidFill>
                  <a:schemeClr val="bg1"/>
                </a:solidFill>
              </a:rPr>
              <a:t> = </a:t>
            </a:r>
            <a:r>
              <a:rPr lang="en-US" i="1" dirty="0" smtClean="0">
                <a:solidFill>
                  <a:schemeClr val="bg1"/>
                </a:solidFill>
              </a:rPr>
              <a:t>connection between the </a:t>
            </a:r>
            <a:r>
              <a:rPr lang="en-US" b="1" i="1" dirty="0" smtClean="0">
                <a:solidFill>
                  <a:schemeClr val="bg1"/>
                </a:solidFill>
              </a:rPr>
              <a:t>T</a:t>
            </a:r>
            <a:r>
              <a:rPr lang="en-US" i="1" dirty="0" smtClean="0">
                <a:solidFill>
                  <a:schemeClr val="bg1"/>
                </a:solidFill>
              </a:rPr>
              <a:t>ext and my</a:t>
            </a:r>
            <a:r>
              <a:rPr lang="en-US" b="1" i="1" dirty="0" smtClean="0">
                <a:solidFill>
                  <a:schemeClr val="bg1"/>
                </a:solidFill>
              </a:rPr>
              <a:t>S</a:t>
            </a:r>
            <a:r>
              <a:rPr lang="en-US" i="1" dirty="0" smtClean="0">
                <a:solidFill>
                  <a:schemeClr val="bg1"/>
                </a:solidFill>
              </a:rPr>
              <a:t>elf</a:t>
            </a:r>
          </a:p>
          <a:p>
            <a:r>
              <a:rPr lang="en-US" sz="2400" b="1" i="1" dirty="0" smtClean="0">
                <a:solidFill>
                  <a:schemeClr val="bg1">
                    <a:lumMod val="50000"/>
                  </a:schemeClr>
                </a:solidFill>
              </a:rPr>
              <a:t>?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=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my 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Q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uestion</a:t>
            </a:r>
          </a:p>
          <a:p>
            <a:r>
              <a:rPr lang="en-US" sz="2400" b="1" i="1" dirty="0" smtClean="0">
                <a:solidFill>
                  <a:schemeClr val="bg1">
                    <a:lumMod val="50000"/>
                  </a:schemeClr>
                </a:solidFill>
              </a:rPr>
              <a:t>OC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=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my 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O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pinion or my 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omment</a:t>
            </a:r>
          </a:p>
          <a:p>
            <a:endParaRPr lang="en-US" i="1" dirty="0" smtClean="0"/>
          </a:p>
          <a:p>
            <a:endParaRPr lang="en-US" i="1" dirty="0"/>
          </a:p>
          <a:p>
            <a:r>
              <a:rPr lang="en-US" i="1" dirty="0"/>
              <a:t>	</a:t>
            </a:r>
            <a:endParaRPr lang="en-US" i="1" dirty="0" smtClean="0"/>
          </a:p>
          <a:p>
            <a:r>
              <a:rPr lang="en-US" i="1" dirty="0"/>
              <a:t>	</a:t>
            </a:r>
            <a:r>
              <a:rPr lang="en-US" dirty="0" smtClean="0"/>
              <a:t>=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An 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important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point I want to remember</a:t>
            </a:r>
          </a:p>
          <a:p>
            <a:r>
              <a:rPr lang="en-US" dirty="0" smtClean="0"/>
              <a:t>	</a:t>
            </a:r>
          </a:p>
          <a:p>
            <a:r>
              <a:rPr lang="en-US" dirty="0" smtClean="0"/>
              <a:t>	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=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 good 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summary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/>
              <a:t>	</a:t>
            </a:r>
          </a:p>
          <a:p>
            <a:r>
              <a:rPr lang="en-US" dirty="0"/>
              <a:t>	</a:t>
            </a:r>
            <a:r>
              <a:rPr lang="en-US" dirty="0" smtClean="0">
                <a:solidFill>
                  <a:schemeClr val="bg1"/>
                </a:solidFill>
              </a:rPr>
              <a:t>= </a:t>
            </a:r>
            <a:r>
              <a:rPr lang="en-US" b="1" i="1" dirty="0" smtClean="0">
                <a:solidFill>
                  <a:schemeClr val="bg1"/>
                </a:solidFill>
              </a:rPr>
              <a:t>Key </a:t>
            </a:r>
            <a:r>
              <a:rPr lang="en-US" dirty="0" smtClean="0">
                <a:solidFill>
                  <a:schemeClr val="bg1"/>
                </a:solidFill>
              </a:rPr>
              <a:t>words</a:t>
            </a:r>
          </a:p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57200" y="4901625"/>
            <a:ext cx="626057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*</a:t>
            </a:r>
            <a:endParaRPr lang="en-US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3" name="Straight Arrow Connector 22"/>
          <p:cNvCxnSpPr>
            <a:endCxn id="24" idx="1"/>
          </p:cNvCxnSpPr>
          <p:nvPr/>
        </p:nvCxnSpPr>
        <p:spPr>
          <a:xfrm flipV="1">
            <a:off x="1824520" y="4498033"/>
            <a:ext cx="2658281" cy="37399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482801" y="4267200"/>
            <a:ext cx="1460799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Remind myself what circled part means</a:t>
            </a:r>
            <a:endParaRPr lang="en-US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2005" y="4361048"/>
            <a:ext cx="1043428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Text word or phrase</a:t>
            </a:r>
            <a:endParaRPr lang="en-US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284052" y="4350432"/>
            <a:ext cx="1532718" cy="381000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57200" y="5358825"/>
            <a:ext cx="626057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[ ]</a:t>
            </a:r>
            <a:endParaRPr lang="en-US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355071" y="6019800"/>
            <a:ext cx="2311929" cy="398931"/>
            <a:chOff x="202671" y="6174933"/>
            <a:chExt cx="2311929" cy="398931"/>
          </a:xfrm>
        </p:grpSpPr>
        <p:sp>
          <p:nvSpPr>
            <p:cNvPr id="29" name="Oval 28"/>
            <p:cNvSpPr/>
            <p:nvPr/>
          </p:nvSpPr>
          <p:spPr>
            <a:xfrm>
              <a:off x="202671" y="6192864"/>
              <a:ext cx="101191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35703" y="6174933"/>
              <a:ext cx="1043428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Word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69305" y="6174933"/>
              <a:ext cx="22452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	= </a:t>
              </a:r>
              <a:r>
                <a:rPr lang="en-US" b="1" i="1" dirty="0"/>
                <a:t>Key </a:t>
              </a:r>
              <a:r>
                <a:rPr lang="en-US" dirty="0"/>
                <a:t>words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725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" name="Picture 16" descr="16 ThSh Mindful Coding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4" t="32128" r="23182" b="5110"/>
          <a:stretch/>
        </p:blipFill>
        <p:spPr>
          <a:xfrm>
            <a:off x="462075" y="-152400"/>
            <a:ext cx="8072325" cy="5202676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236349" y="1524000"/>
            <a:ext cx="6469251" cy="5257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i="1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 = </a:t>
            </a:r>
            <a:r>
              <a:rPr lang="en-US" i="1" dirty="0" smtClean="0"/>
              <a:t>my </a:t>
            </a:r>
            <a:r>
              <a:rPr lang="en-US" b="1" i="1" dirty="0" smtClean="0">
                <a:solidFill>
                  <a:srgbClr val="FF0000"/>
                </a:solidFill>
              </a:rPr>
              <a:t>P</a:t>
            </a:r>
            <a:r>
              <a:rPr lang="en-US" i="1" dirty="0" smtClean="0"/>
              <a:t>rediction or guess of the answer to my question</a:t>
            </a:r>
          </a:p>
          <a:p>
            <a:r>
              <a:rPr lang="en-US" sz="2400" b="1" i="1" dirty="0" smtClean="0">
                <a:solidFill>
                  <a:srgbClr val="FF0000"/>
                </a:solidFill>
              </a:rPr>
              <a:t>T-S</a:t>
            </a:r>
            <a:r>
              <a:rPr lang="en-US" dirty="0" smtClean="0"/>
              <a:t> = </a:t>
            </a:r>
            <a:r>
              <a:rPr lang="en-US" i="1" dirty="0" smtClean="0"/>
              <a:t>connection between the </a:t>
            </a:r>
            <a:r>
              <a:rPr lang="en-US" b="1" i="1" dirty="0" smtClean="0">
                <a:solidFill>
                  <a:srgbClr val="FF0000"/>
                </a:solidFill>
              </a:rPr>
              <a:t>T</a:t>
            </a:r>
            <a:r>
              <a:rPr lang="en-US" i="1" dirty="0" smtClean="0"/>
              <a:t>ext and my</a:t>
            </a:r>
            <a:r>
              <a:rPr lang="en-US" b="1" i="1" dirty="0" smtClean="0">
                <a:solidFill>
                  <a:srgbClr val="FF0000"/>
                </a:solidFill>
              </a:rPr>
              <a:t>S</a:t>
            </a:r>
            <a:r>
              <a:rPr lang="en-US" i="1" dirty="0" smtClean="0"/>
              <a:t>elf</a:t>
            </a:r>
          </a:p>
          <a:p>
            <a:r>
              <a:rPr lang="en-US" sz="2400" b="1" i="1" dirty="0" smtClean="0">
                <a:solidFill>
                  <a:srgbClr val="FF0000"/>
                </a:solidFill>
              </a:rPr>
              <a:t>T-W</a:t>
            </a:r>
            <a:r>
              <a:rPr lang="en-US" dirty="0" smtClean="0"/>
              <a:t> = </a:t>
            </a:r>
            <a:r>
              <a:rPr lang="en-US" i="1" dirty="0" smtClean="0"/>
              <a:t>connection between the </a:t>
            </a:r>
            <a:r>
              <a:rPr lang="en-US" b="1" i="1" dirty="0" smtClean="0">
                <a:solidFill>
                  <a:srgbClr val="FF0000"/>
                </a:solidFill>
              </a:rPr>
              <a:t>T</a:t>
            </a:r>
            <a:r>
              <a:rPr lang="en-US" i="1" dirty="0" smtClean="0"/>
              <a:t>ext and the </a:t>
            </a:r>
            <a:r>
              <a:rPr lang="en-US" b="1" i="1" dirty="0" smtClean="0">
                <a:solidFill>
                  <a:srgbClr val="FF0000"/>
                </a:solidFill>
              </a:rPr>
              <a:t>W</a:t>
            </a:r>
            <a:r>
              <a:rPr lang="en-US" i="1" dirty="0" smtClean="0"/>
              <a:t>orld</a:t>
            </a:r>
          </a:p>
          <a:p>
            <a:r>
              <a:rPr lang="en-US" sz="2400" b="1" i="1" dirty="0" smtClean="0">
                <a:solidFill>
                  <a:srgbClr val="FF0000"/>
                </a:solidFill>
              </a:rPr>
              <a:t>T-TT</a:t>
            </a:r>
            <a:r>
              <a:rPr lang="en-US" dirty="0" smtClean="0"/>
              <a:t> = </a:t>
            </a:r>
            <a:r>
              <a:rPr lang="en-US" i="1" dirty="0" smtClean="0"/>
              <a:t>connection between the </a:t>
            </a:r>
            <a:r>
              <a:rPr lang="en-US" b="1" i="1" dirty="0" smtClean="0">
                <a:solidFill>
                  <a:srgbClr val="FF0000"/>
                </a:solidFill>
              </a:rPr>
              <a:t>T</a:t>
            </a:r>
            <a:r>
              <a:rPr lang="en-US" i="1" dirty="0" smtClean="0"/>
              <a:t>ext and </a:t>
            </a:r>
            <a:r>
              <a:rPr lang="en-US" b="1" i="1" dirty="0" smtClean="0">
                <a:solidFill>
                  <a:srgbClr val="FF0000"/>
                </a:solidFill>
              </a:rPr>
              <a:t>T</a:t>
            </a:r>
            <a:r>
              <a:rPr lang="en-US" i="1" dirty="0" smtClean="0"/>
              <a:t>his </a:t>
            </a:r>
            <a:r>
              <a:rPr lang="en-US" b="1" i="1" dirty="0" smtClean="0">
                <a:solidFill>
                  <a:srgbClr val="FF0000"/>
                </a:solidFill>
              </a:rPr>
              <a:t>T</a:t>
            </a:r>
            <a:r>
              <a:rPr lang="en-US" i="1" dirty="0" smtClean="0"/>
              <a:t>ext</a:t>
            </a:r>
          </a:p>
          <a:p>
            <a:r>
              <a:rPr lang="en-US" sz="2400" b="1" i="1" dirty="0" smtClean="0">
                <a:solidFill>
                  <a:schemeClr val="bg1"/>
                </a:solidFill>
              </a:rPr>
              <a:t>T-S</a:t>
            </a:r>
            <a:r>
              <a:rPr lang="en-US" dirty="0" smtClean="0">
                <a:solidFill>
                  <a:schemeClr val="bg1"/>
                </a:solidFill>
              </a:rPr>
              <a:t> = </a:t>
            </a:r>
            <a:r>
              <a:rPr lang="en-US" i="1" dirty="0" smtClean="0">
                <a:solidFill>
                  <a:schemeClr val="bg1"/>
                </a:solidFill>
              </a:rPr>
              <a:t>connection between the </a:t>
            </a:r>
            <a:r>
              <a:rPr lang="en-US" b="1" i="1" dirty="0" smtClean="0">
                <a:solidFill>
                  <a:schemeClr val="bg1"/>
                </a:solidFill>
              </a:rPr>
              <a:t>T</a:t>
            </a:r>
            <a:r>
              <a:rPr lang="en-US" i="1" dirty="0" smtClean="0">
                <a:solidFill>
                  <a:schemeClr val="bg1"/>
                </a:solidFill>
              </a:rPr>
              <a:t>ext and my</a:t>
            </a:r>
            <a:r>
              <a:rPr lang="en-US" b="1" i="1" dirty="0" smtClean="0">
                <a:solidFill>
                  <a:schemeClr val="bg1"/>
                </a:solidFill>
              </a:rPr>
              <a:t>S</a:t>
            </a:r>
            <a:r>
              <a:rPr lang="en-US" i="1" dirty="0" smtClean="0">
                <a:solidFill>
                  <a:schemeClr val="bg1"/>
                </a:solidFill>
              </a:rPr>
              <a:t>elf</a:t>
            </a:r>
          </a:p>
          <a:p>
            <a:r>
              <a:rPr lang="en-US" sz="2400" b="1" i="1" dirty="0" smtClean="0">
                <a:solidFill>
                  <a:srgbClr val="FF0000"/>
                </a:solidFill>
              </a:rPr>
              <a:t>?</a:t>
            </a:r>
            <a:r>
              <a:rPr lang="en-US" dirty="0" smtClean="0"/>
              <a:t> = </a:t>
            </a:r>
            <a:r>
              <a:rPr lang="en-US" i="1" dirty="0" smtClean="0"/>
              <a:t>my </a:t>
            </a:r>
            <a:r>
              <a:rPr lang="en-US" b="1" i="1" dirty="0" smtClean="0">
                <a:solidFill>
                  <a:srgbClr val="FF0000"/>
                </a:solidFill>
              </a:rPr>
              <a:t>Q</a:t>
            </a:r>
            <a:r>
              <a:rPr lang="en-US" i="1" dirty="0" smtClean="0"/>
              <a:t>uestion</a:t>
            </a:r>
          </a:p>
          <a:p>
            <a:r>
              <a:rPr lang="en-US" sz="2400" b="1" i="1" dirty="0" smtClean="0">
                <a:solidFill>
                  <a:srgbClr val="FF0000"/>
                </a:solidFill>
              </a:rPr>
              <a:t>OC</a:t>
            </a:r>
            <a:r>
              <a:rPr lang="en-US" dirty="0" smtClean="0"/>
              <a:t> = </a:t>
            </a:r>
            <a:r>
              <a:rPr lang="en-US" i="1" dirty="0" smtClean="0"/>
              <a:t>my </a:t>
            </a:r>
            <a:r>
              <a:rPr lang="en-US" b="1" i="1" dirty="0" smtClean="0">
                <a:solidFill>
                  <a:srgbClr val="FF0000"/>
                </a:solidFill>
              </a:rPr>
              <a:t>O</a:t>
            </a:r>
            <a:r>
              <a:rPr lang="en-US" i="1" dirty="0" smtClean="0"/>
              <a:t>pinion or my </a:t>
            </a:r>
            <a:r>
              <a:rPr lang="en-US" b="1" i="1" dirty="0" smtClean="0">
                <a:solidFill>
                  <a:srgbClr val="FF0000"/>
                </a:solidFill>
              </a:rPr>
              <a:t>C</a:t>
            </a:r>
            <a:r>
              <a:rPr lang="en-US" i="1" dirty="0" smtClean="0"/>
              <a:t>omment</a:t>
            </a:r>
          </a:p>
          <a:p>
            <a:endParaRPr lang="en-US" i="1" dirty="0" smtClean="0"/>
          </a:p>
          <a:p>
            <a:endParaRPr lang="en-US" i="1" dirty="0"/>
          </a:p>
          <a:p>
            <a:r>
              <a:rPr lang="en-US" i="1" dirty="0"/>
              <a:t>	</a:t>
            </a:r>
            <a:endParaRPr lang="en-US" i="1" dirty="0" smtClean="0"/>
          </a:p>
          <a:p>
            <a:r>
              <a:rPr lang="en-US" i="1" dirty="0"/>
              <a:t>	</a:t>
            </a:r>
            <a:r>
              <a:rPr lang="en-US" dirty="0" smtClean="0"/>
              <a:t>= An </a:t>
            </a:r>
            <a:r>
              <a:rPr lang="en-US" b="1" i="1" dirty="0" smtClean="0"/>
              <a:t>important</a:t>
            </a:r>
            <a:r>
              <a:rPr lang="en-US" dirty="0" smtClean="0"/>
              <a:t> point I want to remember</a:t>
            </a:r>
          </a:p>
          <a:p>
            <a:r>
              <a:rPr lang="en-US" dirty="0" smtClean="0"/>
              <a:t>	</a:t>
            </a:r>
          </a:p>
          <a:p>
            <a:r>
              <a:rPr lang="en-US" dirty="0"/>
              <a:t>	</a:t>
            </a:r>
            <a:r>
              <a:rPr lang="en-US" dirty="0" smtClean="0">
                <a:solidFill>
                  <a:schemeClr val="tx1"/>
                </a:solidFill>
              </a:rPr>
              <a:t>= A good </a:t>
            </a:r>
            <a:r>
              <a:rPr lang="en-US" b="1" i="1" dirty="0" smtClean="0">
                <a:solidFill>
                  <a:schemeClr val="tx1"/>
                </a:solidFill>
              </a:rPr>
              <a:t>summary</a:t>
            </a:r>
          </a:p>
          <a:p>
            <a:r>
              <a:rPr lang="en-US" dirty="0" smtClean="0"/>
              <a:t>	</a:t>
            </a:r>
          </a:p>
          <a:p>
            <a:r>
              <a:rPr lang="en-US" dirty="0"/>
              <a:t>	</a:t>
            </a:r>
            <a:r>
              <a:rPr lang="en-US" dirty="0" smtClean="0"/>
              <a:t>= </a:t>
            </a:r>
            <a:r>
              <a:rPr lang="en-US" b="1" i="1" dirty="0" smtClean="0"/>
              <a:t>Key </a:t>
            </a:r>
            <a:r>
              <a:rPr lang="en-US" dirty="0" smtClean="0"/>
              <a:t>words</a:t>
            </a:r>
          </a:p>
          <a:p>
            <a:pPr algn="ctr"/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228600" y="4475136"/>
            <a:ext cx="5651798" cy="2001864"/>
            <a:chOff x="0" y="4572000"/>
            <a:chExt cx="5651798" cy="2001864"/>
          </a:xfrm>
        </p:grpSpPr>
        <p:sp>
          <p:nvSpPr>
            <p:cNvPr id="32" name="Oval 31"/>
            <p:cNvSpPr/>
            <p:nvPr/>
          </p:nvSpPr>
          <p:spPr>
            <a:xfrm>
              <a:off x="202671" y="6192864"/>
              <a:ext cx="101191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15132" y="5430864"/>
              <a:ext cx="626057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FF0000"/>
                  </a:solidFill>
                </a:rPr>
                <a:t>[ ]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34" name="Straight Arrow Connector 33"/>
            <p:cNvCxnSpPr>
              <a:stCxn id="37" idx="6"/>
              <a:endCxn id="35" idx="1"/>
            </p:cNvCxnSpPr>
            <p:nvPr/>
          </p:nvCxnSpPr>
          <p:spPr>
            <a:xfrm flipV="1">
              <a:off x="1532718" y="4802833"/>
              <a:ext cx="2658281" cy="37399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4190999" y="4572000"/>
              <a:ext cx="1460799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i="1" dirty="0" smtClean="0">
                  <a:solidFill>
                    <a:srgbClr val="FF0000"/>
                  </a:solidFill>
                </a:rPr>
                <a:t>Remind myself what circled part means</a:t>
              </a:r>
              <a:endParaRPr lang="en-US" sz="1200" i="1" dirty="0">
                <a:solidFill>
                  <a:srgbClr val="FF000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27953" y="4660348"/>
              <a:ext cx="1043428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/>
                <a:t>Text word or phrase</a:t>
              </a:r>
              <a:endParaRPr lang="en-US" sz="900" dirty="0"/>
            </a:p>
          </p:txBody>
        </p:sp>
        <p:sp>
          <p:nvSpPr>
            <p:cNvPr id="37" name="Oval 36"/>
            <p:cNvSpPr/>
            <p:nvPr/>
          </p:nvSpPr>
          <p:spPr>
            <a:xfrm>
              <a:off x="0" y="4649732"/>
              <a:ext cx="1532718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12549" y="5055221"/>
              <a:ext cx="626057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FF0000"/>
                  </a:solidFill>
                </a:rPr>
                <a:t>*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02671" y="6192864"/>
              <a:ext cx="1043428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Word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507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6 ThSh Mindful Coding 2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3" t="13272" r="20153"/>
          <a:stretch/>
        </p:blipFill>
        <p:spPr>
          <a:xfrm>
            <a:off x="989078" y="457200"/>
            <a:ext cx="8222354" cy="55626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676400" y="762000"/>
            <a:ext cx="63246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990600" y="762000"/>
            <a:ext cx="640773" cy="2763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93" r="39911" b="26955"/>
          <a:stretch/>
        </p:blipFill>
        <p:spPr>
          <a:xfrm>
            <a:off x="762000" y="2743200"/>
            <a:ext cx="1285430" cy="1447800"/>
          </a:xfrm>
          <a:prstGeom prst="rect">
            <a:avLst/>
          </a:prstGeom>
        </p:spPr>
      </p:pic>
      <p:sp>
        <p:nvSpPr>
          <p:cNvPr id="19" name="Oval Callout 18"/>
          <p:cNvSpPr/>
          <p:nvPr/>
        </p:nvSpPr>
        <p:spPr>
          <a:xfrm>
            <a:off x="2667000" y="2819400"/>
            <a:ext cx="6096000" cy="1524000"/>
          </a:xfrm>
          <a:prstGeom prst="wedgeEllipseCallout">
            <a:avLst>
              <a:gd name="adj1" fmla="val -57786"/>
              <a:gd name="adj2" fmla="val -854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Read the instructions for Coding and Co-Authoring the Text</a:t>
            </a:r>
            <a:endParaRPr lang="en-US" sz="2400" dirty="0"/>
          </a:p>
        </p:txBody>
      </p:sp>
      <p:sp>
        <p:nvSpPr>
          <p:cNvPr id="20" name="Oval Callout 19"/>
          <p:cNvSpPr/>
          <p:nvPr/>
        </p:nvSpPr>
        <p:spPr>
          <a:xfrm>
            <a:off x="2565400" y="2286000"/>
            <a:ext cx="6553200" cy="3048000"/>
          </a:xfrm>
          <a:prstGeom prst="wedgeEllipseCallout">
            <a:avLst>
              <a:gd name="adj1" fmla="val -58279"/>
              <a:gd name="adj2" fmla="val -1369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Watch me mark the text while I am reading.  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I have a reason for every mark I make.  I am NOT marking mindlessly!</a:t>
            </a:r>
            <a:endParaRPr lang="en-US" sz="2400" dirty="0"/>
          </a:p>
        </p:txBody>
      </p:sp>
      <p:sp>
        <p:nvSpPr>
          <p:cNvPr id="21" name="Rectangle 20"/>
          <p:cNvSpPr/>
          <p:nvPr/>
        </p:nvSpPr>
        <p:spPr>
          <a:xfrm>
            <a:off x="1905000" y="1600200"/>
            <a:ext cx="4114800" cy="3051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5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2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76200"/>
            <a:ext cx="8305800" cy="9609914"/>
          </a:xfrm>
        </p:spPr>
      </p:pic>
      <p:cxnSp>
        <p:nvCxnSpPr>
          <p:cNvPr id="6" name="Straight Connector 5"/>
          <p:cNvCxnSpPr/>
          <p:nvPr/>
        </p:nvCxnSpPr>
        <p:spPr>
          <a:xfrm>
            <a:off x="4267200" y="3124200"/>
            <a:ext cx="685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362200" y="3276600"/>
            <a:ext cx="381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048000" y="3276600"/>
            <a:ext cx="533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416808" y="3505200"/>
            <a:ext cx="123139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2070202" y="1199693"/>
            <a:ext cx="1265529" cy="2407641"/>
          </a:xfrm>
          <a:custGeom>
            <a:avLst/>
            <a:gdLst>
              <a:gd name="connsiteX0" fmla="*/ 1265529 w 1265529"/>
              <a:gd name="connsiteY0" fmla="*/ 2311603 h 2407641"/>
              <a:gd name="connsiteX1" fmla="*/ 687628 w 1265529"/>
              <a:gd name="connsiteY1" fmla="*/ 2406701 h 2407641"/>
              <a:gd name="connsiteX2" fmla="*/ 234086 w 1265529"/>
              <a:gd name="connsiteY2" fmla="*/ 2318918 h 2407641"/>
              <a:gd name="connsiteX3" fmla="*/ 58521 w 1265529"/>
              <a:gd name="connsiteY3" fmla="*/ 1806854 h 2407641"/>
              <a:gd name="connsiteX4" fmla="*/ 7315 w 1265529"/>
              <a:gd name="connsiteY4" fmla="*/ 73152 h 2407641"/>
              <a:gd name="connsiteX5" fmla="*/ 7315 w 1265529"/>
              <a:gd name="connsiteY5" fmla="*/ 73152 h 2407641"/>
              <a:gd name="connsiteX6" fmla="*/ 0 w 1265529"/>
              <a:gd name="connsiteY6" fmla="*/ 0 h 2407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5529" h="2407641">
                <a:moveTo>
                  <a:pt x="1265529" y="2311603"/>
                </a:moveTo>
                <a:cubicBezTo>
                  <a:pt x="1062532" y="2358542"/>
                  <a:pt x="859535" y="2405482"/>
                  <a:pt x="687628" y="2406701"/>
                </a:cubicBezTo>
                <a:cubicBezTo>
                  <a:pt x="515721" y="2407920"/>
                  <a:pt x="338937" y="2418893"/>
                  <a:pt x="234086" y="2318918"/>
                </a:cubicBezTo>
                <a:cubicBezTo>
                  <a:pt x="129235" y="2218943"/>
                  <a:pt x="96316" y="2181148"/>
                  <a:pt x="58521" y="1806854"/>
                </a:cubicBezTo>
                <a:cubicBezTo>
                  <a:pt x="20726" y="1432560"/>
                  <a:pt x="7315" y="73152"/>
                  <a:pt x="7315" y="73152"/>
                </a:cubicBezTo>
                <a:lnTo>
                  <a:pt x="7315" y="73152"/>
                </a:lnTo>
                <a:lnTo>
                  <a:pt x="0" y="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219200" y="815873"/>
            <a:ext cx="114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  <a:latin typeface="Bradley Hand ITC" pitchFamily="66" charset="0"/>
              </a:rPr>
              <a:t>Like what I do with skeleton</a:t>
            </a:r>
            <a:endParaRPr lang="en-US" sz="1100" b="1" dirty="0">
              <a:solidFill>
                <a:srgbClr val="FF0000"/>
              </a:solidFill>
              <a:latin typeface="Bradley Hand ITC" pitchFamily="66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175004" y="3962400"/>
            <a:ext cx="57759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Freeform 21"/>
          <p:cNvSpPr/>
          <p:nvPr/>
        </p:nvSpPr>
        <p:spPr>
          <a:xfrm>
            <a:off x="1684565" y="4030675"/>
            <a:ext cx="166181" cy="321869"/>
          </a:xfrm>
          <a:custGeom>
            <a:avLst/>
            <a:gdLst>
              <a:gd name="connsiteX0" fmla="*/ 5246 w 166181"/>
              <a:gd name="connsiteY0" fmla="*/ 0 h 321869"/>
              <a:gd name="connsiteX1" fmla="*/ 19877 w 166181"/>
              <a:gd name="connsiteY1" fmla="*/ 175565 h 321869"/>
              <a:gd name="connsiteX2" fmla="*/ 166181 w 166181"/>
              <a:gd name="connsiteY2" fmla="*/ 321869 h 321869"/>
              <a:gd name="connsiteX3" fmla="*/ 166181 w 166181"/>
              <a:gd name="connsiteY3" fmla="*/ 321869 h 321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181" h="321869">
                <a:moveTo>
                  <a:pt x="5246" y="0"/>
                </a:moveTo>
                <a:cubicBezTo>
                  <a:pt x="-850" y="60960"/>
                  <a:pt x="-6945" y="121920"/>
                  <a:pt x="19877" y="175565"/>
                </a:cubicBezTo>
                <a:cubicBezTo>
                  <a:pt x="46699" y="229210"/>
                  <a:pt x="166181" y="321869"/>
                  <a:pt x="166181" y="321869"/>
                </a:cubicBezTo>
                <a:lnTo>
                  <a:pt x="166181" y="321869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212190" y="4352544"/>
            <a:ext cx="14639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  <a:latin typeface="Bradley Hand ITC" pitchFamily="66" charset="0"/>
              </a:rPr>
              <a:t>OC – “created” ?</a:t>
            </a:r>
            <a:endParaRPr lang="en-US" sz="1100" b="1" dirty="0">
              <a:solidFill>
                <a:srgbClr val="FF0000"/>
              </a:solidFill>
              <a:latin typeface="Bradley Hand ITC" pitchFamily="66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6019800" y="762000"/>
            <a:ext cx="685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162800" y="762000"/>
            <a:ext cx="990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rot="16200000">
            <a:off x="3598268" y="1830152"/>
            <a:ext cx="329275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  <a:latin typeface="Bradley Hand ITC" pitchFamily="66" charset="0"/>
              </a:rPr>
              <a:t>TS– I need to be relentless as I read and learn</a:t>
            </a:r>
            <a:endParaRPr lang="en-US" sz="1100" b="1" dirty="0">
              <a:solidFill>
                <a:srgbClr val="FF0000"/>
              </a:solidFill>
              <a:latin typeface="Bradley Hand ITC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153400" y="533400"/>
            <a:ext cx="304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?</a:t>
            </a:r>
            <a:endParaRPr lang="en-US" sz="3000" b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5676900" y="1524000"/>
            <a:ext cx="25527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375450" y="1752600"/>
            <a:ext cx="3014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8229601" y="1371600"/>
            <a:ext cx="990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  <a:latin typeface="Bradley Hand ITC" pitchFamily="66" charset="0"/>
              </a:rPr>
              <a:t>T-TT – </a:t>
            </a:r>
          </a:p>
          <a:p>
            <a:r>
              <a:rPr lang="en-US" sz="1100" b="1" dirty="0" smtClean="0">
                <a:solidFill>
                  <a:srgbClr val="FF0000"/>
                </a:solidFill>
                <a:latin typeface="Bradley Hand ITC" pitchFamily="66" charset="0"/>
              </a:rPr>
              <a:t>See Fig. 17.7</a:t>
            </a:r>
            <a:endParaRPr lang="en-US" sz="1100" b="1" dirty="0">
              <a:solidFill>
                <a:srgbClr val="FF0000"/>
              </a:solidFill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33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2" grpId="0" animBg="1"/>
      <p:bldP spid="23" grpId="0"/>
      <p:bldP spid="27" grpId="0" animBg="1"/>
      <p:bldP spid="28" grpId="0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31" y="-2751914"/>
            <a:ext cx="8305800" cy="9609914"/>
          </a:xfrm>
        </p:spPr>
      </p:pic>
      <p:cxnSp>
        <p:nvCxnSpPr>
          <p:cNvPr id="6" name="Straight Connector 5"/>
          <p:cNvCxnSpPr/>
          <p:nvPr/>
        </p:nvCxnSpPr>
        <p:spPr>
          <a:xfrm>
            <a:off x="4159331" y="219886"/>
            <a:ext cx="6858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54331" y="448486"/>
            <a:ext cx="381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940131" y="448486"/>
            <a:ext cx="5334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308939" y="677086"/>
            <a:ext cx="1231392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1962333" y="-1628421"/>
            <a:ext cx="1265529" cy="2407641"/>
          </a:xfrm>
          <a:custGeom>
            <a:avLst/>
            <a:gdLst>
              <a:gd name="connsiteX0" fmla="*/ 1265529 w 1265529"/>
              <a:gd name="connsiteY0" fmla="*/ 2311603 h 2407641"/>
              <a:gd name="connsiteX1" fmla="*/ 687628 w 1265529"/>
              <a:gd name="connsiteY1" fmla="*/ 2406701 h 2407641"/>
              <a:gd name="connsiteX2" fmla="*/ 234086 w 1265529"/>
              <a:gd name="connsiteY2" fmla="*/ 2318918 h 2407641"/>
              <a:gd name="connsiteX3" fmla="*/ 58521 w 1265529"/>
              <a:gd name="connsiteY3" fmla="*/ 1806854 h 2407641"/>
              <a:gd name="connsiteX4" fmla="*/ 7315 w 1265529"/>
              <a:gd name="connsiteY4" fmla="*/ 73152 h 2407641"/>
              <a:gd name="connsiteX5" fmla="*/ 7315 w 1265529"/>
              <a:gd name="connsiteY5" fmla="*/ 73152 h 2407641"/>
              <a:gd name="connsiteX6" fmla="*/ 0 w 1265529"/>
              <a:gd name="connsiteY6" fmla="*/ 0 h 2407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5529" h="2407641">
                <a:moveTo>
                  <a:pt x="1265529" y="2311603"/>
                </a:moveTo>
                <a:cubicBezTo>
                  <a:pt x="1062532" y="2358542"/>
                  <a:pt x="859535" y="2405482"/>
                  <a:pt x="687628" y="2406701"/>
                </a:cubicBezTo>
                <a:cubicBezTo>
                  <a:pt x="515721" y="2407920"/>
                  <a:pt x="338937" y="2418893"/>
                  <a:pt x="234086" y="2318918"/>
                </a:cubicBezTo>
                <a:cubicBezTo>
                  <a:pt x="129235" y="2218943"/>
                  <a:pt x="96316" y="2181148"/>
                  <a:pt x="58521" y="1806854"/>
                </a:cubicBezTo>
                <a:cubicBezTo>
                  <a:pt x="20726" y="1432560"/>
                  <a:pt x="7315" y="73152"/>
                  <a:pt x="7315" y="73152"/>
                </a:cubicBezTo>
                <a:lnTo>
                  <a:pt x="7315" y="73152"/>
                </a:lnTo>
                <a:lnTo>
                  <a:pt x="0" y="0"/>
                </a:ln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11331" y="-2012241"/>
            <a:ext cx="114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  <a:latin typeface="Bradley Hand ITC" pitchFamily="66" charset="0"/>
              </a:rPr>
              <a:t>Like what I do with skeleton</a:t>
            </a:r>
            <a:endParaRPr lang="en-US" sz="1100" b="1" dirty="0">
              <a:solidFill>
                <a:srgbClr val="FF0000"/>
              </a:solidFill>
              <a:latin typeface="Bradley Hand ITC" pitchFamily="66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067135" y="1134286"/>
            <a:ext cx="57759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Freeform 21"/>
          <p:cNvSpPr/>
          <p:nvPr/>
        </p:nvSpPr>
        <p:spPr>
          <a:xfrm>
            <a:off x="1576696" y="1202561"/>
            <a:ext cx="166181" cy="321869"/>
          </a:xfrm>
          <a:custGeom>
            <a:avLst/>
            <a:gdLst>
              <a:gd name="connsiteX0" fmla="*/ 5246 w 166181"/>
              <a:gd name="connsiteY0" fmla="*/ 0 h 321869"/>
              <a:gd name="connsiteX1" fmla="*/ 19877 w 166181"/>
              <a:gd name="connsiteY1" fmla="*/ 175565 h 321869"/>
              <a:gd name="connsiteX2" fmla="*/ 166181 w 166181"/>
              <a:gd name="connsiteY2" fmla="*/ 321869 h 321869"/>
              <a:gd name="connsiteX3" fmla="*/ 166181 w 166181"/>
              <a:gd name="connsiteY3" fmla="*/ 321869 h 321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181" h="321869">
                <a:moveTo>
                  <a:pt x="5246" y="0"/>
                </a:moveTo>
                <a:cubicBezTo>
                  <a:pt x="-850" y="60960"/>
                  <a:pt x="-6945" y="121920"/>
                  <a:pt x="19877" y="175565"/>
                </a:cubicBezTo>
                <a:cubicBezTo>
                  <a:pt x="46699" y="229210"/>
                  <a:pt x="166181" y="321869"/>
                  <a:pt x="166181" y="321869"/>
                </a:cubicBezTo>
                <a:lnTo>
                  <a:pt x="166181" y="321869"/>
                </a:ln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04321" y="1524430"/>
            <a:ext cx="1463954" cy="26161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radley Hand ITC" pitchFamily="66" charset="0"/>
              </a:rPr>
              <a:t>OC – “created”</a:t>
            </a:r>
            <a:endParaRPr lang="en-US" sz="1100" b="1" dirty="0">
              <a:solidFill>
                <a:schemeClr val="tx2">
                  <a:lumMod val="60000"/>
                  <a:lumOff val="40000"/>
                </a:schemeClr>
              </a:solidFill>
              <a:latin typeface="Bradley Hand ITC" pitchFamily="66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5911931" y="-2066114"/>
            <a:ext cx="685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054931" y="-2066114"/>
            <a:ext cx="990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rot="16200000">
            <a:off x="3490399" y="-997962"/>
            <a:ext cx="3292754" cy="26161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radley Hand ITC" pitchFamily="66" charset="0"/>
              </a:rPr>
              <a:t>TS– I’m relentless as I read and learn</a:t>
            </a:r>
            <a:endParaRPr lang="en-US" sz="1100" b="1" dirty="0">
              <a:solidFill>
                <a:schemeClr val="tx2">
                  <a:lumMod val="60000"/>
                  <a:lumOff val="40000"/>
                </a:schemeClr>
              </a:solidFill>
              <a:latin typeface="Bradley Hand ITC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045531" y="-2294714"/>
            <a:ext cx="30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Bradley Hand ITC" pitchFamily="66" charset="0"/>
              </a:rPr>
              <a:t>?</a:t>
            </a:r>
            <a:endParaRPr lang="en-US" b="1" dirty="0">
              <a:solidFill>
                <a:srgbClr val="FF0000"/>
              </a:solidFill>
              <a:latin typeface="Bradley Hand ITC" pitchFamily="66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5569031" y="-1304114"/>
            <a:ext cx="25527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267581" y="-1075514"/>
            <a:ext cx="3014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8121732" y="-1456514"/>
            <a:ext cx="990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  <a:latin typeface="Bradley Hand ITC" pitchFamily="66" charset="0"/>
              </a:rPr>
              <a:t>T-TT – </a:t>
            </a:r>
          </a:p>
          <a:p>
            <a:r>
              <a:rPr lang="en-US" sz="1100" b="1" dirty="0" smtClean="0">
                <a:solidFill>
                  <a:srgbClr val="FF0000"/>
                </a:solidFill>
                <a:latin typeface="Bradley Hand ITC" pitchFamily="66" charset="0"/>
              </a:rPr>
              <a:t>See Fig. 17.7</a:t>
            </a:r>
            <a:endParaRPr lang="en-US" sz="1100" b="1" dirty="0">
              <a:solidFill>
                <a:srgbClr val="FF0000"/>
              </a:solidFill>
              <a:latin typeface="Bradley Hand ITC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121731" y="3657600"/>
            <a:ext cx="99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  <a:latin typeface="Bradley Hand ITC" pitchFamily="66" charset="0"/>
              </a:rPr>
              <a:t>T-S – </a:t>
            </a:r>
          </a:p>
          <a:p>
            <a:r>
              <a:rPr lang="en-US" sz="1100" b="1" dirty="0" smtClean="0">
                <a:solidFill>
                  <a:srgbClr val="FF0000"/>
                </a:solidFill>
                <a:latin typeface="Bradley Hand ITC" pitchFamily="66" charset="0"/>
              </a:rPr>
              <a:t>I can imagine his thrill in discovering these patterns</a:t>
            </a:r>
            <a:endParaRPr lang="en-US" sz="1100" b="1" dirty="0">
              <a:solidFill>
                <a:srgbClr val="FF0000"/>
              </a:solidFill>
              <a:latin typeface="Bradley Hand ITC" pitchFamily="66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229685" y="5943600"/>
            <a:ext cx="189204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267581" y="6172200"/>
            <a:ext cx="28541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217227" y="5820489"/>
            <a:ext cx="990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  <a:latin typeface="Bradley Hand ITC" pitchFamily="66" charset="0"/>
              </a:rPr>
              <a:t>* The so what of the table!</a:t>
            </a:r>
            <a:endParaRPr lang="en-US" sz="1100" b="1" dirty="0">
              <a:solidFill>
                <a:srgbClr val="FF0000"/>
              </a:solidFill>
              <a:latin typeface="Bradley Hand ITC" pitchFamily="66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5436062" y="3962400"/>
            <a:ext cx="260946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436062" y="4191000"/>
            <a:ext cx="233633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43641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93" r="39911" b="26955"/>
          <a:stretch/>
        </p:blipFill>
        <p:spPr>
          <a:xfrm>
            <a:off x="457200" y="1925782"/>
            <a:ext cx="1857416" cy="2092036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3048000" y="858982"/>
            <a:ext cx="5715000" cy="2112818"/>
          </a:xfrm>
          <a:prstGeom prst="wedgeEllipseCallout">
            <a:avLst>
              <a:gd name="adj1" fmla="val -68951"/>
              <a:gd name="adj2" fmla="val 5182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Before going further, read </a:t>
            </a:r>
            <a:r>
              <a:rPr lang="en-US" sz="2400" dirty="0"/>
              <a:t> t</a:t>
            </a:r>
            <a:r>
              <a:rPr lang="en-US" sz="2400" dirty="0" smtClean="0"/>
              <a:t>he pages about </a:t>
            </a:r>
            <a:r>
              <a:rPr lang="en-US" sz="2400" b="1" dirty="0" smtClean="0"/>
              <a:t>Marking the Text </a:t>
            </a:r>
            <a:r>
              <a:rPr lang="en-US" sz="2400" dirty="0" smtClean="0"/>
              <a:t>and </a:t>
            </a:r>
            <a:r>
              <a:rPr lang="en-US" sz="2400" i="1" dirty="0" smtClean="0"/>
              <a:t>Mindful Coding </a:t>
            </a:r>
            <a:r>
              <a:rPr lang="en-US" sz="2400" dirty="0" smtClean="0"/>
              <a:t>in the handbook.</a:t>
            </a:r>
            <a:endParaRPr lang="en-US" sz="2400" dirty="0"/>
          </a:p>
        </p:txBody>
      </p:sp>
      <p:sp>
        <p:nvSpPr>
          <p:cNvPr id="10" name="Oval Callout 9"/>
          <p:cNvSpPr/>
          <p:nvPr/>
        </p:nvSpPr>
        <p:spPr>
          <a:xfrm>
            <a:off x="3048000" y="1420090"/>
            <a:ext cx="5715000" cy="2770910"/>
          </a:xfrm>
          <a:prstGeom prst="wedgeEllipseCallout">
            <a:avLst>
              <a:gd name="adj1" fmla="val -69347"/>
              <a:gd name="adj2" fmla="val 1879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Welcome to the </a:t>
            </a:r>
            <a:r>
              <a:rPr lang="en-US" sz="2400" b="1" i="1" dirty="0" smtClean="0"/>
              <a:t>Mindful Coding </a:t>
            </a:r>
            <a:r>
              <a:rPr lang="en-US" sz="2400" dirty="0" smtClean="0"/>
              <a:t>DEMO.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As part of Layered Reading, this </a:t>
            </a:r>
            <a:r>
              <a:rPr lang="en-US" sz="2400" dirty="0" smtClean="0"/>
              <a:t>is a powerful DURING strategy for deep learning.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8658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16 ThSh Mindful Coding 2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3" t="13272" r="20153"/>
          <a:stretch/>
        </p:blipFill>
        <p:spPr>
          <a:xfrm>
            <a:off x="706756" y="354972"/>
            <a:ext cx="8222354" cy="5562600"/>
          </a:xfrm>
          <a:prstGeom prst="rect">
            <a:avLst/>
          </a:prstGeom>
        </p:spPr>
      </p:pic>
      <p:sp>
        <p:nvSpPr>
          <p:cNvPr id="21" name="Right Arrow 20"/>
          <p:cNvSpPr/>
          <p:nvPr/>
        </p:nvSpPr>
        <p:spPr>
          <a:xfrm>
            <a:off x="946310" y="1547617"/>
            <a:ext cx="457200" cy="2763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1905000" y="1976403"/>
            <a:ext cx="323449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749098" y="1752600"/>
            <a:ext cx="148990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93" r="39911" b="26955"/>
          <a:stretch/>
        </p:blipFill>
        <p:spPr>
          <a:xfrm>
            <a:off x="531076" y="3109647"/>
            <a:ext cx="1636622" cy="1843353"/>
          </a:xfrm>
          <a:prstGeom prst="rect">
            <a:avLst/>
          </a:prstGeom>
        </p:spPr>
      </p:pic>
      <p:sp>
        <p:nvSpPr>
          <p:cNvPr id="28" name="Oval Callout 27"/>
          <p:cNvSpPr/>
          <p:nvPr/>
        </p:nvSpPr>
        <p:spPr>
          <a:xfrm>
            <a:off x="2805105" y="2321240"/>
            <a:ext cx="4668785" cy="2762636"/>
          </a:xfrm>
          <a:prstGeom prst="wedgeEllipseCallout">
            <a:avLst>
              <a:gd name="adj1" fmla="val -69505"/>
              <a:gd name="adj2" fmla="val 1585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While reading, I noticed that </a:t>
            </a:r>
            <a:r>
              <a:rPr lang="en-US" sz="2200" b="1" i="1" dirty="0" smtClean="0"/>
              <a:t>key moments </a:t>
            </a:r>
            <a:r>
              <a:rPr lang="en-US" sz="2200" dirty="0" smtClean="0"/>
              <a:t>occurred</a:t>
            </a:r>
            <a:r>
              <a:rPr lang="en-US" sz="2200" b="1" i="1" dirty="0" smtClean="0"/>
              <a:t> </a:t>
            </a:r>
            <a:r>
              <a:rPr lang="en-US" sz="2200" dirty="0" smtClean="0"/>
              <a:t>when important </a:t>
            </a:r>
            <a:r>
              <a:rPr lang="en-US" sz="2200" b="1" i="1" dirty="0" smtClean="0"/>
              <a:t>knowledge</a:t>
            </a:r>
            <a:r>
              <a:rPr lang="en-US" sz="2200" dirty="0" smtClean="0"/>
              <a:t> was </a:t>
            </a:r>
            <a:r>
              <a:rPr lang="en-US" sz="2200" b="1" i="1" dirty="0" smtClean="0"/>
              <a:t>added</a:t>
            </a:r>
            <a:r>
              <a:rPr lang="en-US" sz="2200" dirty="0" smtClean="0"/>
              <a:t> to the development of the Periodic Table.</a:t>
            </a:r>
            <a:endParaRPr lang="en-US" sz="2200" dirty="0"/>
          </a:p>
        </p:txBody>
      </p:sp>
      <p:sp>
        <p:nvSpPr>
          <p:cNvPr id="29" name="Oval Callout 28"/>
          <p:cNvSpPr/>
          <p:nvPr/>
        </p:nvSpPr>
        <p:spPr>
          <a:xfrm>
            <a:off x="2984500" y="2333940"/>
            <a:ext cx="4668785" cy="2762636"/>
          </a:xfrm>
          <a:prstGeom prst="wedgeEllipseCallout">
            <a:avLst>
              <a:gd name="adj1" fmla="val -69505"/>
              <a:gd name="adj2" fmla="val 1585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So, I am going to add an </a:t>
            </a:r>
            <a:r>
              <a:rPr lang="en-US" sz="2200" b="1" i="1" dirty="0" smtClean="0"/>
              <a:t>additional code </a:t>
            </a:r>
            <a:r>
              <a:rPr lang="en-US" sz="2200" dirty="0" smtClean="0"/>
              <a:t>that goes along with this purpose </a:t>
            </a:r>
            <a:r>
              <a:rPr lang="en-US" sz="2000" i="1" dirty="0" smtClean="0"/>
              <a:t>How was the periodic table developed?</a:t>
            </a:r>
            <a:endParaRPr lang="en-US" sz="2000" i="1" dirty="0"/>
          </a:p>
        </p:txBody>
      </p:sp>
      <p:sp>
        <p:nvSpPr>
          <p:cNvPr id="30" name="Oval Callout 29"/>
          <p:cNvSpPr/>
          <p:nvPr/>
        </p:nvSpPr>
        <p:spPr>
          <a:xfrm>
            <a:off x="2651892" y="2333940"/>
            <a:ext cx="5334000" cy="2762636"/>
          </a:xfrm>
          <a:prstGeom prst="wedgeEllipseCallout">
            <a:avLst>
              <a:gd name="adj1" fmla="val -61636"/>
              <a:gd name="adj2" fmla="val 1657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Here is my new code, tailor made for this text:</a:t>
            </a:r>
          </a:p>
          <a:p>
            <a:pPr algn="ctr"/>
            <a:endParaRPr lang="en-US" sz="2200" dirty="0" smtClean="0"/>
          </a:p>
          <a:p>
            <a:pPr algn="ctr"/>
            <a:r>
              <a:rPr lang="en-US" sz="2200" b="1" i="1" dirty="0" smtClean="0"/>
              <a:t>+ Know </a:t>
            </a:r>
            <a:r>
              <a:rPr lang="en-US" sz="2200" dirty="0" smtClean="0"/>
              <a:t>= Added Knowledge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97369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8" grpId="0" animBg="1"/>
      <p:bldP spid="29" grpId="0" animBg="1"/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200" y="1524000"/>
            <a:ext cx="6469251" cy="52578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i="1" dirty="0" smtClean="0">
                <a:solidFill>
                  <a:schemeClr val="bg1">
                    <a:lumMod val="50000"/>
                  </a:schemeClr>
                </a:solidFill>
              </a:rPr>
              <a:t>P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=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my 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P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rediction or guess of the answer to my question</a:t>
            </a:r>
          </a:p>
          <a:p>
            <a:r>
              <a:rPr lang="en-US" sz="2400" b="1" i="1" dirty="0" smtClean="0">
                <a:solidFill>
                  <a:schemeClr val="bg1">
                    <a:lumMod val="50000"/>
                  </a:schemeClr>
                </a:solidFill>
              </a:rPr>
              <a:t>T-S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=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connection between the 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ext and my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elf</a:t>
            </a:r>
          </a:p>
          <a:p>
            <a:r>
              <a:rPr lang="en-US" sz="2400" b="1" i="1" dirty="0" smtClean="0">
                <a:solidFill>
                  <a:schemeClr val="bg1">
                    <a:lumMod val="50000"/>
                  </a:schemeClr>
                </a:solidFill>
              </a:rPr>
              <a:t>T-W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=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connection between the 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ext and the 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W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orld</a:t>
            </a:r>
          </a:p>
          <a:p>
            <a:r>
              <a:rPr lang="en-US" sz="2400" b="1" i="1" dirty="0" smtClean="0">
                <a:solidFill>
                  <a:schemeClr val="bg1">
                    <a:lumMod val="50000"/>
                  </a:schemeClr>
                </a:solidFill>
              </a:rPr>
              <a:t>T-TT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=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connection between the 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ext and 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his 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ext</a:t>
            </a:r>
          </a:p>
          <a:p>
            <a:r>
              <a:rPr lang="en-US" sz="2400" b="1" i="1" dirty="0" smtClean="0">
                <a:solidFill>
                  <a:schemeClr val="bg1"/>
                </a:solidFill>
              </a:rPr>
              <a:t>T-S</a:t>
            </a:r>
            <a:r>
              <a:rPr lang="en-US" dirty="0" smtClean="0">
                <a:solidFill>
                  <a:schemeClr val="bg1"/>
                </a:solidFill>
              </a:rPr>
              <a:t> = </a:t>
            </a:r>
            <a:r>
              <a:rPr lang="en-US" i="1" dirty="0" smtClean="0">
                <a:solidFill>
                  <a:schemeClr val="bg1"/>
                </a:solidFill>
              </a:rPr>
              <a:t>connection between the </a:t>
            </a:r>
            <a:r>
              <a:rPr lang="en-US" b="1" i="1" dirty="0" smtClean="0">
                <a:solidFill>
                  <a:schemeClr val="bg1"/>
                </a:solidFill>
              </a:rPr>
              <a:t>T</a:t>
            </a:r>
            <a:r>
              <a:rPr lang="en-US" i="1" dirty="0" smtClean="0">
                <a:solidFill>
                  <a:schemeClr val="bg1"/>
                </a:solidFill>
              </a:rPr>
              <a:t>ext and my</a:t>
            </a:r>
            <a:r>
              <a:rPr lang="en-US" b="1" i="1" dirty="0" smtClean="0">
                <a:solidFill>
                  <a:schemeClr val="bg1"/>
                </a:solidFill>
              </a:rPr>
              <a:t>S</a:t>
            </a:r>
            <a:r>
              <a:rPr lang="en-US" i="1" dirty="0" smtClean="0">
                <a:solidFill>
                  <a:schemeClr val="bg1"/>
                </a:solidFill>
              </a:rPr>
              <a:t>elf</a:t>
            </a:r>
          </a:p>
          <a:p>
            <a:r>
              <a:rPr lang="en-US" sz="2400" b="1" i="1" dirty="0" smtClean="0">
                <a:solidFill>
                  <a:schemeClr val="bg1">
                    <a:lumMod val="50000"/>
                  </a:schemeClr>
                </a:solidFill>
              </a:rPr>
              <a:t>?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=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my 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Q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uestion</a:t>
            </a:r>
          </a:p>
          <a:p>
            <a:r>
              <a:rPr lang="en-US" sz="2400" b="1" i="1" dirty="0" smtClean="0">
                <a:solidFill>
                  <a:schemeClr val="bg1">
                    <a:lumMod val="50000"/>
                  </a:schemeClr>
                </a:solidFill>
              </a:rPr>
              <a:t>OC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=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my 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O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pinion or my 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omment</a:t>
            </a:r>
          </a:p>
          <a:p>
            <a:endParaRPr lang="en-US" i="1" dirty="0" smtClean="0"/>
          </a:p>
          <a:p>
            <a:endParaRPr lang="en-US" i="1" dirty="0"/>
          </a:p>
          <a:p>
            <a:r>
              <a:rPr lang="en-US" i="1" dirty="0"/>
              <a:t>	</a:t>
            </a:r>
            <a:endParaRPr lang="en-US" i="1" dirty="0" smtClean="0"/>
          </a:p>
          <a:p>
            <a:r>
              <a:rPr lang="en-US" i="1" dirty="0"/>
              <a:t>	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= An 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important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point I want to remember</a:t>
            </a:r>
          </a:p>
          <a:p>
            <a:r>
              <a:rPr lang="en-US" dirty="0" smtClean="0"/>
              <a:t>	</a:t>
            </a:r>
          </a:p>
          <a:p>
            <a:r>
              <a:rPr lang="en-US" dirty="0"/>
              <a:t>	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= A good 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summary</a:t>
            </a:r>
          </a:p>
          <a:p>
            <a:r>
              <a:rPr lang="en-US" dirty="0" smtClean="0"/>
              <a:t>	</a:t>
            </a:r>
          </a:p>
          <a:p>
            <a:r>
              <a:rPr lang="en-US" dirty="0"/>
              <a:t>	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= 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Key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words</a:t>
            </a:r>
          </a:p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06601" y="4343400"/>
            <a:ext cx="1460799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Remind myself what circled part means</a:t>
            </a:r>
            <a:endParaRPr lang="en-US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0401" y="5055221"/>
            <a:ext cx="626057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*</a:t>
            </a:r>
            <a:endParaRPr lang="en-US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2984" y="5430864"/>
            <a:ext cx="626057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[ ]</a:t>
            </a:r>
            <a:endParaRPr lang="en-US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8172" y="6096000"/>
            <a:ext cx="1043428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Word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69608" y="6096000"/>
            <a:ext cx="3073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+ Know </a:t>
            </a:r>
            <a:r>
              <a:rPr lang="en-US" dirty="0" smtClean="0">
                <a:solidFill>
                  <a:srgbClr val="FF0000"/>
                </a:solidFill>
              </a:rPr>
              <a:t>= Added Knowledge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755250" y="4555532"/>
            <a:ext cx="2658281" cy="37399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43555" y="4430216"/>
            <a:ext cx="1043428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Text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15602" y="4419600"/>
            <a:ext cx="1532718" cy="381000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93" r="39911" b="26955"/>
          <a:stretch/>
        </p:blipFill>
        <p:spPr>
          <a:xfrm>
            <a:off x="80050" y="152400"/>
            <a:ext cx="1091053" cy="1228870"/>
          </a:xfrm>
          <a:prstGeom prst="rect">
            <a:avLst/>
          </a:prstGeom>
        </p:spPr>
      </p:pic>
      <p:sp>
        <p:nvSpPr>
          <p:cNvPr id="17" name="Oval Callout 16"/>
          <p:cNvSpPr/>
          <p:nvPr/>
        </p:nvSpPr>
        <p:spPr>
          <a:xfrm>
            <a:off x="1676400" y="0"/>
            <a:ext cx="6021554" cy="914401"/>
          </a:xfrm>
          <a:prstGeom prst="wedgeEllipseCallout">
            <a:avLst>
              <a:gd name="adj1" fmla="val -60857"/>
              <a:gd name="adj2" fmla="val 4766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Now I’ll add that to </a:t>
            </a:r>
            <a:r>
              <a:rPr lang="en-US" sz="2200" b="1" i="1" dirty="0" smtClean="0"/>
              <a:t>my</a:t>
            </a:r>
            <a:r>
              <a:rPr lang="en-US" sz="2200" dirty="0" smtClean="0"/>
              <a:t> </a:t>
            </a:r>
            <a:r>
              <a:rPr lang="en-US" sz="2200" b="1" i="1" dirty="0" smtClean="0"/>
              <a:t>code sheet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15612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16 ThSh Mindful Coding 2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16367" r="20909"/>
          <a:stretch/>
        </p:blipFill>
        <p:spPr>
          <a:xfrm>
            <a:off x="457200" y="1081314"/>
            <a:ext cx="8981546" cy="5852886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762000" y="2438400"/>
            <a:ext cx="637703" cy="2763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Callout 13"/>
          <p:cNvSpPr/>
          <p:nvPr/>
        </p:nvSpPr>
        <p:spPr>
          <a:xfrm>
            <a:off x="1905000" y="142730"/>
            <a:ext cx="6400800" cy="1762270"/>
          </a:xfrm>
          <a:prstGeom prst="wedgeEllipseCallout">
            <a:avLst>
              <a:gd name="adj1" fmla="val -59446"/>
              <a:gd name="adj2" fmla="val 248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I keep reading, thinking, and marking the text—the parts that are most important for </a:t>
            </a:r>
            <a:r>
              <a:rPr lang="en-US" sz="2200" dirty="0" smtClean="0"/>
              <a:t>me, </a:t>
            </a:r>
          </a:p>
          <a:p>
            <a:pPr algn="ctr"/>
            <a:r>
              <a:rPr lang="en-US" sz="2200" dirty="0" smtClean="0"/>
              <a:t>based on my purpose.</a:t>
            </a:r>
            <a:endParaRPr lang="en-US" sz="2200" dirty="0"/>
          </a:p>
        </p:txBody>
      </p:sp>
      <p:sp>
        <p:nvSpPr>
          <p:cNvPr id="15" name="Oval Callout 14"/>
          <p:cNvSpPr/>
          <p:nvPr/>
        </p:nvSpPr>
        <p:spPr>
          <a:xfrm>
            <a:off x="1905000" y="0"/>
            <a:ext cx="6400800" cy="1981200"/>
          </a:xfrm>
          <a:prstGeom prst="wedgeEllipseCallout">
            <a:avLst>
              <a:gd name="adj1" fmla="val -59446"/>
              <a:gd name="adj2" fmla="val 248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Watch me complete the </a:t>
            </a:r>
            <a:r>
              <a:rPr lang="en-US" sz="2200" dirty="0" err="1" smtClean="0"/>
              <a:t>ThinkSheet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sp>
        <p:nvSpPr>
          <p:cNvPr id="16" name="TextBox 15"/>
          <p:cNvSpPr txBox="1"/>
          <p:nvPr/>
        </p:nvSpPr>
        <p:spPr>
          <a:xfrm>
            <a:off x="2590800" y="27432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Yes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67400" y="2750457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Yes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28800" y="298198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When some sections were too long and had too much information, I added a heading.  For example: “</a:t>
            </a:r>
            <a:r>
              <a:rPr lang="en-US" sz="1400" i="1" dirty="0" smtClean="0">
                <a:solidFill>
                  <a:srgbClr val="FF0000"/>
                </a:solidFill>
              </a:rPr>
              <a:t>Periods</a:t>
            </a:r>
            <a:r>
              <a:rPr lang="en-US" sz="1400" dirty="0" smtClean="0">
                <a:solidFill>
                  <a:srgbClr val="FF0000"/>
                </a:solidFill>
              </a:rPr>
              <a:t> defined”  “Electrons role on the </a:t>
            </a:r>
            <a:r>
              <a:rPr lang="en-US" sz="1400" dirty="0" err="1" smtClean="0">
                <a:solidFill>
                  <a:srgbClr val="FF0000"/>
                </a:solidFill>
              </a:rPr>
              <a:t>Periodlc</a:t>
            </a:r>
            <a:r>
              <a:rPr lang="en-US" sz="1400" dirty="0" smtClean="0">
                <a:solidFill>
                  <a:srgbClr val="FF0000"/>
                </a:solidFill>
              </a:rPr>
              <a:t> Table”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93" r="39911" b="26955"/>
          <a:stretch/>
        </p:blipFill>
        <p:spPr>
          <a:xfrm>
            <a:off x="80050" y="152400"/>
            <a:ext cx="1091053" cy="122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74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/>
      <p:bldP spid="17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kjp6\AppData\Local\Microsoft\Windows\Temporary Internet Files\Content.IE5\UWBFRAC9\MC90044131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755" y="3549514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667500" y="3946209"/>
            <a:ext cx="1219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>
                <a:solidFill>
                  <a:schemeClr val="accent3">
                    <a:lumMod val="50000"/>
                  </a:schemeClr>
                </a:solidFill>
              </a:rPr>
              <a:t>Not </a:t>
            </a:r>
          </a:p>
          <a:p>
            <a:pPr algn="ctr"/>
            <a:r>
              <a:rPr lang="en-US" sz="1050" b="1" dirty="0" smtClean="0">
                <a:solidFill>
                  <a:schemeClr val="accent3">
                    <a:lumMod val="50000"/>
                  </a:schemeClr>
                </a:solidFill>
              </a:rPr>
              <a:t>Applicable</a:t>
            </a:r>
            <a:endParaRPr lang="en-US" sz="105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2" name="Picture 2" descr="C:\Users\kjp6\AppData\Local\Microsoft\Windows\Temporary Internet Files\Content.IE5\UWBFRAC9\MC90044131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755" y="3549514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16 ThSh Mindful Coding 2.pdf - Adobe Reader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16367" r="20909"/>
          <a:stretch/>
        </p:blipFill>
        <p:spPr>
          <a:xfrm>
            <a:off x="76200" y="395514"/>
            <a:ext cx="8981546" cy="5852886"/>
          </a:xfrm>
          <a:prstGeom prst="rect">
            <a:avLst/>
          </a:prstGeom>
        </p:spPr>
      </p:pic>
      <p:sp>
        <p:nvSpPr>
          <p:cNvPr id="17" name="Right Arrow 16"/>
          <p:cNvSpPr/>
          <p:nvPr/>
        </p:nvSpPr>
        <p:spPr>
          <a:xfrm>
            <a:off x="381000" y="2667000"/>
            <a:ext cx="685800" cy="2763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kjp6\AppData\Local\Microsoft\Windows\Temporary Internet Files\Content.IE5\UWBFRAC9\MC90044131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976612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kjp6\AppData\Local\Microsoft\Windows\Temporary Internet Files\Content.IE5\UWBFRAC9\MC90044131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935754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914400" y="3048000"/>
            <a:ext cx="7086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                                                                                                 </a:t>
            </a:r>
            <a:r>
              <a:rPr lang="en-US" sz="1200" dirty="0" smtClean="0">
                <a:solidFill>
                  <a:srgbClr val="FF0000"/>
                </a:solidFill>
              </a:rPr>
              <a:t>I do not like to read highlighted books, including my highlighting.  I much prefer underlining; I only underline key phrases and a complete sentence but only if it states the essence of a section in a remarkable way.  I circle key words  or names I MUST know well. 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92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16 ThSh Mindful Coding 2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16367" r="20909"/>
          <a:stretch/>
        </p:blipFill>
        <p:spPr>
          <a:xfrm>
            <a:off x="238654" y="381000"/>
            <a:ext cx="8981546" cy="5852886"/>
          </a:xfrm>
          <a:prstGeom prst="rect">
            <a:avLst/>
          </a:prstGeom>
        </p:spPr>
      </p:pic>
      <p:sp>
        <p:nvSpPr>
          <p:cNvPr id="18" name="Right Arrow 17"/>
          <p:cNvSpPr/>
          <p:nvPr/>
        </p:nvSpPr>
        <p:spPr>
          <a:xfrm>
            <a:off x="495300" y="3657600"/>
            <a:ext cx="647700" cy="2763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143000" y="3984992"/>
            <a:ext cx="6858000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                                       </a:t>
            </a:r>
            <a:r>
              <a:rPr lang="en-US" sz="1100" dirty="0" smtClean="0">
                <a:solidFill>
                  <a:srgbClr val="FF0000"/>
                </a:solidFill>
              </a:rPr>
              <a:t>I defined “the important information” as the pieces that answered any of my three purpose-setting questions.  I did </a:t>
            </a:r>
            <a:r>
              <a:rPr lang="en-US" sz="1100" i="1" dirty="0" smtClean="0">
                <a:solidFill>
                  <a:srgbClr val="FF0000"/>
                </a:solidFill>
              </a:rPr>
              <a:t>Download Patterns </a:t>
            </a:r>
            <a:r>
              <a:rPr lang="en-US" sz="1100" dirty="0" smtClean="0">
                <a:solidFill>
                  <a:srgbClr val="FF0000"/>
                </a:solidFill>
              </a:rPr>
              <a:t>and </a:t>
            </a:r>
            <a:r>
              <a:rPr lang="en-US" sz="1100" i="1" dirty="0" smtClean="0">
                <a:solidFill>
                  <a:srgbClr val="FF0000"/>
                </a:solidFill>
              </a:rPr>
              <a:t>Telegram, </a:t>
            </a:r>
            <a:r>
              <a:rPr lang="en-US" sz="1100" dirty="0" smtClean="0">
                <a:solidFill>
                  <a:srgbClr val="FF0000"/>
                </a:solidFill>
              </a:rPr>
              <a:t>with the T</a:t>
            </a:r>
            <a:r>
              <a:rPr lang="en-US" sz="1100" i="1" dirty="0" smtClean="0">
                <a:solidFill>
                  <a:srgbClr val="FF0000"/>
                </a:solidFill>
              </a:rPr>
              <a:t>elegram </a:t>
            </a:r>
            <a:r>
              <a:rPr lang="en-US" sz="1100" dirty="0" smtClean="0">
                <a:solidFill>
                  <a:srgbClr val="FF0000"/>
                </a:solidFill>
              </a:rPr>
              <a:t>as the main point in each </a:t>
            </a:r>
            <a:r>
              <a:rPr lang="en-US" sz="1100" i="1" dirty="0">
                <a:solidFill>
                  <a:srgbClr val="FF0000"/>
                </a:solidFill>
              </a:rPr>
              <a:t>Download </a:t>
            </a:r>
            <a:r>
              <a:rPr lang="en-US" sz="1100" i="1" dirty="0" smtClean="0">
                <a:solidFill>
                  <a:srgbClr val="FF0000"/>
                </a:solidFill>
              </a:rPr>
              <a:t>Pattern.   </a:t>
            </a:r>
            <a:r>
              <a:rPr lang="en-US" sz="1100" dirty="0" smtClean="0">
                <a:solidFill>
                  <a:srgbClr val="FF0000"/>
                </a:solidFill>
              </a:rPr>
              <a:t>Why?  I definitely needed to know the main point (</a:t>
            </a:r>
            <a:r>
              <a:rPr lang="en-US" sz="1100" i="1" dirty="0" smtClean="0">
                <a:solidFill>
                  <a:srgbClr val="FF0000"/>
                </a:solidFill>
              </a:rPr>
              <a:t>Telegram</a:t>
            </a:r>
            <a:r>
              <a:rPr lang="en-US" sz="1100" dirty="0" smtClean="0">
                <a:solidFill>
                  <a:srgbClr val="FF0000"/>
                </a:solidFill>
              </a:rPr>
              <a:t>), but I also wanted to capture the details and how they related to each other (</a:t>
            </a:r>
            <a:r>
              <a:rPr lang="en-US" sz="1100" i="1" dirty="0" smtClean="0">
                <a:solidFill>
                  <a:srgbClr val="FF0000"/>
                </a:solidFill>
              </a:rPr>
              <a:t>Download Patterns</a:t>
            </a:r>
            <a:r>
              <a:rPr lang="en-US" sz="1100" dirty="0" smtClean="0">
                <a:solidFill>
                  <a:srgbClr val="FF0000"/>
                </a:solidFill>
              </a:rPr>
              <a:t>).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75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kjp6\AppData\Local\Microsoft\Windows\Temporary Internet Files\Content.IE5\UWBFRAC9\MC90044131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51" y="441960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2" descr="C:\Users\kjp6\AppData\Local\Microsoft\Windows\Temporary Internet Files\Content.IE5\UWBFRAC9\MC90044131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019794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kjp6\AppData\Local\Microsoft\Windows\Temporary Internet Files\Content.IE5\UWBFRAC9\MC90044131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755" y="1364674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kjp6\AppData\Local\Microsoft\Windows\Temporary Internet Files\Content.IE5\UWBFRAC9\MC90044131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634" y="167640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kjp6\AppData\Local\Microsoft\Windows\Temporary Internet Files\Content.IE5\UWBFRAC9\MC90044131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634" y="2043545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kjp6\AppData\Local\Microsoft\Windows\Temporary Internet Files\Content.IE5\UWBFRAC9\MC90044131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755" y="3549514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kjp6\AppData\Local\Microsoft\Windows\Temporary Internet Files\Content.IE5\UWBFRAC9\MC90044131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755" y="4405393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667551" y="3930514"/>
            <a:ext cx="1219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>
                <a:solidFill>
                  <a:schemeClr val="bg1">
                    <a:lumMod val="50000"/>
                  </a:schemeClr>
                </a:solidFill>
              </a:rPr>
              <a:t>Not </a:t>
            </a:r>
          </a:p>
          <a:p>
            <a:pPr algn="ctr"/>
            <a:r>
              <a:rPr lang="en-US" sz="1050" b="1" dirty="0" smtClean="0">
                <a:solidFill>
                  <a:schemeClr val="bg1">
                    <a:lumMod val="50000"/>
                  </a:schemeClr>
                </a:solidFill>
              </a:rPr>
              <a:t>Applicable</a:t>
            </a:r>
            <a:endParaRPr lang="en-US" sz="105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" name="Picture 2" descr="C:\Users\kjp6\AppData\Local\Microsoft\Windows\Temporary Internet Files\Content.IE5\UWBFRAC9\MC900441310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51" y="4740269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16 ThSh Mindful Coding 2.pdf - Adobe Reader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16367" r="20909"/>
          <a:stretch/>
        </p:blipFill>
        <p:spPr>
          <a:xfrm>
            <a:off x="187854" y="419100"/>
            <a:ext cx="8981546" cy="5852886"/>
          </a:xfrm>
          <a:prstGeom prst="rect">
            <a:avLst/>
          </a:prstGeom>
        </p:spPr>
      </p:pic>
      <p:sp>
        <p:nvSpPr>
          <p:cNvPr id="20" name="Right Arrow 19"/>
          <p:cNvSpPr/>
          <p:nvPr/>
        </p:nvSpPr>
        <p:spPr>
          <a:xfrm>
            <a:off x="495300" y="4740269"/>
            <a:ext cx="635000" cy="2763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" descr="C:\Users\kjp6\AppData\Local\Microsoft\Windows\Temporary Internet Files\Content.IE5\UWBFRAC9\MC900441310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7680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kjp6\AppData\Local\Microsoft\Windows\Temporary Internet Files\Content.IE5\UWBFRAC9\MC900441310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87680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kjp6\AppData\Local\Microsoft\Windows\Temporary Internet Files\Content.IE5\UWBFRAC9\MC900441310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840362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5029200" y="5105400"/>
            <a:ext cx="3200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I tried to answer my questions—usually when I came back after reading a little farther into the text.</a:t>
            </a:r>
            <a:endParaRPr lang="en-US" sz="1200" dirty="0">
              <a:solidFill>
                <a:srgbClr val="FF0000"/>
              </a:solidFill>
            </a:endParaRPr>
          </a:p>
        </p:txBody>
      </p:sp>
      <p:pic>
        <p:nvPicPr>
          <p:cNvPr id="26" name="Picture 2" descr="C:\Users\kjp6\AppData\Local\Microsoft\Windows\Temporary Internet Files\Content.IE5\UWBFRAC9\MC900441310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48640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676400" y="5741313"/>
            <a:ext cx="6350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                                                                                                                                           When I could not figure out the answers to my questions, I wrote them on a list to ask someone later. 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29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12 ThSh Mindful Coding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1" t="53869" r="21111"/>
          <a:stretch/>
        </p:blipFill>
        <p:spPr>
          <a:xfrm>
            <a:off x="647700" y="-228600"/>
            <a:ext cx="8305800" cy="3047359"/>
          </a:xfrm>
          <a:prstGeom prst="rect">
            <a:avLst/>
          </a:prstGeom>
        </p:spPr>
      </p:pic>
      <p:sp>
        <p:nvSpPr>
          <p:cNvPr id="32" name="Right Arrow 31"/>
          <p:cNvSpPr/>
          <p:nvPr/>
        </p:nvSpPr>
        <p:spPr>
          <a:xfrm>
            <a:off x="762000" y="1066800"/>
            <a:ext cx="609600" cy="2763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160149" y="1574800"/>
            <a:ext cx="6469251" cy="52578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i="1" dirty="0" smtClean="0">
                <a:solidFill>
                  <a:schemeClr val="bg1">
                    <a:lumMod val="50000"/>
                  </a:schemeClr>
                </a:solidFill>
              </a:rPr>
              <a:t>P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=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my 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P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rediction or guess of the answer to my question</a:t>
            </a:r>
          </a:p>
          <a:p>
            <a:r>
              <a:rPr lang="en-US" sz="2400" b="1" i="1" dirty="0" smtClean="0">
                <a:solidFill>
                  <a:schemeClr val="bg1">
                    <a:lumMod val="50000"/>
                  </a:schemeClr>
                </a:solidFill>
              </a:rPr>
              <a:t>T-S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=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connection between the 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ext and my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elf</a:t>
            </a:r>
          </a:p>
          <a:p>
            <a:r>
              <a:rPr lang="en-US" sz="2400" b="1" i="1" dirty="0" smtClean="0">
                <a:solidFill>
                  <a:schemeClr val="bg1">
                    <a:lumMod val="50000"/>
                  </a:schemeClr>
                </a:solidFill>
              </a:rPr>
              <a:t>T-W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=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connection between the 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ext and the 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W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orld</a:t>
            </a:r>
          </a:p>
          <a:p>
            <a:r>
              <a:rPr lang="en-US" sz="2400" b="1" i="1" dirty="0" smtClean="0">
                <a:solidFill>
                  <a:schemeClr val="bg1">
                    <a:lumMod val="50000"/>
                  </a:schemeClr>
                </a:solidFill>
              </a:rPr>
              <a:t>T-TT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=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connection between the 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ext and 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his 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ext</a:t>
            </a:r>
          </a:p>
          <a:p>
            <a:r>
              <a:rPr lang="en-US" sz="2400" b="1" i="1" dirty="0" smtClean="0">
                <a:solidFill>
                  <a:schemeClr val="bg1"/>
                </a:solidFill>
              </a:rPr>
              <a:t>T-S</a:t>
            </a:r>
            <a:r>
              <a:rPr lang="en-US" dirty="0" smtClean="0">
                <a:solidFill>
                  <a:schemeClr val="bg1"/>
                </a:solidFill>
              </a:rPr>
              <a:t> = </a:t>
            </a:r>
            <a:r>
              <a:rPr lang="en-US" i="1" dirty="0" smtClean="0">
                <a:solidFill>
                  <a:schemeClr val="bg1"/>
                </a:solidFill>
              </a:rPr>
              <a:t>connection between the </a:t>
            </a:r>
            <a:r>
              <a:rPr lang="en-US" b="1" i="1" dirty="0" smtClean="0">
                <a:solidFill>
                  <a:schemeClr val="bg1"/>
                </a:solidFill>
              </a:rPr>
              <a:t>T</a:t>
            </a:r>
            <a:r>
              <a:rPr lang="en-US" i="1" dirty="0" smtClean="0">
                <a:solidFill>
                  <a:schemeClr val="bg1"/>
                </a:solidFill>
              </a:rPr>
              <a:t>ext and my</a:t>
            </a:r>
            <a:r>
              <a:rPr lang="en-US" b="1" i="1" dirty="0" smtClean="0">
                <a:solidFill>
                  <a:schemeClr val="bg1"/>
                </a:solidFill>
              </a:rPr>
              <a:t>S</a:t>
            </a:r>
            <a:r>
              <a:rPr lang="en-US" i="1" dirty="0" smtClean="0">
                <a:solidFill>
                  <a:schemeClr val="bg1"/>
                </a:solidFill>
              </a:rPr>
              <a:t>elf</a:t>
            </a:r>
          </a:p>
          <a:p>
            <a:r>
              <a:rPr lang="en-US" sz="2400" b="1" i="1" dirty="0" smtClean="0">
                <a:solidFill>
                  <a:schemeClr val="bg1">
                    <a:lumMod val="50000"/>
                  </a:schemeClr>
                </a:solidFill>
              </a:rPr>
              <a:t>?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=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my 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Q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uestion</a:t>
            </a:r>
          </a:p>
          <a:p>
            <a:r>
              <a:rPr lang="en-US" sz="2400" b="1" i="1" dirty="0" smtClean="0">
                <a:solidFill>
                  <a:schemeClr val="bg1">
                    <a:lumMod val="50000"/>
                  </a:schemeClr>
                </a:solidFill>
              </a:rPr>
              <a:t>OC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=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my 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O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pinion or my 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omment</a:t>
            </a:r>
          </a:p>
          <a:p>
            <a:endParaRPr lang="en-US" i="1" dirty="0" smtClean="0"/>
          </a:p>
          <a:p>
            <a:endParaRPr lang="en-US" i="1" dirty="0"/>
          </a:p>
          <a:p>
            <a:r>
              <a:rPr lang="en-US" i="1" dirty="0"/>
              <a:t>	</a:t>
            </a:r>
            <a:endParaRPr lang="en-US" i="1" dirty="0" smtClean="0"/>
          </a:p>
          <a:p>
            <a:r>
              <a:rPr lang="en-US" i="1" dirty="0"/>
              <a:t>	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= An 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important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point I want to remember</a:t>
            </a:r>
          </a:p>
          <a:p>
            <a:r>
              <a:rPr lang="en-US" dirty="0" smtClean="0"/>
              <a:t>	</a:t>
            </a:r>
          </a:p>
          <a:p>
            <a:r>
              <a:rPr lang="en-US" dirty="0"/>
              <a:t>	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= An 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important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point I want to remember</a:t>
            </a:r>
          </a:p>
          <a:p>
            <a:r>
              <a:rPr lang="en-US" dirty="0" smtClean="0"/>
              <a:t>	</a:t>
            </a:r>
          </a:p>
          <a:p>
            <a:r>
              <a:rPr lang="en-US" dirty="0"/>
              <a:t>	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= 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Key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words</a:t>
            </a:r>
          </a:p>
          <a:p>
            <a:pPr algn="ctr"/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148478" y="4267200"/>
            <a:ext cx="1460799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Remind myself what circled part means</a:t>
            </a:r>
            <a:endParaRPr lang="en-US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819337" y="6107668"/>
            <a:ext cx="3073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+ Know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= Added Knowledge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52400" y="4343400"/>
            <a:ext cx="3996078" cy="2133600"/>
            <a:chOff x="152400" y="4343400"/>
            <a:chExt cx="3996078" cy="2133600"/>
          </a:xfrm>
        </p:grpSpPr>
        <p:cxnSp>
          <p:nvCxnSpPr>
            <p:cNvPr id="35" name="Straight Arrow Connector 34"/>
            <p:cNvCxnSpPr>
              <a:endCxn id="36" idx="1"/>
            </p:cNvCxnSpPr>
            <p:nvPr/>
          </p:nvCxnSpPr>
          <p:spPr>
            <a:xfrm flipV="1">
              <a:off x="1490197" y="4498033"/>
              <a:ext cx="2658281" cy="37399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262278" y="4901625"/>
              <a:ext cx="626057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>
                      <a:lumMod val="50000"/>
                    </a:schemeClr>
                  </a:solidFill>
                </a:rPr>
                <a:t>*</a:t>
              </a:r>
              <a:endParaRPr lang="en-US" sz="3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64861" y="5358825"/>
              <a:ext cx="626057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>
                      <a:lumMod val="50000"/>
                    </a:schemeClr>
                  </a:solidFill>
                </a:rPr>
                <a:t>[ ]</a:t>
              </a:r>
              <a:endParaRPr lang="en-US" sz="3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52400" y="6096000"/>
              <a:ext cx="1043428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Word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04800" y="4343400"/>
              <a:ext cx="1043428" cy="381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Text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219882" y="4374921"/>
              <a:ext cx="1227918" cy="353944"/>
            </a:xfrm>
            <a:prstGeom prst="ellipse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8" t="22293" r="39911" b="26955"/>
          <a:stretch/>
        </p:blipFill>
        <p:spPr>
          <a:xfrm flipH="1">
            <a:off x="7571063" y="2837608"/>
            <a:ext cx="1369737" cy="1900361"/>
          </a:xfrm>
          <a:prstGeom prst="rect">
            <a:avLst/>
          </a:prstGeom>
        </p:spPr>
      </p:pic>
      <p:sp>
        <p:nvSpPr>
          <p:cNvPr id="44" name="Oval Callout 43"/>
          <p:cNvSpPr/>
          <p:nvPr/>
        </p:nvSpPr>
        <p:spPr>
          <a:xfrm>
            <a:off x="1371600" y="2615626"/>
            <a:ext cx="5791200" cy="2285999"/>
          </a:xfrm>
          <a:prstGeom prst="wedgeEllipseCallout">
            <a:avLst>
              <a:gd name="adj1" fmla="val 61148"/>
              <a:gd name="adj2" fmla="val 184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Remember to bring this to class</a:t>
            </a:r>
            <a:endParaRPr lang="en-US" sz="3600" dirty="0"/>
          </a:p>
        </p:txBody>
      </p:sp>
      <p:sp>
        <p:nvSpPr>
          <p:cNvPr id="45" name="Oval Callout 44"/>
          <p:cNvSpPr/>
          <p:nvPr/>
        </p:nvSpPr>
        <p:spPr>
          <a:xfrm>
            <a:off x="4135778" y="3314699"/>
            <a:ext cx="3124200" cy="914401"/>
          </a:xfrm>
          <a:prstGeom prst="wedgeEllipseCallout">
            <a:avLst>
              <a:gd name="adj1" fmla="val 65566"/>
              <a:gd name="adj2" fmla="val 322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Got it!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38709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6" grpId="0"/>
      <p:bldP spid="40" grpId="0"/>
      <p:bldP spid="44" grpId="0" animBg="1"/>
      <p:bldP spid="4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kjp6\AppData\Local\Microsoft\Windows\Temporary Internet Files\Content.IE5\UWBFRAC9\MC90044131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51" y="-837344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12 ThSh Mindful Coding.pdf - Adobe Reader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0" t="13623" r="22083"/>
          <a:stretch/>
        </p:blipFill>
        <p:spPr>
          <a:xfrm>
            <a:off x="313245" y="546138"/>
            <a:ext cx="8373555" cy="5854661"/>
          </a:xfrm>
          <a:prstGeom prst="rect">
            <a:avLst/>
          </a:prstGeom>
        </p:spPr>
      </p:pic>
      <p:sp>
        <p:nvSpPr>
          <p:cNvPr id="24" name="Right Arrow 23"/>
          <p:cNvSpPr/>
          <p:nvPr/>
        </p:nvSpPr>
        <p:spPr>
          <a:xfrm>
            <a:off x="457200" y="5133814"/>
            <a:ext cx="457200" cy="2763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8" t="22293" r="39911" b="26955"/>
          <a:stretch/>
        </p:blipFill>
        <p:spPr>
          <a:xfrm>
            <a:off x="685800" y="685800"/>
            <a:ext cx="1369737" cy="1900361"/>
          </a:xfrm>
          <a:prstGeom prst="rect">
            <a:avLst/>
          </a:prstGeom>
        </p:spPr>
      </p:pic>
      <p:sp>
        <p:nvSpPr>
          <p:cNvPr id="26" name="Oval Callout 25"/>
          <p:cNvSpPr/>
          <p:nvPr/>
        </p:nvSpPr>
        <p:spPr>
          <a:xfrm>
            <a:off x="2328322" y="84260"/>
            <a:ext cx="4343400" cy="2811339"/>
          </a:xfrm>
          <a:prstGeom prst="wedgeEllipseCallout">
            <a:avLst>
              <a:gd name="adj1" fmla="val -58943"/>
              <a:gd name="adj2" fmla="val 563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600" dirty="0" smtClean="0"/>
              <a:t>This optional step is very useful and a time-saver for those important texts I want to keep.</a:t>
            </a:r>
            <a:endParaRPr lang="en-US" sz="2600" b="1" i="1" dirty="0"/>
          </a:p>
        </p:txBody>
      </p:sp>
      <p:sp>
        <p:nvSpPr>
          <p:cNvPr id="27" name="Oval Callout 26"/>
          <p:cNvSpPr/>
          <p:nvPr/>
        </p:nvSpPr>
        <p:spPr>
          <a:xfrm>
            <a:off x="2364559" y="309922"/>
            <a:ext cx="4343400" cy="2514600"/>
          </a:xfrm>
          <a:prstGeom prst="wedgeEllipseCallout">
            <a:avLst>
              <a:gd name="adj1" fmla="val -58943"/>
              <a:gd name="adj2" fmla="val 563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600" dirty="0" smtClean="0"/>
              <a:t>Here is a sample that I placed in the back of my text.</a:t>
            </a:r>
            <a:endParaRPr lang="en-US" sz="2600" b="1" i="1" dirty="0"/>
          </a:p>
        </p:txBody>
      </p:sp>
      <p:sp>
        <p:nvSpPr>
          <p:cNvPr id="9" name="Oval Callout 8"/>
          <p:cNvSpPr/>
          <p:nvPr/>
        </p:nvSpPr>
        <p:spPr>
          <a:xfrm>
            <a:off x="2353722" y="0"/>
            <a:ext cx="6705601" cy="4920370"/>
          </a:xfrm>
          <a:prstGeom prst="wedgeEllipseCallout">
            <a:avLst>
              <a:gd name="adj1" fmla="val -55534"/>
              <a:gd name="adj2" fmla="val -1864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 smtClean="0"/>
              <a:t>My indexes are usually about issues or aspects of the text that may or may not be found in the book’s index—things I definitely want to think about and find easily, those things I find myself needing to refer to over and over, or that I want to use in a paper or presentation.</a:t>
            </a:r>
            <a:endParaRPr lang="en-US" sz="2600" b="1" i="1" dirty="0"/>
          </a:p>
        </p:txBody>
      </p:sp>
    </p:spTree>
    <p:extLst>
      <p:ext uri="{BB962C8B-B14F-4D97-AF65-F5344CB8AC3E}">
        <p14:creationId xmlns:p14="http://schemas.microsoft.com/office/powerpoint/2010/main" val="24943443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7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jp6\AppData\Local\Microsoft\Windows\Temporary Internet Files\Content.IE5\UTDE43VL\MC90001479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70" y="-8262"/>
            <a:ext cx="7888430" cy="671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38300" y="525483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My Personal Index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925286"/>
            <a:ext cx="2971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Scientific Method, used naturally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Newton, 18-19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Cavendish, 34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Ben Franklin, 42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Thomson, 169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Rutherford, 170-171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Mendeleev, 208-209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57299" y="3323272"/>
            <a:ext cx="32203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CC"/>
                </a:solidFill>
              </a:rPr>
              <a:t>Ions</a:t>
            </a:r>
            <a:endParaRPr lang="en-US" b="1" i="1" dirty="0" smtClean="0">
              <a:solidFill>
                <a:srgbClr val="0000CC"/>
              </a:solidFill>
            </a:endParaRPr>
          </a:p>
          <a:p>
            <a:r>
              <a:rPr lang="en-US" b="1" dirty="0">
                <a:solidFill>
                  <a:srgbClr val="0000CC"/>
                </a:solidFill>
              </a:rPr>
              <a:t>i</a:t>
            </a:r>
            <a:r>
              <a:rPr lang="en-US" b="1" dirty="0" smtClean="0">
                <a:solidFill>
                  <a:srgbClr val="0000CC"/>
                </a:solidFill>
              </a:rPr>
              <a:t>on defined </a:t>
            </a:r>
          </a:p>
          <a:p>
            <a:r>
              <a:rPr lang="en-US" b="1" dirty="0" smtClean="0">
                <a:solidFill>
                  <a:srgbClr val="0000CC"/>
                </a:solidFill>
              </a:rPr>
              <a:t>kinds of ions</a:t>
            </a:r>
          </a:p>
          <a:p>
            <a:r>
              <a:rPr lang="en-US" b="1" dirty="0">
                <a:solidFill>
                  <a:srgbClr val="0000CC"/>
                </a:solidFill>
              </a:rPr>
              <a:t>i</a:t>
            </a:r>
            <a:r>
              <a:rPr lang="en-US" b="1" dirty="0" smtClean="0">
                <a:solidFill>
                  <a:srgbClr val="0000CC"/>
                </a:solidFill>
              </a:rPr>
              <a:t>onic energy</a:t>
            </a:r>
          </a:p>
          <a:p>
            <a:r>
              <a:rPr lang="en-US" b="1" dirty="0">
                <a:solidFill>
                  <a:srgbClr val="0000CC"/>
                </a:solidFill>
              </a:rPr>
              <a:t>i</a:t>
            </a:r>
            <a:r>
              <a:rPr lang="en-US" b="1" dirty="0" smtClean="0">
                <a:solidFill>
                  <a:srgbClr val="0000CC"/>
                </a:solidFill>
              </a:rPr>
              <a:t>onic conductors, 152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99000" y="1594342"/>
            <a:ext cx="32203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Orbitals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Orbitals defined</a:t>
            </a:r>
          </a:p>
          <a:p>
            <a:r>
              <a:rPr lang="en-US" sz="1600" b="1" dirty="0" smtClean="0">
                <a:solidFill>
                  <a:srgbClr val="7030A0"/>
                </a:solidFill>
              </a:rPr>
              <a:t>Orbitals quantum mechanics, 196 </a:t>
            </a:r>
            <a:r>
              <a:rPr lang="en-US" b="1" dirty="0" smtClean="0">
                <a:solidFill>
                  <a:srgbClr val="7030A0"/>
                </a:solidFill>
              </a:rPr>
              <a:t>waves, 195-197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Orbital energies, 195</a:t>
            </a:r>
          </a:p>
        </p:txBody>
      </p:sp>
      <p:sp>
        <p:nvSpPr>
          <p:cNvPr id="13" name="Oval Callout 12"/>
          <p:cNvSpPr/>
          <p:nvPr/>
        </p:nvSpPr>
        <p:spPr>
          <a:xfrm>
            <a:off x="3200400" y="4368800"/>
            <a:ext cx="4343400" cy="2514600"/>
          </a:xfrm>
          <a:prstGeom prst="wedgeEllipseCallout">
            <a:avLst>
              <a:gd name="adj1" fmla="val -58943"/>
              <a:gd name="adj2" fmla="val 563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000" b="1" i="1" dirty="0" smtClean="0"/>
              <a:t>Remember</a:t>
            </a:r>
            <a:r>
              <a:rPr lang="en-US" sz="3000" b="1" dirty="0" smtClean="0"/>
              <a:t>, </a:t>
            </a:r>
            <a:r>
              <a:rPr lang="en-US" sz="3000" dirty="0" smtClean="0"/>
              <a:t>putting together a personal index, </a:t>
            </a:r>
            <a:endParaRPr lang="en-US" sz="3000" dirty="0"/>
          </a:p>
        </p:txBody>
      </p:sp>
      <p:sp>
        <p:nvSpPr>
          <p:cNvPr id="14" name="Oval Callout 13"/>
          <p:cNvSpPr/>
          <p:nvPr/>
        </p:nvSpPr>
        <p:spPr>
          <a:xfrm>
            <a:off x="3352800" y="4368800"/>
            <a:ext cx="4343400" cy="2514600"/>
          </a:xfrm>
          <a:prstGeom prst="wedgeEllipseCallout">
            <a:avLst>
              <a:gd name="adj1" fmla="val -58943"/>
              <a:gd name="adj2" fmla="val 563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smtClean="0"/>
              <a:t>. . . is only for those texts,  </a:t>
            </a:r>
            <a:endParaRPr lang="en-US" sz="3000" b="1" dirty="0"/>
          </a:p>
        </p:txBody>
      </p:sp>
      <p:sp>
        <p:nvSpPr>
          <p:cNvPr id="15" name="Oval Callout 14"/>
          <p:cNvSpPr/>
          <p:nvPr/>
        </p:nvSpPr>
        <p:spPr>
          <a:xfrm>
            <a:off x="3200400" y="4191000"/>
            <a:ext cx="4343400" cy="2514600"/>
          </a:xfrm>
          <a:prstGeom prst="wedgeEllipseCallout">
            <a:avLst>
              <a:gd name="adj1" fmla="val -58943"/>
              <a:gd name="adj2" fmla="val 563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600" b="1" dirty="0" smtClean="0"/>
              <a:t>. . .  </a:t>
            </a:r>
            <a:r>
              <a:rPr lang="en-US" sz="2600" dirty="0" smtClean="0"/>
              <a:t>that require </a:t>
            </a:r>
            <a:r>
              <a:rPr lang="en-US" sz="2600" b="1" i="1" dirty="0" smtClean="0"/>
              <a:t>mastery at a high level</a:t>
            </a:r>
            <a:r>
              <a:rPr lang="en-US" sz="2600" b="1" dirty="0" smtClean="0"/>
              <a:t>, </a:t>
            </a:r>
            <a:r>
              <a:rPr lang="en-US" sz="2600" dirty="0" smtClean="0"/>
              <a:t>or . . .</a:t>
            </a:r>
            <a:endParaRPr lang="en-US" sz="2600" dirty="0"/>
          </a:p>
        </p:txBody>
      </p:sp>
      <p:sp>
        <p:nvSpPr>
          <p:cNvPr id="16" name="Oval Callout 15"/>
          <p:cNvSpPr/>
          <p:nvPr/>
        </p:nvSpPr>
        <p:spPr>
          <a:xfrm>
            <a:off x="3352800" y="4343399"/>
            <a:ext cx="4343400" cy="2514600"/>
          </a:xfrm>
          <a:prstGeom prst="wedgeEllipseCallout">
            <a:avLst>
              <a:gd name="adj1" fmla="val -58943"/>
              <a:gd name="adj2" fmla="val 563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600" dirty="0" smtClean="0"/>
              <a:t>. . . for those texts </a:t>
            </a:r>
            <a:r>
              <a:rPr lang="en-US" sz="2600" dirty="0" smtClean="0"/>
              <a:t>I </a:t>
            </a:r>
            <a:r>
              <a:rPr lang="en-US" sz="2600" dirty="0" smtClean="0"/>
              <a:t>will </a:t>
            </a:r>
            <a:r>
              <a:rPr lang="en-US" sz="2600" b="1" i="1" dirty="0" smtClean="0"/>
              <a:t>reference heavily in the future.</a:t>
            </a:r>
            <a:endParaRPr lang="en-US" sz="2600" b="1" i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93" r="39911" b="26955"/>
          <a:stretch/>
        </p:blipFill>
        <p:spPr>
          <a:xfrm>
            <a:off x="1143000" y="4859365"/>
            <a:ext cx="1650456" cy="1858934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>
          <a:xfrm>
            <a:off x="3352800" y="4021772"/>
            <a:ext cx="4800600" cy="2821464"/>
          </a:xfrm>
          <a:prstGeom prst="wedgeEllipseCallout">
            <a:avLst>
              <a:gd name="adj1" fmla="val -60795"/>
              <a:gd name="adj2" fmla="val 788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600" dirty="0" smtClean="0"/>
              <a:t>Notice that sometimes I list topics I want to find in the text, but have not </a:t>
            </a:r>
            <a:r>
              <a:rPr lang="en-US" sz="2600" dirty="0" smtClean="0"/>
              <a:t>yet—maybe I will in a later chapter.</a:t>
            </a:r>
            <a:endParaRPr lang="en-US" sz="2600" b="1" i="1" dirty="0"/>
          </a:p>
        </p:txBody>
      </p:sp>
    </p:spTree>
    <p:extLst>
      <p:ext uri="{BB962C8B-B14F-4D97-AF65-F5344CB8AC3E}">
        <p14:creationId xmlns:p14="http://schemas.microsoft.com/office/powerpoint/2010/main" val="360802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93" r="39911" b="26955"/>
          <a:stretch/>
        </p:blipFill>
        <p:spPr>
          <a:xfrm>
            <a:off x="241300" y="1790698"/>
            <a:ext cx="2106506" cy="2372591"/>
          </a:xfrm>
          <a:prstGeom prst="rect">
            <a:avLst/>
          </a:prstGeom>
        </p:spPr>
      </p:pic>
      <p:sp>
        <p:nvSpPr>
          <p:cNvPr id="13" name="Oval Callout 12"/>
          <p:cNvSpPr/>
          <p:nvPr/>
        </p:nvSpPr>
        <p:spPr>
          <a:xfrm>
            <a:off x="2667000" y="1066801"/>
            <a:ext cx="5791200" cy="1447799"/>
          </a:xfrm>
          <a:prstGeom prst="wedgeEllipseCallout">
            <a:avLst>
              <a:gd name="adj1" fmla="val -58783"/>
              <a:gd name="adj2" fmla="val 8037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To be completely honest, </a:t>
            </a:r>
          </a:p>
          <a:p>
            <a:pPr algn="ctr"/>
            <a:r>
              <a:rPr lang="en-US" sz="2400" dirty="0" smtClean="0"/>
              <a:t>I have to say,</a:t>
            </a:r>
            <a:endParaRPr lang="en-US" sz="2400" dirty="0"/>
          </a:p>
        </p:txBody>
      </p:sp>
      <p:sp>
        <p:nvSpPr>
          <p:cNvPr id="14" name="Oval Callout 13"/>
          <p:cNvSpPr/>
          <p:nvPr/>
        </p:nvSpPr>
        <p:spPr>
          <a:xfrm>
            <a:off x="2743200" y="1219201"/>
            <a:ext cx="5791200" cy="1447799"/>
          </a:xfrm>
          <a:prstGeom prst="wedgeEllipseCallout">
            <a:avLst>
              <a:gd name="adj1" fmla="val -61449"/>
              <a:gd name="adj2" fmla="val 7053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. . . </a:t>
            </a:r>
            <a:r>
              <a:rPr lang="en-US" sz="2400" dirty="0" smtClean="0"/>
              <a:t>that at first this is a </a:t>
            </a:r>
            <a:r>
              <a:rPr lang="en-US" sz="2400" b="1" i="1" dirty="0" smtClean="0"/>
              <a:t>slow process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  <p:sp>
        <p:nvSpPr>
          <p:cNvPr id="15" name="Oval Callout 14"/>
          <p:cNvSpPr/>
          <p:nvPr/>
        </p:nvSpPr>
        <p:spPr>
          <a:xfrm>
            <a:off x="2514600" y="1877290"/>
            <a:ext cx="5943600" cy="2285999"/>
          </a:xfrm>
          <a:prstGeom prst="wedgeEllipseCallout">
            <a:avLst>
              <a:gd name="adj1" fmla="val -58152"/>
              <a:gd name="adj2" fmla="val 1254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That’s because I usually </a:t>
            </a:r>
            <a:r>
              <a:rPr lang="en-US" sz="2400" b="1" i="1" dirty="0" smtClean="0"/>
              <a:t>can’t remember all of my codes</a:t>
            </a:r>
            <a:r>
              <a:rPr lang="en-US" sz="2400" dirty="0" smtClean="0"/>
              <a:t> as I start reading.  Plus at first I was not quite sure what to mark. </a:t>
            </a:r>
            <a:endParaRPr lang="en-US" sz="2400" dirty="0"/>
          </a:p>
        </p:txBody>
      </p:sp>
      <p:sp>
        <p:nvSpPr>
          <p:cNvPr id="16" name="Oval Callout 15"/>
          <p:cNvSpPr/>
          <p:nvPr/>
        </p:nvSpPr>
        <p:spPr>
          <a:xfrm>
            <a:off x="1712806" y="2886938"/>
            <a:ext cx="7391400" cy="2908302"/>
          </a:xfrm>
          <a:prstGeom prst="wedgeEllipseCallout">
            <a:avLst>
              <a:gd name="adj1" fmla="val -47288"/>
              <a:gd name="adj2" fmla="val -3791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/>
              <a:t>Mindfully marking the text takes </a:t>
            </a:r>
            <a:r>
              <a:rPr lang="en-US" sz="2200" b="1" i="1" dirty="0" smtClean="0"/>
              <a:t>conscious practice </a:t>
            </a:r>
            <a:r>
              <a:rPr lang="en-US" sz="2200" dirty="0" smtClean="0"/>
              <a:t>of the steps at first, but it will become natural and will help you learn well while reading.  Plus, you produce a great tool for reviewing the text later.</a:t>
            </a:r>
            <a:endParaRPr lang="en-US" sz="2200" dirty="0"/>
          </a:p>
        </p:txBody>
      </p:sp>
      <p:sp>
        <p:nvSpPr>
          <p:cNvPr id="18" name="Oval Callout 17"/>
          <p:cNvSpPr/>
          <p:nvPr/>
        </p:nvSpPr>
        <p:spPr>
          <a:xfrm>
            <a:off x="2438400" y="2886938"/>
            <a:ext cx="5715000" cy="2326414"/>
          </a:xfrm>
          <a:prstGeom prst="wedgeEllipseCallout">
            <a:avLst>
              <a:gd name="adj1" fmla="val -56527"/>
              <a:gd name="adj2" fmla="val -4321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i="1" dirty="0" smtClean="0"/>
              <a:t>Best of luck practicing </a:t>
            </a:r>
            <a:r>
              <a:rPr lang="en-US" sz="3000" b="1" i="1" dirty="0" smtClean="0"/>
              <a:t>MINDFUL CODING </a:t>
            </a:r>
            <a:r>
              <a:rPr lang="en-US" sz="3000" i="1" dirty="0" smtClean="0"/>
              <a:t>on your text!</a:t>
            </a:r>
            <a:endParaRPr lang="en-US" sz="3000" i="1" dirty="0"/>
          </a:p>
        </p:txBody>
      </p:sp>
      <p:sp>
        <p:nvSpPr>
          <p:cNvPr id="20" name="Oval Callout 19"/>
          <p:cNvSpPr/>
          <p:nvPr/>
        </p:nvSpPr>
        <p:spPr>
          <a:xfrm>
            <a:off x="2527300" y="1508986"/>
            <a:ext cx="5562600" cy="2179206"/>
          </a:xfrm>
          <a:prstGeom prst="wedgeEllipseCallout">
            <a:avLst>
              <a:gd name="adj1" fmla="val -57553"/>
              <a:gd name="adj2" fmla="val 2344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i="1" dirty="0" smtClean="0"/>
              <a:t>It is worth it!</a:t>
            </a:r>
          </a:p>
          <a:p>
            <a:pPr algn="ctr"/>
            <a:r>
              <a:rPr lang="en-US" sz="3000" dirty="0" smtClean="0"/>
              <a:t>And a </a:t>
            </a:r>
            <a:r>
              <a:rPr lang="en-US" sz="3000" b="1" i="1" dirty="0" smtClean="0"/>
              <a:t>time-saver </a:t>
            </a:r>
            <a:r>
              <a:rPr lang="en-US" sz="3000" dirty="0" smtClean="0"/>
              <a:t>later.</a:t>
            </a:r>
            <a:endParaRPr lang="en-US" sz="3000" dirty="0"/>
          </a:p>
        </p:txBody>
      </p:sp>
      <p:sp>
        <p:nvSpPr>
          <p:cNvPr id="21" name="Oval Callout 20"/>
          <p:cNvSpPr/>
          <p:nvPr/>
        </p:nvSpPr>
        <p:spPr>
          <a:xfrm>
            <a:off x="2322406" y="1483586"/>
            <a:ext cx="6781800" cy="5056912"/>
          </a:xfrm>
          <a:prstGeom prst="wedgeEllipseCallout">
            <a:avLst>
              <a:gd name="adj1" fmla="val -55530"/>
              <a:gd name="adj2" fmla="val -1709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The Secrets?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Keep your purposes for reading firmly in mind.</a:t>
            </a:r>
          </a:p>
          <a:p>
            <a:endParaRPr lang="en-US" sz="800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en-US" sz="2200" dirty="0" smtClean="0"/>
              <a:t>Have a good reason for everything you mark. </a:t>
            </a:r>
          </a:p>
          <a:p>
            <a:endParaRPr lang="en-US" sz="800" dirty="0" smtClean="0"/>
          </a:p>
          <a:p>
            <a:pPr marL="457200" indent="-457200">
              <a:buFont typeface="+mj-lt"/>
              <a:buAutoNum type="arabicPeriod" startAt="3"/>
            </a:pPr>
            <a:r>
              <a:rPr lang="en-US" sz="2200" dirty="0" smtClean="0"/>
              <a:t>Use the same codes from text to text whenever feasible and include a few unique codes specific to that text, if necessary.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24219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8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16 ThSh Mindful Coding - Microsoft Wor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4" t="32128" r="23182" b="5110"/>
          <a:stretch/>
        </p:blipFill>
        <p:spPr>
          <a:xfrm>
            <a:off x="405755" y="301602"/>
            <a:ext cx="8281045" cy="5337198"/>
          </a:xfrm>
          <a:prstGeom prst="rect">
            <a:avLst/>
          </a:prstGeom>
        </p:spPr>
      </p:pic>
      <p:pic>
        <p:nvPicPr>
          <p:cNvPr id="28" name="Picture 2" descr="C:\Users\kjp6\AppData\Local\Microsoft\Windows\Temporary Internet Files\Content.IE5\UWBFRAC9\MC90044131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925869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ight Arrow 28"/>
          <p:cNvSpPr/>
          <p:nvPr/>
        </p:nvSpPr>
        <p:spPr>
          <a:xfrm>
            <a:off x="980209" y="2025734"/>
            <a:ext cx="457200" cy="2763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93" r="39911" b="26955"/>
          <a:stretch/>
        </p:blipFill>
        <p:spPr>
          <a:xfrm>
            <a:off x="1496297" y="3952730"/>
            <a:ext cx="1091053" cy="1228870"/>
          </a:xfrm>
          <a:prstGeom prst="rect">
            <a:avLst/>
          </a:prstGeom>
        </p:spPr>
      </p:pic>
      <p:sp>
        <p:nvSpPr>
          <p:cNvPr id="32" name="Oval Callout 31"/>
          <p:cNvSpPr/>
          <p:nvPr/>
        </p:nvSpPr>
        <p:spPr>
          <a:xfrm>
            <a:off x="3200400" y="3930088"/>
            <a:ext cx="3124200" cy="1531112"/>
          </a:xfrm>
          <a:prstGeom prst="wedgeEllipseCallout">
            <a:avLst>
              <a:gd name="adj1" fmla="val -68079"/>
              <a:gd name="adj2" fmla="val -92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I do </a:t>
            </a:r>
            <a:r>
              <a:rPr lang="en-US" b="1" i="1" dirty="0" smtClean="0">
                <a:solidFill>
                  <a:schemeClr val="tx1"/>
                </a:solidFill>
              </a:rPr>
              <a:t>T.H.I.E.V.V.E.S. with Snatches </a:t>
            </a:r>
            <a:r>
              <a:rPr lang="en-US" b="1" dirty="0" smtClean="0">
                <a:solidFill>
                  <a:schemeClr val="tx1"/>
                </a:solidFill>
              </a:rPr>
              <a:t>to preview the text and check it.</a:t>
            </a:r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33" name="Oval Callout 32"/>
          <p:cNvSpPr/>
          <p:nvPr/>
        </p:nvSpPr>
        <p:spPr>
          <a:xfrm>
            <a:off x="3048000" y="3843265"/>
            <a:ext cx="2743200" cy="1447800"/>
          </a:xfrm>
          <a:prstGeom prst="wedgeEllipseCallout">
            <a:avLst>
              <a:gd name="adj1" fmla="val -74507"/>
              <a:gd name="adj2" fmla="val 14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000" dirty="0"/>
              <a:t>Now let’s go to the </a:t>
            </a:r>
            <a:r>
              <a:rPr lang="en-US" sz="2000" b="1" i="1" dirty="0" err="1"/>
              <a:t>ThinkSheet</a:t>
            </a:r>
            <a:r>
              <a:rPr lang="en-US" sz="2000" b="1" i="1" dirty="0"/>
              <a:t> </a:t>
            </a:r>
            <a:r>
              <a:rPr lang="en-US" sz="2000" dirty="0"/>
              <a:t>for this Strategy.</a:t>
            </a:r>
          </a:p>
        </p:txBody>
      </p:sp>
    </p:spTree>
    <p:extLst>
      <p:ext uri="{BB962C8B-B14F-4D97-AF65-F5344CB8AC3E}">
        <p14:creationId xmlns:p14="http://schemas.microsoft.com/office/powerpoint/2010/main" val="108581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2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16 ThSh Mindful Coding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4" t="32128" r="23182" b="5110"/>
          <a:stretch/>
        </p:blipFill>
        <p:spPr>
          <a:xfrm>
            <a:off x="381000" y="301602"/>
            <a:ext cx="8281045" cy="5337198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>
          <a:xfrm>
            <a:off x="762000" y="2362200"/>
            <a:ext cx="685800" cy="2763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kjp6\AppData\Local\Microsoft\Windows\Temporary Internet Files\Content.IE5\UWBFRAC9\MC90044131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930719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93" r="39911" b="26955"/>
          <a:stretch/>
        </p:blipFill>
        <p:spPr>
          <a:xfrm>
            <a:off x="2895600" y="3581400"/>
            <a:ext cx="1091053" cy="12288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19800" y="2404837"/>
            <a:ext cx="2438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i="1" dirty="0">
                <a:solidFill>
                  <a:srgbClr val="FF0000"/>
                </a:solidFill>
              </a:rPr>
              <a:t>How </a:t>
            </a:r>
            <a:r>
              <a:rPr lang="en-US" sz="900" dirty="0">
                <a:solidFill>
                  <a:srgbClr val="FF0000"/>
                </a:solidFill>
              </a:rPr>
              <a:t>was the periodic table </a:t>
            </a:r>
            <a:r>
              <a:rPr lang="en-US" sz="900" b="1" i="1" dirty="0">
                <a:solidFill>
                  <a:srgbClr val="FF0000"/>
                </a:solidFill>
              </a:rPr>
              <a:t>developed?</a:t>
            </a:r>
          </a:p>
          <a:p>
            <a:r>
              <a:rPr lang="en-US" sz="900" b="1" i="1" dirty="0">
                <a:solidFill>
                  <a:srgbClr val="FF0000"/>
                </a:solidFill>
              </a:rPr>
              <a:t>What</a:t>
            </a:r>
            <a:r>
              <a:rPr lang="en-US" sz="900" b="1" dirty="0">
                <a:solidFill>
                  <a:srgbClr val="FF0000"/>
                </a:solidFill>
              </a:rPr>
              <a:t> </a:t>
            </a:r>
            <a:r>
              <a:rPr lang="en-US" sz="900" dirty="0">
                <a:solidFill>
                  <a:srgbClr val="FF0000"/>
                </a:solidFill>
              </a:rPr>
              <a:t>is the </a:t>
            </a:r>
            <a:r>
              <a:rPr lang="en-US" sz="900" b="1" i="1" dirty="0">
                <a:solidFill>
                  <a:srgbClr val="FF0000"/>
                </a:solidFill>
              </a:rPr>
              <a:t>purpose </a:t>
            </a:r>
            <a:r>
              <a:rPr lang="en-US" sz="900" dirty="0">
                <a:solidFill>
                  <a:srgbClr val="FF0000"/>
                </a:solidFill>
              </a:rPr>
              <a:t>of the periodic table</a:t>
            </a:r>
            <a:r>
              <a:rPr lang="en-US" sz="900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US" sz="900" b="1" dirty="0" smtClean="0">
                <a:solidFill>
                  <a:srgbClr val="FF0000"/>
                </a:solidFill>
              </a:rPr>
              <a:t>Why </a:t>
            </a:r>
            <a:r>
              <a:rPr lang="en-US" sz="900" dirty="0" smtClean="0">
                <a:solidFill>
                  <a:srgbClr val="FF0000"/>
                </a:solidFill>
              </a:rPr>
              <a:t>are the </a:t>
            </a:r>
            <a:r>
              <a:rPr lang="en-US" sz="900" b="1" dirty="0" smtClean="0">
                <a:solidFill>
                  <a:srgbClr val="FF0000"/>
                </a:solidFill>
              </a:rPr>
              <a:t>parts</a:t>
            </a:r>
            <a:r>
              <a:rPr lang="en-US" sz="900" dirty="0" smtClean="0">
                <a:solidFill>
                  <a:srgbClr val="FF0000"/>
                </a:solidFill>
              </a:rPr>
              <a:t> arranged as they are?</a:t>
            </a:r>
            <a:endParaRPr lang="en-US" sz="900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22" name="Oval Callout 21"/>
          <p:cNvSpPr/>
          <p:nvPr/>
        </p:nvSpPr>
        <p:spPr>
          <a:xfrm>
            <a:off x="4476750" y="3352800"/>
            <a:ext cx="2533650" cy="1828800"/>
          </a:xfrm>
          <a:prstGeom prst="wedgeEllipseCallout">
            <a:avLst>
              <a:gd name="adj1" fmla="val -74445"/>
              <a:gd name="adj2" fmla="val -375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 set </a:t>
            </a:r>
            <a:r>
              <a:rPr lang="en-US" dirty="0" smtClean="0"/>
              <a:t>three purposes </a:t>
            </a:r>
            <a:r>
              <a:rPr lang="en-US" dirty="0"/>
              <a:t>for reading this </a:t>
            </a:r>
            <a:r>
              <a:rPr lang="en-US" dirty="0" smtClean="0"/>
              <a:t>text—I choose the question format.</a:t>
            </a:r>
            <a:endParaRPr lang="en-US" dirty="0"/>
          </a:p>
        </p:txBody>
      </p:sp>
      <p:sp>
        <p:nvSpPr>
          <p:cNvPr id="23" name="Oval Callout 22"/>
          <p:cNvSpPr/>
          <p:nvPr/>
        </p:nvSpPr>
        <p:spPr>
          <a:xfrm>
            <a:off x="4521522" y="3743470"/>
            <a:ext cx="2809875" cy="2133600"/>
          </a:xfrm>
          <a:prstGeom prst="wedgeEllipseCallout">
            <a:avLst>
              <a:gd name="adj1" fmla="val -75142"/>
              <a:gd name="adj2" fmla="val -2616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From the preview, I think I know what I want to learn.  I set my purpose—I do </a:t>
            </a:r>
            <a:r>
              <a:rPr lang="en-US" i="1" dirty="0" smtClean="0"/>
              <a:t>Launch.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41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16 ThSh Mindful Coding - Microsoft Word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26" t="34501" r="20371" b="5404"/>
          <a:stretch/>
        </p:blipFill>
        <p:spPr>
          <a:xfrm>
            <a:off x="726772" y="228600"/>
            <a:ext cx="7807628" cy="4567463"/>
          </a:xfrm>
        </p:spPr>
      </p:pic>
      <p:pic>
        <p:nvPicPr>
          <p:cNvPr id="6" name="Picture 2" descr="C:\Users\kjp6\AppData\Local\Microsoft\Windows\Temporary Internet Files\Content.IE5\UWBFRAC9\MC900441310[1].png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376137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kjp6\AppData\Local\Microsoft\Windows\Temporary Internet Files\Content.IE5\UWBFRAC9\MC900441310[1].png"/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036364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ight Arrow 10"/>
          <p:cNvSpPr/>
          <p:nvPr/>
        </p:nvSpPr>
        <p:spPr>
          <a:xfrm>
            <a:off x="990600" y="2085814"/>
            <a:ext cx="637309" cy="2763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75937" y="1566637"/>
            <a:ext cx="6469251" cy="5257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i="1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 = </a:t>
            </a:r>
            <a:r>
              <a:rPr lang="en-US" i="1" dirty="0" smtClean="0"/>
              <a:t>my </a:t>
            </a:r>
            <a:r>
              <a:rPr lang="en-US" b="1" i="1" dirty="0" smtClean="0">
                <a:solidFill>
                  <a:srgbClr val="FF0000"/>
                </a:solidFill>
              </a:rPr>
              <a:t>P</a:t>
            </a:r>
            <a:r>
              <a:rPr lang="en-US" i="1" dirty="0" smtClean="0"/>
              <a:t>rediction or guess of the answer to my question</a:t>
            </a:r>
          </a:p>
          <a:p>
            <a:r>
              <a:rPr lang="en-US" sz="2400" b="1" i="1" dirty="0" smtClean="0">
                <a:solidFill>
                  <a:schemeClr val="bg1"/>
                </a:solidFill>
              </a:rPr>
              <a:t>T-S</a:t>
            </a:r>
            <a:r>
              <a:rPr lang="en-US" dirty="0" smtClean="0">
                <a:solidFill>
                  <a:schemeClr val="bg1"/>
                </a:solidFill>
              </a:rPr>
              <a:t> = </a:t>
            </a:r>
            <a:r>
              <a:rPr lang="en-US" i="1" dirty="0" smtClean="0">
                <a:solidFill>
                  <a:schemeClr val="bg1"/>
                </a:solidFill>
              </a:rPr>
              <a:t>connection between the </a:t>
            </a:r>
            <a:r>
              <a:rPr lang="en-US" b="1" i="1" dirty="0" smtClean="0">
                <a:solidFill>
                  <a:schemeClr val="bg1"/>
                </a:solidFill>
              </a:rPr>
              <a:t>T</a:t>
            </a:r>
            <a:r>
              <a:rPr lang="en-US" i="1" dirty="0" smtClean="0">
                <a:solidFill>
                  <a:schemeClr val="bg1"/>
                </a:solidFill>
              </a:rPr>
              <a:t>ext and my</a:t>
            </a:r>
            <a:r>
              <a:rPr lang="en-US" b="1" i="1" dirty="0" smtClean="0">
                <a:solidFill>
                  <a:schemeClr val="bg1"/>
                </a:solidFill>
              </a:rPr>
              <a:t>S</a:t>
            </a:r>
            <a:r>
              <a:rPr lang="en-US" i="1" dirty="0" smtClean="0">
                <a:solidFill>
                  <a:schemeClr val="bg1"/>
                </a:solidFill>
              </a:rPr>
              <a:t>elf</a:t>
            </a:r>
          </a:p>
          <a:p>
            <a:r>
              <a:rPr lang="en-US" sz="2400" b="1" i="1" dirty="0" smtClean="0">
                <a:solidFill>
                  <a:schemeClr val="bg1"/>
                </a:solidFill>
              </a:rPr>
              <a:t>T-W</a:t>
            </a:r>
            <a:r>
              <a:rPr lang="en-US" dirty="0" smtClean="0">
                <a:solidFill>
                  <a:schemeClr val="bg1"/>
                </a:solidFill>
              </a:rPr>
              <a:t> = </a:t>
            </a:r>
            <a:r>
              <a:rPr lang="en-US" i="1" dirty="0" smtClean="0">
                <a:solidFill>
                  <a:schemeClr val="bg1"/>
                </a:solidFill>
              </a:rPr>
              <a:t>connection between the </a:t>
            </a:r>
            <a:r>
              <a:rPr lang="en-US" b="1" i="1" dirty="0" smtClean="0">
                <a:solidFill>
                  <a:schemeClr val="bg1"/>
                </a:solidFill>
              </a:rPr>
              <a:t>T</a:t>
            </a:r>
            <a:r>
              <a:rPr lang="en-US" i="1" dirty="0" smtClean="0">
                <a:solidFill>
                  <a:schemeClr val="bg1"/>
                </a:solidFill>
              </a:rPr>
              <a:t>ext and the </a:t>
            </a:r>
            <a:r>
              <a:rPr lang="en-US" b="1" i="1" dirty="0" smtClean="0">
                <a:solidFill>
                  <a:schemeClr val="bg1"/>
                </a:solidFill>
              </a:rPr>
              <a:t>W</a:t>
            </a:r>
            <a:r>
              <a:rPr lang="en-US" i="1" dirty="0" smtClean="0">
                <a:solidFill>
                  <a:schemeClr val="bg1"/>
                </a:solidFill>
              </a:rPr>
              <a:t>orld</a:t>
            </a:r>
          </a:p>
          <a:p>
            <a:r>
              <a:rPr lang="en-US" sz="2400" b="1" i="1" dirty="0" smtClean="0">
                <a:solidFill>
                  <a:schemeClr val="bg1"/>
                </a:solidFill>
              </a:rPr>
              <a:t>T-TT</a:t>
            </a:r>
            <a:r>
              <a:rPr lang="en-US" dirty="0" smtClean="0">
                <a:solidFill>
                  <a:schemeClr val="bg1"/>
                </a:solidFill>
              </a:rPr>
              <a:t> = </a:t>
            </a:r>
            <a:r>
              <a:rPr lang="en-US" i="1" dirty="0" smtClean="0">
                <a:solidFill>
                  <a:schemeClr val="bg1"/>
                </a:solidFill>
              </a:rPr>
              <a:t>connection between the </a:t>
            </a:r>
            <a:r>
              <a:rPr lang="en-US" b="1" i="1" dirty="0" smtClean="0">
                <a:solidFill>
                  <a:schemeClr val="bg1"/>
                </a:solidFill>
              </a:rPr>
              <a:t>T</a:t>
            </a:r>
            <a:r>
              <a:rPr lang="en-US" i="1" dirty="0" smtClean="0">
                <a:solidFill>
                  <a:schemeClr val="bg1"/>
                </a:solidFill>
              </a:rPr>
              <a:t>ext and </a:t>
            </a:r>
            <a:r>
              <a:rPr lang="en-US" b="1" i="1" dirty="0" smtClean="0">
                <a:solidFill>
                  <a:schemeClr val="bg1"/>
                </a:solidFill>
              </a:rPr>
              <a:t>T</a:t>
            </a:r>
            <a:r>
              <a:rPr lang="en-US" i="1" dirty="0" smtClean="0">
                <a:solidFill>
                  <a:schemeClr val="bg1"/>
                </a:solidFill>
              </a:rPr>
              <a:t>his </a:t>
            </a:r>
            <a:r>
              <a:rPr lang="en-US" b="1" i="1" dirty="0" smtClean="0">
                <a:solidFill>
                  <a:schemeClr val="bg1"/>
                </a:solidFill>
              </a:rPr>
              <a:t>T</a:t>
            </a:r>
            <a:r>
              <a:rPr lang="en-US" i="1" dirty="0" smtClean="0">
                <a:solidFill>
                  <a:schemeClr val="bg1"/>
                </a:solidFill>
              </a:rPr>
              <a:t>ext</a:t>
            </a:r>
          </a:p>
          <a:p>
            <a:r>
              <a:rPr lang="en-US" sz="2400" b="1" i="1" dirty="0" smtClean="0">
                <a:solidFill>
                  <a:schemeClr val="bg1"/>
                </a:solidFill>
              </a:rPr>
              <a:t>T-S</a:t>
            </a:r>
            <a:r>
              <a:rPr lang="en-US" dirty="0" smtClean="0">
                <a:solidFill>
                  <a:schemeClr val="bg1"/>
                </a:solidFill>
              </a:rPr>
              <a:t> = </a:t>
            </a:r>
            <a:r>
              <a:rPr lang="en-US" i="1" dirty="0" smtClean="0">
                <a:solidFill>
                  <a:schemeClr val="bg1"/>
                </a:solidFill>
              </a:rPr>
              <a:t>connection between the </a:t>
            </a:r>
            <a:r>
              <a:rPr lang="en-US" b="1" i="1" dirty="0" smtClean="0">
                <a:solidFill>
                  <a:schemeClr val="bg1"/>
                </a:solidFill>
              </a:rPr>
              <a:t>T</a:t>
            </a:r>
            <a:r>
              <a:rPr lang="en-US" i="1" dirty="0" smtClean="0">
                <a:solidFill>
                  <a:schemeClr val="bg1"/>
                </a:solidFill>
              </a:rPr>
              <a:t>ext and my</a:t>
            </a:r>
            <a:r>
              <a:rPr lang="en-US" b="1" i="1" dirty="0" smtClean="0">
                <a:solidFill>
                  <a:schemeClr val="bg1"/>
                </a:solidFill>
              </a:rPr>
              <a:t>S</a:t>
            </a:r>
            <a:r>
              <a:rPr lang="en-US" i="1" dirty="0" smtClean="0">
                <a:solidFill>
                  <a:schemeClr val="bg1"/>
                </a:solidFill>
              </a:rPr>
              <a:t>elf</a:t>
            </a:r>
          </a:p>
          <a:p>
            <a:r>
              <a:rPr lang="en-US" sz="2400" b="1" i="1" dirty="0" smtClean="0">
                <a:solidFill>
                  <a:schemeClr val="bg1"/>
                </a:solidFill>
              </a:rPr>
              <a:t>?</a:t>
            </a:r>
            <a:r>
              <a:rPr lang="en-US" dirty="0" smtClean="0">
                <a:solidFill>
                  <a:schemeClr val="bg1"/>
                </a:solidFill>
              </a:rPr>
              <a:t> = </a:t>
            </a:r>
            <a:r>
              <a:rPr lang="en-US" i="1" dirty="0" smtClean="0">
                <a:solidFill>
                  <a:schemeClr val="bg1"/>
                </a:solidFill>
              </a:rPr>
              <a:t>my </a:t>
            </a:r>
            <a:r>
              <a:rPr lang="en-US" b="1" i="1" dirty="0" smtClean="0">
                <a:solidFill>
                  <a:schemeClr val="bg1"/>
                </a:solidFill>
              </a:rPr>
              <a:t>Q</a:t>
            </a:r>
            <a:r>
              <a:rPr lang="en-US" i="1" dirty="0" smtClean="0">
                <a:solidFill>
                  <a:schemeClr val="bg1"/>
                </a:solidFill>
              </a:rPr>
              <a:t>uestion</a:t>
            </a:r>
          </a:p>
          <a:p>
            <a:r>
              <a:rPr lang="en-US" sz="2400" b="1" i="1" dirty="0" smtClean="0">
                <a:solidFill>
                  <a:schemeClr val="bg1"/>
                </a:solidFill>
              </a:rPr>
              <a:t>OC</a:t>
            </a:r>
            <a:r>
              <a:rPr lang="en-US" dirty="0" smtClean="0">
                <a:solidFill>
                  <a:schemeClr val="bg1"/>
                </a:solidFill>
              </a:rPr>
              <a:t> = </a:t>
            </a:r>
            <a:r>
              <a:rPr lang="en-US" i="1" dirty="0" smtClean="0">
                <a:solidFill>
                  <a:schemeClr val="bg1"/>
                </a:solidFill>
              </a:rPr>
              <a:t>my </a:t>
            </a:r>
            <a:r>
              <a:rPr lang="en-US" b="1" i="1" dirty="0" smtClean="0">
                <a:solidFill>
                  <a:schemeClr val="bg1"/>
                </a:solidFill>
              </a:rPr>
              <a:t>O</a:t>
            </a:r>
            <a:r>
              <a:rPr lang="en-US" i="1" dirty="0" smtClean="0">
                <a:solidFill>
                  <a:schemeClr val="bg1"/>
                </a:solidFill>
              </a:rPr>
              <a:t>pinion or my </a:t>
            </a:r>
            <a:r>
              <a:rPr lang="en-US" b="1" i="1" dirty="0" smtClean="0">
                <a:solidFill>
                  <a:schemeClr val="bg1"/>
                </a:solidFill>
              </a:rPr>
              <a:t>C</a:t>
            </a:r>
            <a:r>
              <a:rPr lang="en-US" i="1" dirty="0" smtClean="0">
                <a:solidFill>
                  <a:schemeClr val="bg1"/>
                </a:solidFill>
              </a:rPr>
              <a:t>omment</a:t>
            </a:r>
          </a:p>
          <a:p>
            <a:endParaRPr lang="en-US" i="1" dirty="0" smtClean="0">
              <a:solidFill>
                <a:schemeClr val="bg1"/>
              </a:solidFill>
            </a:endParaRPr>
          </a:p>
          <a:p>
            <a:endParaRPr lang="en-US" i="1" dirty="0">
              <a:solidFill>
                <a:schemeClr val="bg1"/>
              </a:solidFill>
            </a:endParaRPr>
          </a:p>
          <a:p>
            <a:r>
              <a:rPr lang="en-US" i="1" dirty="0">
                <a:solidFill>
                  <a:schemeClr val="bg1"/>
                </a:solidFill>
              </a:rPr>
              <a:t>	</a:t>
            </a:r>
            <a:endParaRPr lang="en-US" i="1" dirty="0" smtClean="0">
              <a:solidFill>
                <a:schemeClr val="bg1"/>
              </a:solidFill>
            </a:endParaRPr>
          </a:p>
          <a:p>
            <a:r>
              <a:rPr lang="en-US" i="1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= An </a:t>
            </a:r>
            <a:r>
              <a:rPr lang="en-US" b="1" i="1" dirty="0" smtClean="0">
                <a:solidFill>
                  <a:schemeClr val="bg1"/>
                </a:solidFill>
              </a:rPr>
              <a:t>important</a:t>
            </a:r>
            <a:r>
              <a:rPr lang="en-US" dirty="0" smtClean="0">
                <a:solidFill>
                  <a:schemeClr val="bg1"/>
                </a:solidFill>
              </a:rPr>
              <a:t> point I want to remember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</a:t>
            </a:r>
          </a:p>
          <a:p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= An </a:t>
            </a:r>
            <a:r>
              <a:rPr lang="en-US" b="1" i="1" dirty="0" smtClean="0">
                <a:solidFill>
                  <a:schemeClr val="bg1"/>
                </a:solidFill>
              </a:rPr>
              <a:t>important</a:t>
            </a:r>
            <a:r>
              <a:rPr lang="en-US" dirty="0" smtClean="0">
                <a:solidFill>
                  <a:schemeClr val="bg1"/>
                </a:solidFill>
              </a:rPr>
              <a:t> point I want to remember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</a:t>
            </a:r>
          </a:p>
          <a:p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= </a:t>
            </a:r>
            <a:r>
              <a:rPr lang="en-US" b="1" i="1" dirty="0" smtClean="0">
                <a:solidFill>
                  <a:schemeClr val="bg1"/>
                </a:solidFill>
              </a:rPr>
              <a:t>Key </a:t>
            </a:r>
            <a:r>
              <a:rPr lang="en-US" dirty="0" smtClean="0">
                <a:solidFill>
                  <a:schemeClr val="bg1"/>
                </a:solidFill>
              </a:rPr>
              <a:t>words</a:t>
            </a:r>
          </a:p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93" r="39911" b="26955"/>
          <a:stretch/>
        </p:blipFill>
        <p:spPr>
          <a:xfrm>
            <a:off x="5867400" y="330855"/>
            <a:ext cx="1066800" cy="1201553"/>
          </a:xfrm>
          <a:prstGeom prst="rect">
            <a:avLst/>
          </a:prstGeom>
        </p:spPr>
      </p:pic>
      <p:sp>
        <p:nvSpPr>
          <p:cNvPr id="13" name="Oval Callout 12"/>
          <p:cNvSpPr/>
          <p:nvPr/>
        </p:nvSpPr>
        <p:spPr>
          <a:xfrm>
            <a:off x="7010400" y="990600"/>
            <a:ext cx="1447800" cy="934178"/>
          </a:xfrm>
          <a:prstGeom prst="wedgeEllipseCallout">
            <a:avLst>
              <a:gd name="adj1" fmla="val -55405"/>
              <a:gd name="adj2" fmla="val -4707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400" b="1" dirty="0" smtClean="0">
                <a:solidFill>
                  <a:schemeClr val="tx1"/>
                </a:solidFill>
              </a:rPr>
              <a:t>I will be marking this text. </a:t>
            </a:r>
          </a:p>
        </p:txBody>
      </p:sp>
      <p:sp>
        <p:nvSpPr>
          <p:cNvPr id="14" name="Oval Callout 13"/>
          <p:cNvSpPr/>
          <p:nvPr/>
        </p:nvSpPr>
        <p:spPr>
          <a:xfrm>
            <a:off x="6934200" y="910082"/>
            <a:ext cx="1600200" cy="1095214"/>
          </a:xfrm>
          <a:prstGeom prst="wedgeEllipseCallout">
            <a:avLst>
              <a:gd name="adj1" fmla="val -53560"/>
              <a:gd name="adj2" fmla="val -4257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400" b="1" dirty="0" smtClean="0">
                <a:solidFill>
                  <a:schemeClr val="tx1"/>
                </a:solidFill>
              </a:rPr>
              <a:t>Here are the codes I plan to use.</a:t>
            </a:r>
          </a:p>
        </p:txBody>
      </p:sp>
    </p:spTree>
    <p:extLst>
      <p:ext uri="{BB962C8B-B14F-4D97-AF65-F5344CB8AC3E}">
        <p14:creationId xmlns:p14="http://schemas.microsoft.com/office/powerpoint/2010/main" val="297601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kjp6\AppData\Local\Microsoft\Windows\Temporary Internet Files\Content.IE5\UWBFRAC9\MC900441310[1].png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376137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kjp6\AppData\Local\Microsoft\Windows\Temporary Internet Files\Content.IE5\UWBFRAC9\MC900441310[1].png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036364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16 ThSh Mindful Coding - Microsoft Word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4" t="32128" r="23182" b="5110"/>
          <a:stretch/>
        </p:blipFill>
        <p:spPr>
          <a:xfrm>
            <a:off x="381001" y="-76200"/>
            <a:ext cx="8153400" cy="525493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60149" y="1676400"/>
            <a:ext cx="6469251" cy="5257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i="1" dirty="0" smtClean="0">
                <a:solidFill>
                  <a:schemeClr val="bg1">
                    <a:lumMod val="50000"/>
                  </a:schemeClr>
                </a:solidFill>
              </a:rPr>
              <a:t>P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=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my 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P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rediction or guess of the answer to my question</a:t>
            </a:r>
          </a:p>
          <a:p>
            <a:r>
              <a:rPr lang="en-US" sz="2400" b="1" i="1" dirty="0" smtClean="0">
                <a:solidFill>
                  <a:srgbClr val="FF0000"/>
                </a:solidFill>
              </a:rPr>
              <a:t>T-S</a:t>
            </a:r>
            <a:r>
              <a:rPr lang="en-US" dirty="0" smtClean="0">
                <a:solidFill>
                  <a:schemeClr val="tx1"/>
                </a:solidFill>
              </a:rPr>
              <a:t> = </a:t>
            </a:r>
            <a:r>
              <a:rPr lang="en-US" i="1" dirty="0" smtClean="0">
                <a:solidFill>
                  <a:schemeClr val="tx1"/>
                </a:solidFill>
              </a:rPr>
              <a:t>connection between the </a:t>
            </a:r>
            <a:r>
              <a:rPr lang="en-US" b="1" i="1" dirty="0" smtClean="0">
                <a:solidFill>
                  <a:srgbClr val="FF0000"/>
                </a:solidFill>
              </a:rPr>
              <a:t>T</a:t>
            </a:r>
            <a:r>
              <a:rPr lang="en-US" i="1" dirty="0" smtClean="0">
                <a:solidFill>
                  <a:schemeClr val="tx1"/>
                </a:solidFill>
              </a:rPr>
              <a:t>ext and my</a:t>
            </a:r>
            <a:r>
              <a:rPr lang="en-US" b="1" i="1" dirty="0" smtClean="0">
                <a:solidFill>
                  <a:srgbClr val="FF0000"/>
                </a:solidFill>
              </a:rPr>
              <a:t>S</a:t>
            </a:r>
            <a:r>
              <a:rPr lang="en-US" i="1" dirty="0" smtClean="0">
                <a:solidFill>
                  <a:schemeClr val="tx1"/>
                </a:solidFill>
              </a:rPr>
              <a:t>elf</a:t>
            </a:r>
          </a:p>
          <a:p>
            <a:r>
              <a:rPr lang="en-US" sz="2400" b="1" i="1" dirty="0" smtClean="0">
                <a:solidFill>
                  <a:schemeClr val="bg1"/>
                </a:solidFill>
              </a:rPr>
              <a:t>T-W</a:t>
            </a:r>
            <a:r>
              <a:rPr lang="en-US" dirty="0" smtClean="0">
                <a:solidFill>
                  <a:schemeClr val="bg1"/>
                </a:solidFill>
              </a:rPr>
              <a:t> = </a:t>
            </a:r>
            <a:r>
              <a:rPr lang="en-US" i="1" dirty="0" smtClean="0">
                <a:solidFill>
                  <a:schemeClr val="bg1"/>
                </a:solidFill>
              </a:rPr>
              <a:t>connection between the </a:t>
            </a:r>
            <a:r>
              <a:rPr lang="en-US" b="1" i="1" dirty="0" smtClean="0">
                <a:solidFill>
                  <a:schemeClr val="bg1"/>
                </a:solidFill>
              </a:rPr>
              <a:t>T</a:t>
            </a:r>
            <a:r>
              <a:rPr lang="en-US" i="1" dirty="0" smtClean="0">
                <a:solidFill>
                  <a:schemeClr val="bg1"/>
                </a:solidFill>
              </a:rPr>
              <a:t>ext and the </a:t>
            </a:r>
            <a:r>
              <a:rPr lang="en-US" b="1" i="1" dirty="0" smtClean="0">
                <a:solidFill>
                  <a:schemeClr val="bg1"/>
                </a:solidFill>
              </a:rPr>
              <a:t>W</a:t>
            </a:r>
            <a:r>
              <a:rPr lang="en-US" i="1" dirty="0" smtClean="0">
                <a:solidFill>
                  <a:schemeClr val="bg1"/>
                </a:solidFill>
              </a:rPr>
              <a:t>orld</a:t>
            </a:r>
          </a:p>
          <a:p>
            <a:r>
              <a:rPr lang="en-US" sz="2400" b="1" i="1" dirty="0" smtClean="0">
                <a:solidFill>
                  <a:schemeClr val="bg1"/>
                </a:solidFill>
              </a:rPr>
              <a:t>T-TT</a:t>
            </a:r>
            <a:r>
              <a:rPr lang="en-US" dirty="0" smtClean="0">
                <a:solidFill>
                  <a:schemeClr val="bg1"/>
                </a:solidFill>
              </a:rPr>
              <a:t> = </a:t>
            </a:r>
            <a:r>
              <a:rPr lang="en-US" i="1" dirty="0" smtClean="0">
                <a:solidFill>
                  <a:schemeClr val="bg1"/>
                </a:solidFill>
              </a:rPr>
              <a:t>connection between the </a:t>
            </a:r>
            <a:r>
              <a:rPr lang="en-US" b="1" i="1" dirty="0" smtClean="0">
                <a:solidFill>
                  <a:schemeClr val="bg1"/>
                </a:solidFill>
              </a:rPr>
              <a:t>T</a:t>
            </a:r>
            <a:r>
              <a:rPr lang="en-US" i="1" dirty="0" smtClean="0">
                <a:solidFill>
                  <a:schemeClr val="bg1"/>
                </a:solidFill>
              </a:rPr>
              <a:t>ext and </a:t>
            </a:r>
            <a:r>
              <a:rPr lang="en-US" b="1" i="1" dirty="0" smtClean="0">
                <a:solidFill>
                  <a:schemeClr val="bg1"/>
                </a:solidFill>
              </a:rPr>
              <a:t>T</a:t>
            </a:r>
            <a:r>
              <a:rPr lang="en-US" i="1" dirty="0" smtClean="0">
                <a:solidFill>
                  <a:schemeClr val="bg1"/>
                </a:solidFill>
              </a:rPr>
              <a:t>his </a:t>
            </a:r>
            <a:r>
              <a:rPr lang="en-US" b="1" i="1" dirty="0" smtClean="0">
                <a:solidFill>
                  <a:schemeClr val="bg1"/>
                </a:solidFill>
              </a:rPr>
              <a:t>T</a:t>
            </a:r>
            <a:r>
              <a:rPr lang="en-US" i="1" dirty="0" smtClean="0">
                <a:solidFill>
                  <a:schemeClr val="bg1"/>
                </a:solidFill>
              </a:rPr>
              <a:t>ext</a:t>
            </a:r>
          </a:p>
          <a:p>
            <a:r>
              <a:rPr lang="en-US" sz="2400" b="1" i="1" dirty="0" smtClean="0">
                <a:solidFill>
                  <a:schemeClr val="bg1"/>
                </a:solidFill>
              </a:rPr>
              <a:t>T-S</a:t>
            </a:r>
            <a:r>
              <a:rPr lang="en-US" dirty="0" smtClean="0">
                <a:solidFill>
                  <a:schemeClr val="bg1"/>
                </a:solidFill>
              </a:rPr>
              <a:t> = </a:t>
            </a:r>
            <a:r>
              <a:rPr lang="en-US" i="1" dirty="0" smtClean="0">
                <a:solidFill>
                  <a:schemeClr val="bg1"/>
                </a:solidFill>
              </a:rPr>
              <a:t>connection between the </a:t>
            </a:r>
            <a:r>
              <a:rPr lang="en-US" b="1" i="1" dirty="0" smtClean="0">
                <a:solidFill>
                  <a:schemeClr val="bg1"/>
                </a:solidFill>
              </a:rPr>
              <a:t>T</a:t>
            </a:r>
            <a:r>
              <a:rPr lang="en-US" i="1" dirty="0" smtClean="0">
                <a:solidFill>
                  <a:schemeClr val="bg1"/>
                </a:solidFill>
              </a:rPr>
              <a:t>ext and my</a:t>
            </a:r>
            <a:r>
              <a:rPr lang="en-US" b="1" i="1" dirty="0" smtClean="0">
                <a:solidFill>
                  <a:schemeClr val="bg1"/>
                </a:solidFill>
              </a:rPr>
              <a:t>S</a:t>
            </a:r>
            <a:r>
              <a:rPr lang="en-US" i="1" dirty="0" smtClean="0">
                <a:solidFill>
                  <a:schemeClr val="bg1"/>
                </a:solidFill>
              </a:rPr>
              <a:t>elf</a:t>
            </a:r>
          </a:p>
          <a:p>
            <a:r>
              <a:rPr lang="en-US" sz="2400" b="1" i="1" dirty="0" smtClean="0">
                <a:solidFill>
                  <a:schemeClr val="bg1"/>
                </a:solidFill>
              </a:rPr>
              <a:t>?</a:t>
            </a:r>
            <a:r>
              <a:rPr lang="en-US" dirty="0" smtClean="0">
                <a:solidFill>
                  <a:schemeClr val="bg1"/>
                </a:solidFill>
              </a:rPr>
              <a:t> = </a:t>
            </a:r>
            <a:r>
              <a:rPr lang="en-US" i="1" dirty="0" smtClean="0">
                <a:solidFill>
                  <a:schemeClr val="bg1"/>
                </a:solidFill>
              </a:rPr>
              <a:t>my </a:t>
            </a:r>
            <a:r>
              <a:rPr lang="en-US" b="1" i="1" dirty="0" smtClean="0">
                <a:solidFill>
                  <a:schemeClr val="bg1"/>
                </a:solidFill>
              </a:rPr>
              <a:t>Q</a:t>
            </a:r>
            <a:r>
              <a:rPr lang="en-US" i="1" dirty="0" smtClean="0">
                <a:solidFill>
                  <a:schemeClr val="bg1"/>
                </a:solidFill>
              </a:rPr>
              <a:t>uestion</a:t>
            </a:r>
          </a:p>
          <a:p>
            <a:r>
              <a:rPr lang="en-US" sz="2400" b="1" i="1" dirty="0" smtClean="0">
                <a:solidFill>
                  <a:schemeClr val="bg1"/>
                </a:solidFill>
              </a:rPr>
              <a:t>OC</a:t>
            </a:r>
            <a:r>
              <a:rPr lang="en-US" dirty="0" smtClean="0">
                <a:solidFill>
                  <a:schemeClr val="bg1"/>
                </a:solidFill>
              </a:rPr>
              <a:t> = </a:t>
            </a:r>
            <a:r>
              <a:rPr lang="en-US" i="1" dirty="0" smtClean="0">
                <a:solidFill>
                  <a:schemeClr val="bg1"/>
                </a:solidFill>
              </a:rPr>
              <a:t>my </a:t>
            </a:r>
            <a:r>
              <a:rPr lang="en-US" b="1" i="1" dirty="0" smtClean="0">
                <a:solidFill>
                  <a:schemeClr val="bg1"/>
                </a:solidFill>
              </a:rPr>
              <a:t>O</a:t>
            </a:r>
            <a:r>
              <a:rPr lang="en-US" i="1" dirty="0" smtClean="0">
                <a:solidFill>
                  <a:schemeClr val="bg1"/>
                </a:solidFill>
              </a:rPr>
              <a:t>pinion or my </a:t>
            </a:r>
            <a:r>
              <a:rPr lang="en-US" b="1" i="1" dirty="0" smtClean="0">
                <a:solidFill>
                  <a:schemeClr val="bg1"/>
                </a:solidFill>
              </a:rPr>
              <a:t>C</a:t>
            </a:r>
            <a:r>
              <a:rPr lang="en-US" i="1" dirty="0" smtClean="0">
                <a:solidFill>
                  <a:schemeClr val="bg1"/>
                </a:solidFill>
              </a:rPr>
              <a:t>omment</a:t>
            </a:r>
          </a:p>
          <a:p>
            <a:endParaRPr lang="en-US" i="1" dirty="0" smtClean="0">
              <a:solidFill>
                <a:schemeClr val="bg1"/>
              </a:solidFill>
            </a:endParaRPr>
          </a:p>
          <a:p>
            <a:endParaRPr lang="en-US" i="1" dirty="0">
              <a:solidFill>
                <a:schemeClr val="bg1"/>
              </a:solidFill>
            </a:endParaRPr>
          </a:p>
          <a:p>
            <a:r>
              <a:rPr lang="en-US" i="1" dirty="0">
                <a:solidFill>
                  <a:schemeClr val="bg1"/>
                </a:solidFill>
              </a:rPr>
              <a:t>	</a:t>
            </a:r>
            <a:endParaRPr lang="en-US" i="1" dirty="0" smtClean="0">
              <a:solidFill>
                <a:schemeClr val="bg1"/>
              </a:solidFill>
            </a:endParaRPr>
          </a:p>
          <a:p>
            <a:r>
              <a:rPr lang="en-US" i="1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= An </a:t>
            </a:r>
            <a:r>
              <a:rPr lang="en-US" b="1" i="1" dirty="0" smtClean="0">
                <a:solidFill>
                  <a:schemeClr val="bg1"/>
                </a:solidFill>
              </a:rPr>
              <a:t>important</a:t>
            </a:r>
            <a:r>
              <a:rPr lang="en-US" dirty="0" smtClean="0">
                <a:solidFill>
                  <a:schemeClr val="bg1"/>
                </a:solidFill>
              </a:rPr>
              <a:t> point I want to remember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</a:t>
            </a:r>
          </a:p>
          <a:p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= An </a:t>
            </a:r>
            <a:r>
              <a:rPr lang="en-US" b="1" i="1" dirty="0" smtClean="0">
                <a:solidFill>
                  <a:schemeClr val="bg1"/>
                </a:solidFill>
              </a:rPr>
              <a:t>important</a:t>
            </a:r>
            <a:r>
              <a:rPr lang="en-US" dirty="0" smtClean="0">
                <a:solidFill>
                  <a:schemeClr val="bg1"/>
                </a:solidFill>
              </a:rPr>
              <a:t> point I want to remember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</a:t>
            </a:r>
          </a:p>
          <a:p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= </a:t>
            </a:r>
            <a:r>
              <a:rPr lang="en-US" b="1" i="1" dirty="0" smtClean="0">
                <a:solidFill>
                  <a:schemeClr val="bg1"/>
                </a:solidFill>
              </a:rPr>
              <a:t>Key </a:t>
            </a:r>
            <a:r>
              <a:rPr lang="en-US" dirty="0" smtClean="0">
                <a:solidFill>
                  <a:schemeClr val="bg1"/>
                </a:solidFill>
              </a:rPr>
              <a:t>words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53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C:\Users\kjp6\AppData\Local\Microsoft\Windows\Temporary Internet Files\Content.IE5\UWBFRAC9\MC900441310[1].png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376137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kjp6\AppData\Local\Microsoft\Windows\Temporary Internet Files\Content.IE5\UWBFRAC9\MC900441310[1].png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036364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16 ThSh Mindful Coding - Microsoft Word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4" t="32128" r="23182" b="5110"/>
          <a:stretch/>
        </p:blipFill>
        <p:spPr>
          <a:xfrm>
            <a:off x="381000" y="-152400"/>
            <a:ext cx="8281045" cy="5337198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60149" y="1600200"/>
            <a:ext cx="6469251" cy="5257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i="1" dirty="0" smtClean="0">
                <a:solidFill>
                  <a:schemeClr val="bg1">
                    <a:lumMod val="50000"/>
                  </a:schemeClr>
                </a:solidFill>
              </a:rPr>
              <a:t>P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=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my 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P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rediction or guess of the answer to my question</a:t>
            </a:r>
          </a:p>
          <a:p>
            <a:r>
              <a:rPr lang="en-US" sz="2400" b="1" i="1" dirty="0" smtClean="0">
                <a:solidFill>
                  <a:schemeClr val="bg1">
                    <a:lumMod val="50000"/>
                  </a:schemeClr>
                </a:solidFill>
              </a:rPr>
              <a:t>T-S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=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connection between the 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ext and my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elf</a:t>
            </a:r>
          </a:p>
          <a:p>
            <a:r>
              <a:rPr lang="en-US" sz="2400" b="1" i="1" dirty="0" smtClean="0">
                <a:solidFill>
                  <a:srgbClr val="FF0000"/>
                </a:solidFill>
              </a:rPr>
              <a:t>T-W</a:t>
            </a:r>
            <a:r>
              <a:rPr lang="en-US" dirty="0" smtClean="0">
                <a:solidFill>
                  <a:schemeClr val="tx1"/>
                </a:solidFill>
              </a:rPr>
              <a:t> = </a:t>
            </a:r>
            <a:r>
              <a:rPr lang="en-US" i="1" dirty="0" smtClean="0">
                <a:solidFill>
                  <a:schemeClr val="tx1"/>
                </a:solidFill>
              </a:rPr>
              <a:t>connection between the </a:t>
            </a:r>
            <a:r>
              <a:rPr lang="en-US" b="1" i="1" dirty="0" smtClean="0">
                <a:solidFill>
                  <a:srgbClr val="FF0000"/>
                </a:solidFill>
              </a:rPr>
              <a:t>T</a:t>
            </a:r>
            <a:r>
              <a:rPr lang="en-US" i="1" dirty="0" smtClean="0">
                <a:solidFill>
                  <a:schemeClr val="tx1"/>
                </a:solidFill>
              </a:rPr>
              <a:t>ext and the </a:t>
            </a:r>
            <a:r>
              <a:rPr lang="en-US" b="1" i="1" dirty="0" smtClean="0">
                <a:solidFill>
                  <a:srgbClr val="FF0000"/>
                </a:solidFill>
              </a:rPr>
              <a:t>W</a:t>
            </a:r>
            <a:r>
              <a:rPr lang="en-US" i="1" dirty="0" smtClean="0">
                <a:solidFill>
                  <a:schemeClr val="tx1"/>
                </a:solidFill>
              </a:rPr>
              <a:t>orld</a:t>
            </a:r>
          </a:p>
          <a:p>
            <a:r>
              <a:rPr lang="en-US" sz="2400" b="1" i="1" dirty="0" smtClean="0">
                <a:solidFill>
                  <a:schemeClr val="bg1"/>
                </a:solidFill>
              </a:rPr>
              <a:t>T-TT</a:t>
            </a:r>
            <a:r>
              <a:rPr lang="en-US" dirty="0" smtClean="0">
                <a:solidFill>
                  <a:schemeClr val="bg1"/>
                </a:solidFill>
              </a:rPr>
              <a:t> = </a:t>
            </a:r>
            <a:r>
              <a:rPr lang="en-US" i="1" dirty="0" smtClean="0">
                <a:solidFill>
                  <a:schemeClr val="bg1"/>
                </a:solidFill>
              </a:rPr>
              <a:t>connection between the </a:t>
            </a:r>
            <a:r>
              <a:rPr lang="en-US" b="1" i="1" dirty="0" smtClean="0">
                <a:solidFill>
                  <a:schemeClr val="bg1"/>
                </a:solidFill>
              </a:rPr>
              <a:t>T</a:t>
            </a:r>
            <a:r>
              <a:rPr lang="en-US" i="1" dirty="0" smtClean="0">
                <a:solidFill>
                  <a:schemeClr val="bg1"/>
                </a:solidFill>
              </a:rPr>
              <a:t>ext and </a:t>
            </a:r>
            <a:r>
              <a:rPr lang="en-US" b="1" i="1" dirty="0" smtClean="0">
                <a:solidFill>
                  <a:schemeClr val="bg1"/>
                </a:solidFill>
              </a:rPr>
              <a:t>T</a:t>
            </a:r>
            <a:r>
              <a:rPr lang="en-US" i="1" dirty="0" smtClean="0">
                <a:solidFill>
                  <a:schemeClr val="bg1"/>
                </a:solidFill>
              </a:rPr>
              <a:t>his </a:t>
            </a:r>
            <a:r>
              <a:rPr lang="en-US" b="1" i="1" dirty="0" smtClean="0">
                <a:solidFill>
                  <a:schemeClr val="bg1"/>
                </a:solidFill>
              </a:rPr>
              <a:t>T</a:t>
            </a:r>
            <a:r>
              <a:rPr lang="en-US" i="1" dirty="0" smtClean="0">
                <a:solidFill>
                  <a:schemeClr val="bg1"/>
                </a:solidFill>
              </a:rPr>
              <a:t>ext</a:t>
            </a:r>
          </a:p>
          <a:p>
            <a:r>
              <a:rPr lang="en-US" sz="2400" b="1" i="1" dirty="0" smtClean="0">
                <a:solidFill>
                  <a:schemeClr val="bg1"/>
                </a:solidFill>
              </a:rPr>
              <a:t>T-S</a:t>
            </a:r>
            <a:r>
              <a:rPr lang="en-US" dirty="0" smtClean="0">
                <a:solidFill>
                  <a:schemeClr val="bg1"/>
                </a:solidFill>
              </a:rPr>
              <a:t> = </a:t>
            </a:r>
            <a:r>
              <a:rPr lang="en-US" i="1" dirty="0" smtClean="0">
                <a:solidFill>
                  <a:schemeClr val="bg1"/>
                </a:solidFill>
              </a:rPr>
              <a:t>connection between the </a:t>
            </a:r>
            <a:r>
              <a:rPr lang="en-US" b="1" i="1" dirty="0" smtClean="0">
                <a:solidFill>
                  <a:schemeClr val="bg1"/>
                </a:solidFill>
              </a:rPr>
              <a:t>T</a:t>
            </a:r>
            <a:r>
              <a:rPr lang="en-US" i="1" dirty="0" smtClean="0">
                <a:solidFill>
                  <a:schemeClr val="bg1"/>
                </a:solidFill>
              </a:rPr>
              <a:t>ext and my</a:t>
            </a:r>
            <a:r>
              <a:rPr lang="en-US" b="1" i="1" dirty="0" smtClean="0">
                <a:solidFill>
                  <a:schemeClr val="bg1"/>
                </a:solidFill>
              </a:rPr>
              <a:t>S</a:t>
            </a:r>
            <a:r>
              <a:rPr lang="en-US" i="1" dirty="0" smtClean="0">
                <a:solidFill>
                  <a:schemeClr val="bg1"/>
                </a:solidFill>
              </a:rPr>
              <a:t>elf</a:t>
            </a:r>
          </a:p>
          <a:p>
            <a:r>
              <a:rPr lang="en-US" sz="2400" b="1" i="1" dirty="0" smtClean="0">
                <a:solidFill>
                  <a:schemeClr val="bg1"/>
                </a:solidFill>
              </a:rPr>
              <a:t>?</a:t>
            </a:r>
            <a:r>
              <a:rPr lang="en-US" dirty="0" smtClean="0">
                <a:solidFill>
                  <a:schemeClr val="bg1"/>
                </a:solidFill>
              </a:rPr>
              <a:t> = </a:t>
            </a:r>
            <a:r>
              <a:rPr lang="en-US" i="1" dirty="0" smtClean="0">
                <a:solidFill>
                  <a:schemeClr val="bg1"/>
                </a:solidFill>
              </a:rPr>
              <a:t>my </a:t>
            </a:r>
            <a:r>
              <a:rPr lang="en-US" b="1" i="1" dirty="0" smtClean="0">
                <a:solidFill>
                  <a:schemeClr val="bg1"/>
                </a:solidFill>
              </a:rPr>
              <a:t>Q</a:t>
            </a:r>
            <a:r>
              <a:rPr lang="en-US" i="1" dirty="0" smtClean="0">
                <a:solidFill>
                  <a:schemeClr val="bg1"/>
                </a:solidFill>
              </a:rPr>
              <a:t>uestion</a:t>
            </a:r>
          </a:p>
          <a:p>
            <a:r>
              <a:rPr lang="en-US" sz="2400" b="1" i="1" dirty="0" smtClean="0">
                <a:solidFill>
                  <a:schemeClr val="bg1"/>
                </a:solidFill>
              </a:rPr>
              <a:t>OC</a:t>
            </a:r>
            <a:r>
              <a:rPr lang="en-US" dirty="0" smtClean="0">
                <a:solidFill>
                  <a:schemeClr val="bg1"/>
                </a:solidFill>
              </a:rPr>
              <a:t> = </a:t>
            </a:r>
            <a:r>
              <a:rPr lang="en-US" i="1" dirty="0" smtClean="0">
                <a:solidFill>
                  <a:schemeClr val="bg1"/>
                </a:solidFill>
              </a:rPr>
              <a:t>my </a:t>
            </a:r>
            <a:r>
              <a:rPr lang="en-US" b="1" i="1" dirty="0" smtClean="0">
                <a:solidFill>
                  <a:schemeClr val="bg1"/>
                </a:solidFill>
              </a:rPr>
              <a:t>O</a:t>
            </a:r>
            <a:r>
              <a:rPr lang="en-US" i="1" dirty="0" smtClean="0">
                <a:solidFill>
                  <a:schemeClr val="bg1"/>
                </a:solidFill>
              </a:rPr>
              <a:t>pinion or my </a:t>
            </a:r>
            <a:r>
              <a:rPr lang="en-US" b="1" i="1" dirty="0" smtClean="0">
                <a:solidFill>
                  <a:schemeClr val="bg1"/>
                </a:solidFill>
              </a:rPr>
              <a:t>C</a:t>
            </a:r>
            <a:r>
              <a:rPr lang="en-US" i="1" dirty="0" smtClean="0">
                <a:solidFill>
                  <a:schemeClr val="bg1"/>
                </a:solidFill>
              </a:rPr>
              <a:t>omment</a:t>
            </a:r>
          </a:p>
          <a:p>
            <a:endParaRPr lang="en-US" i="1" dirty="0" smtClean="0">
              <a:solidFill>
                <a:schemeClr val="bg1"/>
              </a:solidFill>
            </a:endParaRPr>
          </a:p>
          <a:p>
            <a:endParaRPr lang="en-US" i="1" dirty="0">
              <a:solidFill>
                <a:schemeClr val="bg1"/>
              </a:solidFill>
            </a:endParaRPr>
          </a:p>
          <a:p>
            <a:r>
              <a:rPr lang="en-US" i="1" dirty="0">
                <a:solidFill>
                  <a:schemeClr val="bg1"/>
                </a:solidFill>
              </a:rPr>
              <a:t>	</a:t>
            </a:r>
            <a:endParaRPr lang="en-US" i="1" dirty="0" smtClean="0">
              <a:solidFill>
                <a:schemeClr val="bg1"/>
              </a:solidFill>
            </a:endParaRPr>
          </a:p>
          <a:p>
            <a:r>
              <a:rPr lang="en-US" i="1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= An </a:t>
            </a:r>
            <a:r>
              <a:rPr lang="en-US" b="1" i="1" dirty="0" smtClean="0">
                <a:solidFill>
                  <a:schemeClr val="bg1"/>
                </a:solidFill>
              </a:rPr>
              <a:t>important</a:t>
            </a:r>
            <a:r>
              <a:rPr lang="en-US" dirty="0" smtClean="0">
                <a:solidFill>
                  <a:schemeClr val="bg1"/>
                </a:solidFill>
              </a:rPr>
              <a:t> point I want to remember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</a:t>
            </a:r>
          </a:p>
          <a:p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= An </a:t>
            </a:r>
            <a:r>
              <a:rPr lang="en-US" b="1" i="1" dirty="0" smtClean="0">
                <a:solidFill>
                  <a:schemeClr val="bg1"/>
                </a:solidFill>
              </a:rPr>
              <a:t>important</a:t>
            </a:r>
            <a:r>
              <a:rPr lang="en-US" dirty="0" smtClean="0">
                <a:solidFill>
                  <a:schemeClr val="bg1"/>
                </a:solidFill>
              </a:rPr>
              <a:t> point I want to remember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</a:t>
            </a:r>
          </a:p>
          <a:p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= </a:t>
            </a:r>
            <a:r>
              <a:rPr lang="en-US" b="1" i="1" dirty="0" smtClean="0">
                <a:solidFill>
                  <a:schemeClr val="bg1"/>
                </a:solidFill>
              </a:rPr>
              <a:t>Key </a:t>
            </a:r>
            <a:r>
              <a:rPr lang="en-US" dirty="0" smtClean="0">
                <a:solidFill>
                  <a:schemeClr val="bg1"/>
                </a:solidFill>
              </a:rPr>
              <a:t>words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30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6 ThSh Mindful Coding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4" t="32128" r="23182" b="5110"/>
          <a:stretch/>
        </p:blipFill>
        <p:spPr>
          <a:xfrm>
            <a:off x="381001" y="-152400"/>
            <a:ext cx="8077200" cy="5205818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52400" y="1524000"/>
            <a:ext cx="6469251" cy="5257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i="1" dirty="0" smtClean="0">
                <a:solidFill>
                  <a:schemeClr val="bg1">
                    <a:lumMod val="50000"/>
                  </a:schemeClr>
                </a:solidFill>
              </a:rPr>
              <a:t>P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=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my 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P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rediction or guess of the answer to my question</a:t>
            </a:r>
          </a:p>
          <a:p>
            <a:r>
              <a:rPr lang="en-US" sz="2400" b="1" i="1" dirty="0" smtClean="0">
                <a:solidFill>
                  <a:schemeClr val="bg1">
                    <a:lumMod val="50000"/>
                  </a:schemeClr>
                </a:solidFill>
              </a:rPr>
              <a:t>T-S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=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connection between the 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ext and my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elf</a:t>
            </a:r>
          </a:p>
          <a:p>
            <a:r>
              <a:rPr lang="en-US" sz="2400" b="1" i="1" dirty="0" smtClean="0">
                <a:solidFill>
                  <a:schemeClr val="bg1">
                    <a:lumMod val="50000"/>
                  </a:schemeClr>
                </a:solidFill>
              </a:rPr>
              <a:t>T-W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=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connection between the 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ext and the 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W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orld</a:t>
            </a:r>
          </a:p>
          <a:p>
            <a:r>
              <a:rPr lang="en-US" sz="2400" b="1" i="1" dirty="0" smtClean="0">
                <a:solidFill>
                  <a:srgbClr val="FF0000"/>
                </a:solidFill>
              </a:rPr>
              <a:t>T-TT</a:t>
            </a:r>
            <a:r>
              <a:rPr lang="en-US" dirty="0" smtClean="0">
                <a:solidFill>
                  <a:schemeClr val="tx1"/>
                </a:solidFill>
              </a:rPr>
              <a:t> = </a:t>
            </a:r>
            <a:r>
              <a:rPr lang="en-US" i="1" dirty="0" smtClean="0">
                <a:solidFill>
                  <a:schemeClr val="tx1"/>
                </a:solidFill>
              </a:rPr>
              <a:t>connection between the </a:t>
            </a:r>
            <a:r>
              <a:rPr lang="en-US" b="1" i="1" dirty="0" smtClean="0">
                <a:solidFill>
                  <a:srgbClr val="FF0000"/>
                </a:solidFill>
              </a:rPr>
              <a:t>T</a:t>
            </a:r>
            <a:r>
              <a:rPr lang="en-US" i="1" dirty="0" smtClean="0">
                <a:solidFill>
                  <a:schemeClr val="tx1"/>
                </a:solidFill>
              </a:rPr>
              <a:t>ext and </a:t>
            </a:r>
            <a:r>
              <a:rPr lang="en-US" b="1" i="1" dirty="0" smtClean="0">
                <a:solidFill>
                  <a:srgbClr val="FF0000"/>
                </a:solidFill>
              </a:rPr>
              <a:t>T</a:t>
            </a:r>
            <a:r>
              <a:rPr lang="en-US" i="1" dirty="0" smtClean="0">
                <a:solidFill>
                  <a:schemeClr val="tx1"/>
                </a:solidFill>
              </a:rPr>
              <a:t>his </a:t>
            </a:r>
            <a:r>
              <a:rPr lang="en-US" b="1" i="1" dirty="0" smtClean="0">
                <a:solidFill>
                  <a:srgbClr val="FF0000"/>
                </a:solidFill>
              </a:rPr>
              <a:t>T</a:t>
            </a:r>
            <a:r>
              <a:rPr lang="en-US" i="1" dirty="0" smtClean="0">
                <a:solidFill>
                  <a:schemeClr val="tx1"/>
                </a:solidFill>
              </a:rPr>
              <a:t>ext</a:t>
            </a:r>
          </a:p>
          <a:p>
            <a:r>
              <a:rPr lang="en-US" sz="2400" b="1" i="1" dirty="0" smtClean="0">
                <a:solidFill>
                  <a:schemeClr val="bg1"/>
                </a:solidFill>
              </a:rPr>
              <a:t>T-S</a:t>
            </a:r>
            <a:r>
              <a:rPr lang="en-US" dirty="0" smtClean="0">
                <a:solidFill>
                  <a:schemeClr val="bg1"/>
                </a:solidFill>
              </a:rPr>
              <a:t> = </a:t>
            </a:r>
            <a:r>
              <a:rPr lang="en-US" i="1" dirty="0" smtClean="0">
                <a:solidFill>
                  <a:schemeClr val="bg1"/>
                </a:solidFill>
              </a:rPr>
              <a:t>connection between the </a:t>
            </a:r>
            <a:r>
              <a:rPr lang="en-US" b="1" i="1" dirty="0" smtClean="0">
                <a:solidFill>
                  <a:schemeClr val="bg1"/>
                </a:solidFill>
              </a:rPr>
              <a:t>T</a:t>
            </a:r>
            <a:r>
              <a:rPr lang="en-US" i="1" dirty="0" smtClean="0">
                <a:solidFill>
                  <a:schemeClr val="bg1"/>
                </a:solidFill>
              </a:rPr>
              <a:t>ext and my</a:t>
            </a:r>
            <a:r>
              <a:rPr lang="en-US" b="1" i="1" dirty="0" smtClean="0">
                <a:solidFill>
                  <a:schemeClr val="bg1"/>
                </a:solidFill>
              </a:rPr>
              <a:t>S</a:t>
            </a:r>
            <a:r>
              <a:rPr lang="en-US" i="1" dirty="0" smtClean="0">
                <a:solidFill>
                  <a:schemeClr val="bg1"/>
                </a:solidFill>
              </a:rPr>
              <a:t>elf</a:t>
            </a:r>
          </a:p>
          <a:p>
            <a:r>
              <a:rPr lang="en-US" sz="2400" b="1" i="1" dirty="0" smtClean="0">
                <a:solidFill>
                  <a:schemeClr val="bg1"/>
                </a:solidFill>
              </a:rPr>
              <a:t>?</a:t>
            </a:r>
            <a:r>
              <a:rPr lang="en-US" dirty="0" smtClean="0">
                <a:solidFill>
                  <a:schemeClr val="bg1"/>
                </a:solidFill>
              </a:rPr>
              <a:t> = </a:t>
            </a:r>
            <a:r>
              <a:rPr lang="en-US" i="1" dirty="0" smtClean="0">
                <a:solidFill>
                  <a:schemeClr val="bg1"/>
                </a:solidFill>
              </a:rPr>
              <a:t>my </a:t>
            </a:r>
            <a:r>
              <a:rPr lang="en-US" b="1" i="1" dirty="0" smtClean="0">
                <a:solidFill>
                  <a:schemeClr val="bg1"/>
                </a:solidFill>
              </a:rPr>
              <a:t>Q</a:t>
            </a:r>
            <a:r>
              <a:rPr lang="en-US" i="1" dirty="0" smtClean="0">
                <a:solidFill>
                  <a:schemeClr val="bg1"/>
                </a:solidFill>
              </a:rPr>
              <a:t>uestion</a:t>
            </a:r>
          </a:p>
          <a:p>
            <a:r>
              <a:rPr lang="en-US" sz="2400" b="1" i="1" dirty="0" smtClean="0">
                <a:solidFill>
                  <a:schemeClr val="bg1"/>
                </a:solidFill>
              </a:rPr>
              <a:t>OC</a:t>
            </a:r>
            <a:r>
              <a:rPr lang="en-US" dirty="0" smtClean="0">
                <a:solidFill>
                  <a:schemeClr val="bg1"/>
                </a:solidFill>
              </a:rPr>
              <a:t> = </a:t>
            </a:r>
            <a:r>
              <a:rPr lang="en-US" i="1" dirty="0" smtClean="0">
                <a:solidFill>
                  <a:schemeClr val="bg1"/>
                </a:solidFill>
              </a:rPr>
              <a:t>my </a:t>
            </a:r>
            <a:r>
              <a:rPr lang="en-US" b="1" i="1" dirty="0" smtClean="0">
                <a:solidFill>
                  <a:schemeClr val="bg1"/>
                </a:solidFill>
              </a:rPr>
              <a:t>O</a:t>
            </a:r>
            <a:r>
              <a:rPr lang="en-US" i="1" dirty="0" smtClean="0">
                <a:solidFill>
                  <a:schemeClr val="bg1"/>
                </a:solidFill>
              </a:rPr>
              <a:t>pinion or my </a:t>
            </a:r>
            <a:r>
              <a:rPr lang="en-US" b="1" i="1" dirty="0" smtClean="0">
                <a:solidFill>
                  <a:schemeClr val="bg1"/>
                </a:solidFill>
              </a:rPr>
              <a:t>C</a:t>
            </a:r>
            <a:r>
              <a:rPr lang="en-US" i="1" dirty="0" smtClean="0">
                <a:solidFill>
                  <a:schemeClr val="bg1"/>
                </a:solidFill>
              </a:rPr>
              <a:t>omment</a:t>
            </a:r>
          </a:p>
          <a:p>
            <a:endParaRPr lang="en-US" i="1" dirty="0" smtClean="0">
              <a:solidFill>
                <a:schemeClr val="bg1"/>
              </a:solidFill>
            </a:endParaRPr>
          </a:p>
          <a:p>
            <a:endParaRPr lang="en-US" i="1" dirty="0">
              <a:solidFill>
                <a:schemeClr val="bg1"/>
              </a:solidFill>
            </a:endParaRPr>
          </a:p>
          <a:p>
            <a:r>
              <a:rPr lang="en-US" i="1" dirty="0">
                <a:solidFill>
                  <a:schemeClr val="bg1"/>
                </a:solidFill>
              </a:rPr>
              <a:t>	</a:t>
            </a:r>
            <a:endParaRPr lang="en-US" i="1" dirty="0" smtClean="0">
              <a:solidFill>
                <a:schemeClr val="bg1"/>
              </a:solidFill>
            </a:endParaRPr>
          </a:p>
          <a:p>
            <a:r>
              <a:rPr lang="en-US" i="1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= An </a:t>
            </a:r>
            <a:r>
              <a:rPr lang="en-US" b="1" i="1" dirty="0" smtClean="0">
                <a:solidFill>
                  <a:schemeClr val="bg1"/>
                </a:solidFill>
              </a:rPr>
              <a:t>important</a:t>
            </a:r>
            <a:r>
              <a:rPr lang="en-US" dirty="0" smtClean="0">
                <a:solidFill>
                  <a:schemeClr val="bg1"/>
                </a:solidFill>
              </a:rPr>
              <a:t> point I want to remember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</a:t>
            </a:r>
          </a:p>
          <a:p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= An </a:t>
            </a:r>
            <a:r>
              <a:rPr lang="en-US" b="1" i="1" dirty="0" smtClean="0">
                <a:solidFill>
                  <a:schemeClr val="bg1"/>
                </a:solidFill>
              </a:rPr>
              <a:t>important</a:t>
            </a:r>
            <a:r>
              <a:rPr lang="en-US" dirty="0" smtClean="0">
                <a:solidFill>
                  <a:schemeClr val="bg1"/>
                </a:solidFill>
              </a:rPr>
              <a:t> point I want to remember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</a:t>
            </a:r>
          </a:p>
          <a:p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= </a:t>
            </a:r>
            <a:r>
              <a:rPr lang="en-US" b="1" i="1" dirty="0" smtClean="0">
                <a:solidFill>
                  <a:schemeClr val="bg1"/>
                </a:solidFill>
              </a:rPr>
              <a:t>Key </a:t>
            </a:r>
            <a:r>
              <a:rPr lang="en-US" dirty="0" smtClean="0">
                <a:solidFill>
                  <a:schemeClr val="bg1"/>
                </a:solidFill>
              </a:rPr>
              <a:t>words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79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16 ThSh Mindful Coding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4" t="32128" r="23182" b="5110"/>
          <a:stretch/>
        </p:blipFill>
        <p:spPr>
          <a:xfrm>
            <a:off x="380999" y="-152400"/>
            <a:ext cx="8153401" cy="525493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83949" y="1600200"/>
            <a:ext cx="6469251" cy="5257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i="1" dirty="0" smtClean="0">
                <a:solidFill>
                  <a:schemeClr val="bg1">
                    <a:lumMod val="50000"/>
                  </a:schemeClr>
                </a:solidFill>
              </a:rPr>
              <a:t>P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=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my 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P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rediction or guess of the answer to my question</a:t>
            </a:r>
          </a:p>
          <a:p>
            <a:r>
              <a:rPr lang="en-US" sz="2400" b="1" i="1" dirty="0" smtClean="0">
                <a:solidFill>
                  <a:schemeClr val="bg1">
                    <a:lumMod val="50000"/>
                  </a:schemeClr>
                </a:solidFill>
              </a:rPr>
              <a:t>T-S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=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connection between the 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ext and my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elf</a:t>
            </a:r>
          </a:p>
          <a:p>
            <a:r>
              <a:rPr lang="en-US" sz="2400" b="1" i="1" dirty="0" smtClean="0">
                <a:solidFill>
                  <a:schemeClr val="bg1">
                    <a:lumMod val="50000"/>
                  </a:schemeClr>
                </a:solidFill>
              </a:rPr>
              <a:t>T-W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=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connection between the 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ext and the 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W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orld</a:t>
            </a:r>
          </a:p>
          <a:p>
            <a:r>
              <a:rPr lang="en-US" sz="2400" b="1" i="1" dirty="0" smtClean="0">
                <a:solidFill>
                  <a:srgbClr val="FF0000"/>
                </a:solidFill>
              </a:rPr>
              <a:t>T-TT</a:t>
            </a:r>
            <a:r>
              <a:rPr lang="en-US" dirty="0" smtClean="0">
                <a:solidFill>
                  <a:schemeClr val="tx1"/>
                </a:solidFill>
              </a:rPr>
              <a:t> = </a:t>
            </a:r>
            <a:r>
              <a:rPr lang="en-US" i="1" dirty="0" smtClean="0">
                <a:solidFill>
                  <a:schemeClr val="tx1"/>
                </a:solidFill>
              </a:rPr>
              <a:t>connection between the </a:t>
            </a:r>
            <a:r>
              <a:rPr lang="en-US" b="1" i="1" dirty="0" smtClean="0">
                <a:solidFill>
                  <a:srgbClr val="FF0000"/>
                </a:solidFill>
              </a:rPr>
              <a:t>T</a:t>
            </a:r>
            <a:r>
              <a:rPr lang="en-US" i="1" dirty="0" smtClean="0">
                <a:solidFill>
                  <a:schemeClr val="tx1"/>
                </a:solidFill>
              </a:rPr>
              <a:t>ext and </a:t>
            </a:r>
            <a:r>
              <a:rPr lang="en-US" b="1" i="1" dirty="0" smtClean="0">
                <a:solidFill>
                  <a:srgbClr val="FF0000"/>
                </a:solidFill>
              </a:rPr>
              <a:t>T</a:t>
            </a:r>
            <a:r>
              <a:rPr lang="en-US" i="1" dirty="0" smtClean="0">
                <a:solidFill>
                  <a:schemeClr val="tx1"/>
                </a:solidFill>
              </a:rPr>
              <a:t>his </a:t>
            </a:r>
            <a:r>
              <a:rPr lang="en-US" b="1" i="1" dirty="0" smtClean="0">
                <a:solidFill>
                  <a:srgbClr val="FF0000"/>
                </a:solidFill>
              </a:rPr>
              <a:t>T</a:t>
            </a:r>
            <a:r>
              <a:rPr lang="en-US" i="1" dirty="0" smtClean="0">
                <a:solidFill>
                  <a:schemeClr val="tx1"/>
                </a:solidFill>
              </a:rPr>
              <a:t>ext</a:t>
            </a:r>
          </a:p>
          <a:p>
            <a:r>
              <a:rPr lang="en-US" sz="2400" b="1" i="1" dirty="0" smtClean="0">
                <a:solidFill>
                  <a:schemeClr val="bg1"/>
                </a:solidFill>
              </a:rPr>
              <a:t>T-S</a:t>
            </a:r>
            <a:r>
              <a:rPr lang="en-US" dirty="0" smtClean="0">
                <a:solidFill>
                  <a:schemeClr val="bg1"/>
                </a:solidFill>
              </a:rPr>
              <a:t> = </a:t>
            </a:r>
            <a:r>
              <a:rPr lang="en-US" i="1" dirty="0" smtClean="0">
                <a:solidFill>
                  <a:schemeClr val="bg1"/>
                </a:solidFill>
              </a:rPr>
              <a:t>connection between the </a:t>
            </a:r>
            <a:r>
              <a:rPr lang="en-US" b="1" i="1" dirty="0" smtClean="0">
                <a:solidFill>
                  <a:schemeClr val="bg1"/>
                </a:solidFill>
              </a:rPr>
              <a:t>T</a:t>
            </a:r>
            <a:r>
              <a:rPr lang="en-US" i="1" dirty="0" smtClean="0">
                <a:solidFill>
                  <a:schemeClr val="bg1"/>
                </a:solidFill>
              </a:rPr>
              <a:t>ext and my</a:t>
            </a:r>
            <a:r>
              <a:rPr lang="en-US" b="1" i="1" dirty="0" smtClean="0">
                <a:solidFill>
                  <a:schemeClr val="bg1"/>
                </a:solidFill>
              </a:rPr>
              <a:t>S</a:t>
            </a:r>
            <a:r>
              <a:rPr lang="en-US" i="1" dirty="0" smtClean="0">
                <a:solidFill>
                  <a:schemeClr val="bg1"/>
                </a:solidFill>
              </a:rPr>
              <a:t>elf</a:t>
            </a:r>
          </a:p>
          <a:p>
            <a:r>
              <a:rPr lang="en-US" sz="2400" b="1" i="1" dirty="0" smtClean="0">
                <a:solidFill>
                  <a:schemeClr val="bg1"/>
                </a:solidFill>
              </a:rPr>
              <a:t>?</a:t>
            </a:r>
            <a:r>
              <a:rPr lang="en-US" dirty="0" smtClean="0">
                <a:solidFill>
                  <a:schemeClr val="bg1"/>
                </a:solidFill>
              </a:rPr>
              <a:t> = </a:t>
            </a:r>
            <a:r>
              <a:rPr lang="en-US" i="1" dirty="0" smtClean="0">
                <a:solidFill>
                  <a:schemeClr val="bg1"/>
                </a:solidFill>
              </a:rPr>
              <a:t>my </a:t>
            </a:r>
            <a:r>
              <a:rPr lang="en-US" b="1" i="1" dirty="0" smtClean="0">
                <a:solidFill>
                  <a:schemeClr val="bg1"/>
                </a:solidFill>
              </a:rPr>
              <a:t>Q</a:t>
            </a:r>
            <a:r>
              <a:rPr lang="en-US" i="1" dirty="0" smtClean="0">
                <a:solidFill>
                  <a:schemeClr val="bg1"/>
                </a:solidFill>
              </a:rPr>
              <a:t>uestion</a:t>
            </a:r>
          </a:p>
          <a:p>
            <a:r>
              <a:rPr lang="en-US" sz="2400" b="1" i="1" dirty="0" smtClean="0">
                <a:solidFill>
                  <a:schemeClr val="bg1"/>
                </a:solidFill>
              </a:rPr>
              <a:t>OC</a:t>
            </a:r>
            <a:r>
              <a:rPr lang="en-US" dirty="0" smtClean="0">
                <a:solidFill>
                  <a:schemeClr val="bg1"/>
                </a:solidFill>
              </a:rPr>
              <a:t> = </a:t>
            </a:r>
            <a:r>
              <a:rPr lang="en-US" i="1" dirty="0" smtClean="0">
                <a:solidFill>
                  <a:schemeClr val="bg1"/>
                </a:solidFill>
              </a:rPr>
              <a:t>my </a:t>
            </a:r>
            <a:r>
              <a:rPr lang="en-US" b="1" i="1" dirty="0" smtClean="0">
                <a:solidFill>
                  <a:schemeClr val="bg1"/>
                </a:solidFill>
              </a:rPr>
              <a:t>O</a:t>
            </a:r>
            <a:r>
              <a:rPr lang="en-US" i="1" dirty="0" smtClean="0">
                <a:solidFill>
                  <a:schemeClr val="bg1"/>
                </a:solidFill>
              </a:rPr>
              <a:t>pinion or my </a:t>
            </a:r>
            <a:r>
              <a:rPr lang="en-US" b="1" i="1" dirty="0" smtClean="0">
                <a:solidFill>
                  <a:schemeClr val="bg1"/>
                </a:solidFill>
              </a:rPr>
              <a:t>C</a:t>
            </a:r>
            <a:r>
              <a:rPr lang="en-US" i="1" dirty="0" smtClean="0">
                <a:solidFill>
                  <a:schemeClr val="bg1"/>
                </a:solidFill>
              </a:rPr>
              <a:t>omment</a:t>
            </a:r>
          </a:p>
          <a:p>
            <a:endParaRPr lang="en-US" i="1" dirty="0" smtClean="0">
              <a:solidFill>
                <a:schemeClr val="bg1"/>
              </a:solidFill>
            </a:endParaRPr>
          </a:p>
          <a:p>
            <a:endParaRPr lang="en-US" i="1" dirty="0">
              <a:solidFill>
                <a:schemeClr val="bg1"/>
              </a:solidFill>
            </a:endParaRPr>
          </a:p>
          <a:p>
            <a:r>
              <a:rPr lang="en-US" i="1" dirty="0">
                <a:solidFill>
                  <a:schemeClr val="bg1"/>
                </a:solidFill>
              </a:rPr>
              <a:t>	</a:t>
            </a:r>
            <a:endParaRPr lang="en-US" i="1" dirty="0" smtClean="0">
              <a:solidFill>
                <a:schemeClr val="bg1"/>
              </a:solidFill>
            </a:endParaRPr>
          </a:p>
          <a:p>
            <a:r>
              <a:rPr lang="en-US" i="1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= An </a:t>
            </a:r>
            <a:r>
              <a:rPr lang="en-US" b="1" i="1" dirty="0" smtClean="0">
                <a:solidFill>
                  <a:schemeClr val="bg1"/>
                </a:solidFill>
              </a:rPr>
              <a:t>important</a:t>
            </a:r>
            <a:r>
              <a:rPr lang="en-US" dirty="0" smtClean="0">
                <a:solidFill>
                  <a:schemeClr val="bg1"/>
                </a:solidFill>
              </a:rPr>
              <a:t> point I want to remember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</a:t>
            </a:r>
          </a:p>
          <a:p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= An </a:t>
            </a:r>
            <a:r>
              <a:rPr lang="en-US" b="1" i="1" dirty="0" smtClean="0">
                <a:solidFill>
                  <a:schemeClr val="bg1"/>
                </a:solidFill>
              </a:rPr>
              <a:t>important</a:t>
            </a:r>
            <a:r>
              <a:rPr lang="en-US" dirty="0" smtClean="0">
                <a:solidFill>
                  <a:schemeClr val="bg1"/>
                </a:solidFill>
              </a:rPr>
              <a:t> point I want to remember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</a:t>
            </a:r>
          </a:p>
          <a:p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= </a:t>
            </a:r>
            <a:r>
              <a:rPr lang="en-US" b="1" i="1" dirty="0" smtClean="0">
                <a:solidFill>
                  <a:schemeClr val="bg1"/>
                </a:solidFill>
              </a:rPr>
              <a:t>Key </a:t>
            </a:r>
            <a:r>
              <a:rPr lang="en-US" dirty="0" smtClean="0">
                <a:solidFill>
                  <a:schemeClr val="bg1"/>
                </a:solidFill>
              </a:rPr>
              <a:t>words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11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9226</TotalTime>
  <Words>1831</Words>
  <Application>Microsoft Office PowerPoint</Application>
  <PresentationFormat>On-screen Show (4:3)</PresentationFormat>
  <Paragraphs>340</Paragraphs>
  <Slides>29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Mindful Coding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BYU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Kenneth Plummer</dc:creator>
  <cp:lastModifiedBy>Marné B. Isakson</cp:lastModifiedBy>
  <cp:revision>146</cp:revision>
  <dcterms:created xsi:type="dcterms:W3CDTF">2013-01-30T21:23:14Z</dcterms:created>
  <dcterms:modified xsi:type="dcterms:W3CDTF">2015-01-05T19:57:39Z</dcterms:modified>
</cp:coreProperties>
</file>