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84" r:id="rId18"/>
    <p:sldId id="270" r:id="rId19"/>
    <p:sldId id="271" r:id="rId20"/>
    <p:sldId id="281" r:id="rId21"/>
    <p:sldId id="273" r:id="rId22"/>
    <p:sldId id="274" r:id="rId23"/>
    <p:sldId id="278" r:id="rId24"/>
    <p:sldId id="277" r:id="rId25"/>
    <p:sldId id="275" r:id="rId26"/>
    <p:sldId id="280" r:id="rId27"/>
    <p:sldId id="279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73" d="100"/>
          <a:sy n="73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51BA-36C0-4AA7-B4F2-AC3734F1C2A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83BF-F75C-4B2D-A56A-0C9581E4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83BF-F75C-4B2D-A56A-0C9581E4CF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5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83BF-F75C-4B2D-A56A-0C9581E4CF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3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in Page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83BF-F75C-4B2D-A56A-0C9581E4CF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Normally – you would do this in the margins of the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83BF-F75C-4B2D-A56A-0C9581E4CF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83BF-F75C-4B2D-A56A-0C9581E4CF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83BF-F75C-4B2D-A56A-0C9581E4CF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0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2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47CF-9751-420B-8C64-FBE36FCEC74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4A19-1378-443F-95FB-233CDF8E7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4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.jpeg"/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12" Type="http://schemas.openxmlformats.org/officeDocument/2006/relationships/image" Target="../media/image12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11" Type="http://schemas.openxmlformats.org/officeDocument/2006/relationships/image" Target="../media/image11.tmp"/><Relationship Id="rId5" Type="http://schemas.openxmlformats.org/officeDocument/2006/relationships/image" Target="../media/image5.tmp"/><Relationship Id="rId10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Professor’s</a:t>
            </a:r>
            <a:r>
              <a:rPr lang="fr-FR" dirty="0" smtClean="0"/>
              <a:t> Questions &amp; </a:t>
            </a:r>
            <a:br>
              <a:rPr lang="fr-FR" dirty="0" smtClean="0"/>
            </a:br>
            <a:r>
              <a:rPr lang="fr-FR" dirty="0" err="1" smtClean="0"/>
              <a:t>My</a:t>
            </a:r>
            <a:r>
              <a:rPr lang="fr-FR" dirty="0" smtClean="0"/>
              <a:t>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581400" y="457200"/>
            <a:ext cx="5486400" cy="14478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E</a:t>
            </a:r>
            <a:r>
              <a:rPr lang="en-US" sz="2400" dirty="0" smtClean="0"/>
              <a:t>xamine</a:t>
            </a:r>
            <a:r>
              <a:rPr lang="en-US" sz="2400" b="1" dirty="0" smtClean="0"/>
              <a:t>:</a:t>
            </a:r>
            <a:endParaRPr lang="en-US" sz="2400" b="1" i="1" dirty="0"/>
          </a:p>
        </p:txBody>
      </p:sp>
      <p:sp>
        <p:nvSpPr>
          <p:cNvPr id="6" name="Oval Callout 5"/>
          <p:cNvSpPr/>
          <p:nvPr/>
        </p:nvSpPr>
        <p:spPr>
          <a:xfrm>
            <a:off x="3577643" y="398751"/>
            <a:ext cx="5587139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Where the professor puts heavy emphasis in </a:t>
            </a:r>
            <a:r>
              <a:rPr lang="en-US" sz="2400" b="1" i="1" dirty="0" err="1" smtClean="0"/>
              <a:t>lectures,</a:t>
            </a:r>
            <a:r>
              <a:rPr lang="en-US" sz="2400" dirty="0" err="1" smtClean="0">
                <a:solidFill>
                  <a:schemeClr val="bg1"/>
                </a:solidFill>
              </a:rPr>
              <a:t>ook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505200" y="381000"/>
            <a:ext cx="5659582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Where the professor puts heavy emphasis in lectures, </a:t>
            </a:r>
            <a:r>
              <a:rPr lang="en-US" sz="2400" b="1" i="1" dirty="0" smtClean="0">
                <a:solidFill>
                  <a:schemeClr val="tx1"/>
                </a:solidFill>
              </a:rPr>
              <a:t>discussion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and reference to the textbook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429000" y="381000"/>
            <a:ext cx="5735782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Where the professor puts heavy emphasis in lectures, </a:t>
            </a:r>
            <a:r>
              <a:rPr lang="en-US" sz="2400" dirty="0" smtClean="0">
                <a:solidFill>
                  <a:schemeClr val="tx1"/>
                </a:solidFill>
              </a:rPr>
              <a:t>discussion, and </a:t>
            </a:r>
            <a:r>
              <a:rPr lang="en-US" sz="2400" b="1" i="1" dirty="0" smtClean="0">
                <a:solidFill>
                  <a:schemeClr val="tx1"/>
                </a:solidFill>
              </a:rPr>
              <a:t>reference to the textbook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6" y="2085109"/>
            <a:ext cx="351766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304800" y="152400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/>
          <a:stretch/>
        </p:blipFill>
        <p:spPr>
          <a:xfrm>
            <a:off x="2967036" y="2314575"/>
            <a:ext cx="3700463" cy="279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819400" y="2692400"/>
            <a:ext cx="5063901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29000" y="381000"/>
            <a:ext cx="5587139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S</a:t>
            </a:r>
            <a:r>
              <a:rPr lang="en-US" sz="2400" dirty="0" smtClean="0"/>
              <a:t>urvey former students;</a:t>
            </a:r>
          </a:p>
          <a:p>
            <a:pPr algn="ctr"/>
            <a:r>
              <a:rPr lang="en-US" sz="2400" dirty="0" err="1" smtClean="0"/>
              <a:t>a</a:t>
            </a:r>
            <a:r>
              <a:rPr lang="en-US" sz="4000" b="1" dirty="0" err="1" smtClean="0">
                <a:solidFill>
                  <a:srgbClr val="0000CC"/>
                </a:solidFill>
              </a:rPr>
              <a:t>S</a:t>
            </a:r>
            <a:r>
              <a:rPr lang="en-US" sz="2400" dirty="0" err="1" smtClean="0"/>
              <a:t>k</a:t>
            </a:r>
            <a:r>
              <a:rPr lang="en-US" sz="2400" dirty="0" smtClean="0"/>
              <a:t> the Professor;</a:t>
            </a:r>
          </a:p>
        </p:txBody>
      </p:sp>
      <p:pic>
        <p:nvPicPr>
          <p:cNvPr id="7" name="Picture 6" descr="C:\Users\kjp6\AppData\Local\Microsoft\Windows\Temporary Internet Files\Content.IE5\UPVZVP8F\MP900442248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435542" cy="17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kjp6\AppData\Local\Microsoft\Windows\Temporary Internet Files\Content.IE5\GPLWHNJV\MP900409045[1]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96" y="3202303"/>
            <a:ext cx="2374292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3429000" y="381000"/>
            <a:ext cx="5587139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S</a:t>
            </a:r>
            <a:r>
              <a:rPr lang="en-US" sz="2400" dirty="0" smtClean="0"/>
              <a:t>tart a study group and pool ideas about questions.</a:t>
            </a:r>
          </a:p>
        </p:txBody>
      </p:sp>
      <p:pic>
        <p:nvPicPr>
          <p:cNvPr id="11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228600" y="381000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3636"/>
          <a:stretch/>
        </p:blipFill>
        <p:spPr>
          <a:xfrm>
            <a:off x="4951571" y="4038600"/>
            <a:ext cx="2516029" cy="22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8839" y="2967335"/>
            <a:ext cx="4826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G.U.E.S.S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80661" y="304800"/>
            <a:ext cx="5587139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will let a </a:t>
            </a:r>
            <a:r>
              <a:rPr lang="en-US" sz="2400" b="1" i="1" dirty="0" smtClean="0"/>
              <a:t>student</a:t>
            </a:r>
            <a:r>
              <a:rPr lang="en-US" sz="2400" dirty="0" smtClean="0"/>
              <a:t> take it from here.</a:t>
            </a:r>
          </a:p>
        </p:txBody>
      </p:sp>
      <p:pic>
        <p:nvPicPr>
          <p:cNvPr id="7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280790" y="76200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1982"/>
            <a:ext cx="1396575" cy="1655618"/>
          </a:xfrm>
        </p:spPr>
      </p:pic>
      <p:sp>
        <p:nvSpPr>
          <p:cNvPr id="5" name="Oval Callout 4"/>
          <p:cNvSpPr/>
          <p:nvPr/>
        </p:nvSpPr>
        <p:spPr>
          <a:xfrm>
            <a:off x="3124200" y="1676400"/>
            <a:ext cx="5815739" cy="1981200"/>
          </a:xfrm>
          <a:prstGeom prst="wedgeEllipseCallout">
            <a:avLst>
              <a:gd name="adj1" fmla="val -66098"/>
              <a:gd name="adj2" fmla="val 128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So, in by Physical Science class, here is what I have learned about my </a:t>
            </a:r>
          </a:p>
          <a:p>
            <a:pPr algn="ctr"/>
            <a:r>
              <a:rPr lang="en-US" sz="2400" b="1" i="1" dirty="0" smtClean="0"/>
              <a:t>Professor’s emphasis </a:t>
            </a:r>
            <a:r>
              <a:rPr lang="en-US" sz="2400" dirty="0" smtClean="0"/>
              <a:t>so far.</a:t>
            </a:r>
          </a:p>
        </p:txBody>
      </p:sp>
    </p:spTree>
    <p:extLst>
      <p:ext uri="{BB962C8B-B14F-4D97-AF65-F5344CB8AC3E}">
        <p14:creationId xmlns:p14="http://schemas.microsoft.com/office/powerpoint/2010/main" val="42212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524000" cy="1806678"/>
          </a:xfrm>
        </p:spPr>
      </p:pic>
      <p:sp>
        <p:nvSpPr>
          <p:cNvPr id="7" name="Oval Callout 6"/>
          <p:cNvSpPr/>
          <p:nvPr/>
        </p:nvSpPr>
        <p:spPr>
          <a:xfrm>
            <a:off x="2667000" y="152400"/>
            <a:ext cx="6477000" cy="6096000"/>
          </a:xfrm>
          <a:prstGeom prst="wedgeEllipseCallout">
            <a:avLst>
              <a:gd name="adj1" fmla="val -67784"/>
              <a:gd name="adj2" fmla="val -273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She wants us to speculate the </a:t>
            </a:r>
            <a:r>
              <a:rPr lang="en-US" sz="2200" b="1" i="1" dirty="0" smtClean="0"/>
              <a:t>“Why” </a:t>
            </a:r>
            <a:r>
              <a:rPr lang="en-US" sz="2200" dirty="0" smtClean="0"/>
              <a:t>behind everything.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She </a:t>
            </a:r>
            <a:r>
              <a:rPr lang="en-US" sz="2200" b="1" i="1" dirty="0" smtClean="0"/>
              <a:t>gives lots of examples </a:t>
            </a:r>
            <a:r>
              <a:rPr lang="en-US" sz="2200" dirty="0" smtClean="0"/>
              <a:t> that connect to the content </a:t>
            </a:r>
            <a:r>
              <a:rPr lang="en-US" sz="2200" dirty="0"/>
              <a:t>and </a:t>
            </a:r>
            <a:r>
              <a:rPr lang="en-US" sz="2200" dirty="0" smtClean="0"/>
              <a:t>also asks for </a:t>
            </a:r>
            <a:r>
              <a:rPr lang="en-US" sz="2200" b="1" i="1" dirty="0" smtClean="0"/>
              <a:t>our examples</a:t>
            </a:r>
            <a:r>
              <a:rPr lang="en-US" sz="2200" dirty="0"/>
              <a:t>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She expects us to know the </a:t>
            </a:r>
            <a:r>
              <a:rPr lang="en-US" sz="2200" b="1" i="1" dirty="0" smtClean="0"/>
              <a:t>basic facts</a:t>
            </a:r>
            <a:r>
              <a:rPr lang="en-US" sz="2200" dirty="0"/>
              <a:t> </a:t>
            </a:r>
            <a:r>
              <a:rPr lang="en-US" sz="2200" dirty="0" smtClean="0"/>
              <a:t>that she presents and that are in the chapter.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She demands </a:t>
            </a:r>
            <a:r>
              <a:rPr lang="en-US" sz="2200" b="1" i="1" dirty="0" smtClean="0"/>
              <a:t>understanding </a:t>
            </a:r>
            <a:r>
              <a:rPr lang="en-US" sz="2200" dirty="0" smtClean="0"/>
              <a:t>underlying those facts and wants us to think about their </a:t>
            </a:r>
            <a:r>
              <a:rPr lang="en-US" sz="2200" b="1" i="1" dirty="0" smtClean="0"/>
              <a:t>implications.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She becomes excited when we show </a:t>
            </a:r>
            <a:r>
              <a:rPr lang="en-US" sz="2200" b="1" i="1" dirty="0" smtClean="0"/>
              <a:t>curiosity</a:t>
            </a:r>
            <a:r>
              <a:rPr lang="en-US" sz="2200" dirty="0" smtClean="0"/>
              <a:t> &amp; </a:t>
            </a:r>
            <a:r>
              <a:rPr lang="en-US" sz="2200" b="1" i="1" dirty="0" smtClean="0"/>
              <a:t>imagination</a:t>
            </a:r>
            <a:r>
              <a:rPr lang="en-US" sz="2200" dirty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655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9829"/>
            <a:ext cx="1181265" cy="1400371"/>
          </a:xfrm>
        </p:spPr>
      </p:pic>
      <p:sp>
        <p:nvSpPr>
          <p:cNvPr id="7" name="Oval Callout 6"/>
          <p:cNvSpPr/>
          <p:nvPr/>
        </p:nvSpPr>
        <p:spPr>
          <a:xfrm>
            <a:off x="2895600" y="152400"/>
            <a:ext cx="5715000" cy="1676400"/>
          </a:xfrm>
          <a:prstGeom prst="wedgeEllipseCallout">
            <a:avLst>
              <a:gd name="adj1" fmla="val -74419"/>
              <a:gd name="adj2" fmla="val -5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Now, I will put those observations on my </a:t>
            </a:r>
            <a:r>
              <a:rPr lang="en-US" sz="2400" b="1" i="1" dirty="0" err="1" smtClean="0"/>
              <a:t>ThinkSheet</a:t>
            </a:r>
            <a:r>
              <a:rPr lang="en-US" sz="2400" dirty="0" smtClean="0"/>
              <a:t>.</a:t>
            </a:r>
          </a:p>
        </p:txBody>
      </p:sp>
      <p:pic>
        <p:nvPicPr>
          <p:cNvPr id="9" name="Picture 8" descr="13 ThSh Profs &amp; My Question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22560" r="21818"/>
          <a:stretch/>
        </p:blipFill>
        <p:spPr>
          <a:xfrm>
            <a:off x="990601" y="2092430"/>
            <a:ext cx="7620000" cy="4613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3595554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Lucida Handwriting" panose="03010101010101010101" pitchFamily="66" charset="0"/>
              </a:rPr>
              <a:t>Speculate </a:t>
            </a:r>
            <a:r>
              <a:rPr lang="en-US" sz="1100" dirty="0">
                <a:latin typeface="Lucida Handwriting" panose="03010101010101010101" pitchFamily="66" charset="0"/>
              </a:rPr>
              <a:t>the “Why” behind 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Lucida Handwriting" panose="03010101010101010101" pitchFamily="66" charset="0"/>
              </a:rPr>
              <a:t>Give examples</a:t>
            </a:r>
            <a:r>
              <a:rPr lang="en-US" sz="1100" dirty="0">
                <a:latin typeface="Lucida Handwriting" panose="03010101010101010101" pitchFamily="66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Lucida Handwriting" panose="03010101010101010101" pitchFamily="66" charset="0"/>
              </a:rPr>
              <a:t>know </a:t>
            </a:r>
            <a:r>
              <a:rPr lang="en-US" sz="1100" dirty="0">
                <a:latin typeface="Lucida Handwriting" panose="03010101010101010101" pitchFamily="66" charset="0"/>
              </a:rPr>
              <a:t>the basic facts </a:t>
            </a:r>
            <a:r>
              <a:rPr lang="en-US" sz="1100" dirty="0" smtClean="0">
                <a:latin typeface="Lucida Handwriting" panose="03010101010101010101" pitchFamily="66" charset="0"/>
              </a:rPr>
              <a:t>from lecture &amp; from chapter</a:t>
            </a:r>
            <a:r>
              <a:rPr lang="en-US" sz="1100" dirty="0">
                <a:latin typeface="Lucida Handwriting" panose="03010101010101010101" pitchFamily="66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Lucida Handwriting" panose="03010101010101010101" pitchFamily="66" charset="0"/>
              </a:rPr>
              <a:t>Understand those facts </a:t>
            </a:r>
            <a:r>
              <a:rPr lang="en-US" sz="1100" dirty="0">
                <a:latin typeface="Lucida Handwriting" panose="03010101010101010101" pitchFamily="66" charset="0"/>
              </a:rPr>
              <a:t>and </a:t>
            </a:r>
            <a:r>
              <a:rPr lang="en-US" sz="1100" dirty="0" smtClean="0">
                <a:latin typeface="Lucida Handwriting" panose="03010101010101010101" pitchFamily="66" charset="0"/>
              </a:rPr>
              <a:t>think </a:t>
            </a:r>
            <a:r>
              <a:rPr lang="en-US" sz="1100" dirty="0">
                <a:latin typeface="Lucida Handwriting" panose="03010101010101010101" pitchFamily="66" charset="0"/>
              </a:rPr>
              <a:t>about </a:t>
            </a:r>
            <a:r>
              <a:rPr lang="en-US" sz="1100" dirty="0" smtClean="0">
                <a:latin typeface="Lucida Handwriting" panose="03010101010101010101" pitchFamily="66" charset="0"/>
              </a:rPr>
              <a:t>implications</a:t>
            </a:r>
            <a:r>
              <a:rPr lang="en-US" sz="1100" dirty="0">
                <a:latin typeface="Lucida Handwriting" panose="03010101010101010101" pitchFamily="66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Lucida Handwriting" panose="03010101010101010101" pitchFamily="66" charset="0"/>
              </a:rPr>
              <a:t>B</a:t>
            </a:r>
            <a:r>
              <a:rPr lang="en-US" sz="1100" dirty="0" smtClean="0">
                <a:latin typeface="Lucida Handwriting" panose="03010101010101010101" pitchFamily="66" charset="0"/>
              </a:rPr>
              <a:t>e curious and imagine possibilities.</a:t>
            </a:r>
            <a:endParaRPr lang="en-US" sz="11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1020725" y="1610833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0" y="387531"/>
            <a:ext cx="5635625" cy="2144233"/>
          </a:xfrm>
          <a:prstGeom prst="wedgeEllipseCallout">
            <a:avLst>
              <a:gd name="adj1" fmla="val -63214"/>
              <a:gd name="adj2" fmla="val 349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Now </a:t>
            </a:r>
            <a:r>
              <a:rPr lang="en-US" sz="2400" i="1" dirty="0" smtClean="0"/>
              <a:t>Read </a:t>
            </a:r>
            <a:r>
              <a:rPr lang="en-US" sz="2400" b="1" i="1" dirty="0" smtClean="0"/>
              <a:t>Your </a:t>
            </a:r>
            <a:r>
              <a:rPr lang="en-US" sz="2400" i="1" dirty="0" smtClean="0"/>
              <a:t>Professor</a:t>
            </a:r>
            <a:r>
              <a:rPr lang="en-US" sz="2400" b="1" i="1" dirty="0" smtClean="0"/>
              <a:t> </a:t>
            </a:r>
            <a:r>
              <a:rPr lang="en-US" sz="2400" dirty="0" smtClean="0"/>
              <a:t>in this same box on </a:t>
            </a:r>
            <a:r>
              <a:rPr lang="en-US" sz="2400" b="1" dirty="0" smtClean="0"/>
              <a:t>your</a:t>
            </a:r>
            <a:r>
              <a:rPr lang="en-US" sz="2400" dirty="0" smtClean="0"/>
              <a:t> </a:t>
            </a:r>
            <a:r>
              <a:rPr lang="en-US" sz="2400" dirty="0" err="1" smtClean="0"/>
              <a:t>ThinkSheet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7421" y="2967335"/>
            <a:ext cx="628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Pause for Practice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7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5" y="199829"/>
            <a:ext cx="1181265" cy="1400371"/>
          </a:xfrm>
        </p:spPr>
      </p:pic>
      <p:sp>
        <p:nvSpPr>
          <p:cNvPr id="7" name="Oval Callout 6"/>
          <p:cNvSpPr/>
          <p:nvPr/>
        </p:nvSpPr>
        <p:spPr>
          <a:xfrm>
            <a:off x="2667000" y="304800"/>
            <a:ext cx="6248400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Based on these </a:t>
            </a:r>
            <a:r>
              <a:rPr lang="en-US" sz="2400" b="1" i="1" dirty="0" smtClean="0"/>
              <a:t>observations</a:t>
            </a:r>
            <a:r>
              <a:rPr lang="en-US" sz="2400" dirty="0" smtClean="0"/>
              <a:t> and after doing </a:t>
            </a:r>
            <a:r>
              <a:rPr lang="en-US" sz="2400" i="1" dirty="0" smtClean="0"/>
              <a:t>THIEVVES with Snatches</a:t>
            </a:r>
            <a:r>
              <a:rPr lang="en-US" sz="2400" dirty="0" smtClean="0"/>
              <a:t>,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647950" y="304800"/>
            <a:ext cx="6248400" cy="16764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set my purpose for reading, which is . . . </a:t>
            </a:r>
          </a:p>
        </p:txBody>
      </p:sp>
    </p:spTree>
    <p:extLst>
      <p:ext uri="{BB962C8B-B14F-4D97-AF65-F5344CB8AC3E}">
        <p14:creationId xmlns:p14="http://schemas.microsoft.com/office/powerpoint/2010/main" val="23606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5" y="276029"/>
            <a:ext cx="1181265" cy="140037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362200" y="6531"/>
            <a:ext cx="6553200" cy="6638442"/>
          </a:xfrm>
          <a:prstGeom prst="wedgeEllipseCallout">
            <a:avLst>
              <a:gd name="adj1" fmla="val -67478"/>
              <a:gd name="adj2" fmla="val -317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AutoNum type="arabicPeriod"/>
            </a:pPr>
            <a:r>
              <a:rPr lang="en-US" sz="2200" b="1" dirty="0" smtClean="0"/>
              <a:t>List</a:t>
            </a:r>
            <a:r>
              <a:rPr lang="en-US" sz="2200" dirty="0" smtClean="0"/>
              <a:t> questions I think the </a:t>
            </a:r>
            <a:r>
              <a:rPr lang="en-US" sz="2200" b="1" i="1" dirty="0" smtClean="0"/>
              <a:t>Professor will ask</a:t>
            </a:r>
            <a:r>
              <a:rPr lang="en-US" sz="2200" dirty="0"/>
              <a:t>:</a:t>
            </a:r>
            <a:r>
              <a:rPr lang="en-US" sz="2200" dirty="0" smtClean="0"/>
              <a:t>  </a:t>
            </a:r>
            <a:r>
              <a:rPr lang="en-US" i="1" dirty="0" smtClean="0">
                <a:latin typeface="Arial Narrow" panose="020B0606020202030204" pitchFamily="34" charset="0"/>
              </a:rPr>
              <a:t>Prof’s Questions</a:t>
            </a:r>
            <a:r>
              <a:rPr lang="en-US" dirty="0" smtClean="0">
                <a:latin typeface="Arial Narrow" panose="020B0606020202030204" pitchFamily="34" charset="0"/>
              </a:rPr>
              <a:t>              </a:t>
            </a:r>
          </a:p>
          <a:p>
            <a:pPr lvl="1"/>
            <a:r>
              <a:rPr lang="en-US" sz="1600" dirty="0" smtClean="0"/>
              <a:t>(Because I have </a:t>
            </a:r>
            <a:r>
              <a:rPr lang="en-US" sz="1600" b="1" dirty="0" smtClean="0"/>
              <a:t>read the professor</a:t>
            </a:r>
            <a:r>
              <a:rPr lang="en-US" sz="1600" dirty="0"/>
              <a:t>,</a:t>
            </a:r>
            <a:r>
              <a:rPr lang="en-US" sz="1600" dirty="0" smtClean="0"/>
              <a:t> these </a:t>
            </a:r>
            <a:r>
              <a:rPr lang="en-US" sz="1600" dirty="0"/>
              <a:t>will be why questions, examples, understanding of the facts, speculations about </a:t>
            </a:r>
            <a:r>
              <a:rPr lang="en-US" sz="1600" dirty="0" smtClean="0"/>
              <a:t>implications.)</a:t>
            </a:r>
          </a:p>
          <a:p>
            <a:pPr marL="457200" indent="-457200">
              <a:buFontTx/>
              <a:buAutoNum type="arabicPeriod"/>
            </a:pPr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sz="2200" b="1" dirty="0" smtClean="0"/>
              <a:t>List</a:t>
            </a:r>
            <a:r>
              <a:rPr lang="en-US" sz="2200" dirty="0" smtClean="0"/>
              <a:t> questions about what </a:t>
            </a:r>
            <a:r>
              <a:rPr lang="en-US" sz="2200" b="1" i="1" dirty="0" smtClean="0"/>
              <a:t>I don’t understand </a:t>
            </a:r>
            <a:r>
              <a:rPr lang="en-US" sz="2200" dirty="0" smtClean="0"/>
              <a:t>or want to know more about: </a:t>
            </a:r>
            <a:r>
              <a:rPr lang="en-US" i="1" dirty="0" smtClean="0">
                <a:latin typeface="Arial Narrow" panose="020B0606020202030204" pitchFamily="34" charset="0"/>
              </a:rPr>
              <a:t>My </a:t>
            </a:r>
            <a:r>
              <a:rPr lang="en-US" i="1" dirty="0">
                <a:latin typeface="Arial Narrow" panose="020B0606020202030204" pitchFamily="34" charset="0"/>
              </a:rPr>
              <a:t>Questions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en-US" dirty="0" smtClean="0"/>
          </a:p>
          <a:p>
            <a:pPr lvl="1"/>
            <a:r>
              <a:rPr lang="en-US" sz="1600" dirty="0" smtClean="0"/>
              <a:t>(I will go to class ready </a:t>
            </a:r>
            <a:r>
              <a:rPr lang="en-US" sz="1600" dirty="0"/>
              <a:t>to ask </a:t>
            </a:r>
            <a:r>
              <a:rPr lang="en-US" sz="1600" dirty="0" smtClean="0"/>
              <a:t>these in </a:t>
            </a:r>
            <a:r>
              <a:rPr lang="en-US" sz="1600" dirty="0"/>
              <a:t>such a way that she knows I have thought </a:t>
            </a:r>
            <a:r>
              <a:rPr lang="en-US" sz="1600" dirty="0" smtClean="0"/>
              <a:t>deeply about this chapter.  </a:t>
            </a:r>
            <a:r>
              <a:rPr lang="en-US" sz="1600" dirty="0"/>
              <a:t>Also this </a:t>
            </a:r>
            <a:r>
              <a:rPr lang="en-US" sz="1600" dirty="0" smtClean="0"/>
              <a:t>stimulates </a:t>
            </a:r>
            <a:r>
              <a:rPr lang="en-US" sz="1600" dirty="0" smtClean="0"/>
              <a:t>my </a:t>
            </a:r>
            <a:r>
              <a:rPr lang="en-US" sz="1600" dirty="0"/>
              <a:t>curiosity </a:t>
            </a:r>
            <a:r>
              <a:rPr lang="en-US" sz="1600" dirty="0" smtClean="0"/>
              <a:t>which </a:t>
            </a:r>
            <a:r>
              <a:rPr lang="en-US" sz="1600" dirty="0"/>
              <a:t>my professor </a:t>
            </a:r>
            <a:r>
              <a:rPr lang="en-US" sz="1600" dirty="0" smtClean="0"/>
              <a:t>hopes to see in me.) </a:t>
            </a:r>
            <a:endParaRPr lang="en-US" sz="1600" dirty="0"/>
          </a:p>
          <a:p>
            <a:endParaRPr lang="en-US" sz="105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>
                <a:solidFill>
                  <a:schemeClr val="tx1"/>
                </a:solidFill>
              </a:rPr>
              <a:t>Try to </a:t>
            </a:r>
            <a:r>
              <a:rPr lang="en-US" sz="2200" b="1" i="1" dirty="0" smtClean="0">
                <a:solidFill>
                  <a:schemeClr val="tx1"/>
                </a:solidFill>
              </a:rPr>
              <a:t>answer</a:t>
            </a:r>
            <a:r>
              <a:rPr lang="en-US" sz="2200" dirty="0" smtClean="0">
                <a:solidFill>
                  <a:schemeClr val="tx1"/>
                </a:solidFill>
              </a:rPr>
              <a:t> the questions.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(Use the text and my background knowledge.  Go to outside sources as prodded by curiosity, time permitting.)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1020725" y="1610833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24200" y="228600"/>
            <a:ext cx="5105400" cy="3657600"/>
          </a:xfrm>
          <a:prstGeom prst="wedgeEllipseCallout">
            <a:avLst>
              <a:gd name="adj1" fmla="val -68909"/>
              <a:gd name="adj2" fmla="val 91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Welcome to a DEMO of </a:t>
            </a:r>
            <a:r>
              <a:rPr lang="en-US" sz="2400" b="1" i="1" dirty="0" smtClean="0"/>
              <a:t>Professor’s Questions </a:t>
            </a:r>
          </a:p>
          <a:p>
            <a:pPr algn="ctr"/>
            <a:r>
              <a:rPr lang="en-US" sz="2400" dirty="0" smtClean="0"/>
              <a:t>and </a:t>
            </a:r>
          </a:p>
          <a:p>
            <a:pPr algn="ctr"/>
            <a:r>
              <a:rPr lang="en-US" sz="2400" b="1" i="1" dirty="0" smtClean="0"/>
              <a:t>My Questions</a:t>
            </a:r>
            <a:r>
              <a:rPr lang="en-US" sz="2400" i="1" dirty="0" smtClean="0"/>
              <a:t>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dirty="0" smtClean="0"/>
              <a:t>Both are primarily DURING </a:t>
            </a:r>
            <a:r>
              <a:rPr lang="en-US" sz="2400" dirty="0" smtClean="0"/>
              <a:t>strategies in Layered Reading.</a:t>
            </a:r>
            <a:endParaRPr lang="en-US" sz="2400" dirty="0"/>
          </a:p>
        </p:txBody>
      </p:sp>
      <p:sp>
        <p:nvSpPr>
          <p:cNvPr id="5" name="Oval Callout 4"/>
          <p:cNvSpPr/>
          <p:nvPr/>
        </p:nvSpPr>
        <p:spPr>
          <a:xfrm>
            <a:off x="3124200" y="3810000"/>
            <a:ext cx="5410200" cy="2438400"/>
          </a:xfrm>
          <a:prstGeom prst="wedgeEllipseCallout">
            <a:avLst>
              <a:gd name="adj1" fmla="val -68886"/>
              <a:gd name="adj2" fmla="val -1088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strategies demand </a:t>
            </a:r>
            <a:r>
              <a:rPr lang="en-US" sz="2400" dirty="0"/>
              <a:t>perhaps the most important mental action of a </a:t>
            </a:r>
            <a:r>
              <a:rPr lang="en-US" sz="2400" dirty="0" smtClean="0"/>
              <a:t>scholar—</a:t>
            </a:r>
            <a:endParaRPr lang="en-US" sz="2400" dirty="0"/>
          </a:p>
          <a:p>
            <a:pPr algn="ctr"/>
            <a:r>
              <a:rPr lang="en-US" sz="2400" b="1" dirty="0"/>
              <a:t>Asking </a:t>
            </a:r>
            <a:r>
              <a:rPr lang="en-US" sz="2400" b="1" dirty="0" smtClean="0"/>
              <a:t>Questions</a:t>
            </a:r>
            <a:r>
              <a:rPr lang="en-US" sz="2400" b="1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9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324" b="24064"/>
          <a:stretch/>
        </p:blipFill>
        <p:spPr>
          <a:xfrm>
            <a:off x="381000" y="381000"/>
            <a:ext cx="5105400" cy="3867156"/>
          </a:xfrm>
          <a:prstGeom prst="rect">
            <a:avLst/>
          </a:prstGeom>
        </p:spPr>
      </p:pic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35" y="4695629"/>
            <a:ext cx="1181265" cy="140037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648200" y="2593383"/>
            <a:ext cx="5029200" cy="4569417"/>
          </a:xfrm>
          <a:prstGeom prst="wedgeEllipseCallout">
            <a:avLst>
              <a:gd name="adj1" fmla="val -74063"/>
              <a:gd name="adj2" fmla="val 11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List questions I think the 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Professor will ask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List questions about what 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I don’t understand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Try to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answer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all of the questions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about gravity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from these two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sources.at</a:t>
            </a:r>
            <a:endParaRPr lang="en-US" b="1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Address each of the author’s </a:t>
            </a:r>
            <a:r>
              <a:rPr lang="en-US" b="1" i="1" dirty="0" smtClean="0"/>
              <a:t>objectives</a:t>
            </a:r>
            <a:r>
              <a:rPr lang="en-US" dirty="0" smtClean="0"/>
              <a:t> listed on page 29 in the text. </a:t>
            </a:r>
            <a:r>
              <a:rPr lang="en-US" sz="1400" dirty="0" smtClean="0"/>
              <a:t>(I think I can gain a solid understanding of the important facts if </a:t>
            </a:r>
            <a:r>
              <a:rPr lang="en-US" sz="1400" dirty="0"/>
              <a:t>I can do these </a:t>
            </a:r>
            <a:r>
              <a:rPr lang="en-US" sz="1400" dirty="0" smtClean="0"/>
              <a:t>activities)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5" y="428429"/>
            <a:ext cx="1181265" cy="1400371"/>
          </a:xfrm>
        </p:spPr>
      </p:pic>
      <p:sp>
        <p:nvSpPr>
          <p:cNvPr id="7" name="Oval Callout 6"/>
          <p:cNvSpPr/>
          <p:nvPr/>
        </p:nvSpPr>
        <p:spPr>
          <a:xfrm>
            <a:off x="2590800" y="256903"/>
            <a:ext cx="6248400" cy="1676400"/>
          </a:xfrm>
          <a:prstGeom prst="wedgeEllipseCallout">
            <a:avLst>
              <a:gd name="adj1" fmla="val -72693"/>
              <a:gd name="adj2" fmla="val 103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I read, here are the </a:t>
            </a:r>
          </a:p>
          <a:p>
            <a:pPr algn="ctr"/>
            <a:r>
              <a:rPr lang="en-US" sz="2400" b="1" i="1" dirty="0" smtClean="0"/>
              <a:t>Prof Questions</a:t>
            </a:r>
            <a:r>
              <a:rPr lang="en-US" sz="2400" dirty="0" smtClean="0"/>
              <a:t>, I came up with.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4811"/>
            <a:ext cx="4220164" cy="6468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6096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29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6096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is the explanation for the fact that an object increases speed as it falls and does so at a constant rate?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3716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30-31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13716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are some examples of how acceleration of gravity affects bodies thrown upward or thrown horizontally?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1336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31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133600"/>
            <a:ext cx="3352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Why does weight </a:t>
            </a:r>
            <a:r>
              <a:rPr lang="en-US" sz="1200" b="1" u="sng" dirty="0" smtClean="0">
                <a:solidFill>
                  <a:srgbClr val="0000CC"/>
                </a:solidFill>
              </a:rPr>
              <a:t>NOT</a:t>
            </a:r>
            <a:r>
              <a:rPr lang="en-US" sz="1200" dirty="0" smtClean="0">
                <a:solidFill>
                  <a:srgbClr val="0000CC"/>
                </a:solidFill>
              </a:rPr>
              <a:t> affect acceleration of a dropped object?     </a:t>
            </a:r>
            <a:r>
              <a:rPr lang="en-US" sz="1200" dirty="0">
                <a:solidFill>
                  <a:srgbClr val="0000CC"/>
                </a:solidFill>
              </a:rPr>
              <a:t>w</a:t>
            </a:r>
            <a:r>
              <a:rPr lang="en-US" sz="1200" dirty="0" smtClean="0">
                <a:solidFill>
                  <a:srgbClr val="0000CC"/>
                </a:solidFill>
              </a:rPr>
              <a:t> = mg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0"/>
            <a:ext cx="33528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If the moon is falling at the constant acceleration (g) because of the earth’s gravity, why does it stay in orbit and not fall to the earth?</a:t>
            </a:r>
          </a:p>
          <a:p>
            <a:endParaRPr lang="en-US" sz="1200" dirty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Is gravity actually holding the moon in orbit? How so?  How so?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0" y="30480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32-33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44958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33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4495800"/>
            <a:ext cx="3352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is the symmetry inherent in the Third Law of Motion?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52578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33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52578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Explain the Law of Gravity – every part of it – its formula, how measured &amp; examples showing how it works.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24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1181265" cy="1400371"/>
          </a:xfrm>
          <a:prstGeom prst="rect">
            <a:avLst/>
          </a:prstGeom>
        </p:spPr>
      </p:pic>
      <p:sp>
        <p:nvSpPr>
          <p:cNvPr id="25" name="Oval Callout 24"/>
          <p:cNvSpPr/>
          <p:nvPr/>
        </p:nvSpPr>
        <p:spPr>
          <a:xfrm>
            <a:off x="1524000" y="4043847"/>
            <a:ext cx="4953000" cy="2604957"/>
          </a:xfrm>
          <a:prstGeom prst="wedgeEllipseCallout">
            <a:avLst>
              <a:gd name="adj1" fmla="val -59520"/>
              <a:gd name="adj2" fmla="val 140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write questions all the way to the end of the chapter.  </a:t>
            </a:r>
            <a:r>
              <a:rPr lang="en-US" dirty="0" smtClean="0"/>
              <a:t>Usually </a:t>
            </a:r>
            <a:r>
              <a:rPr lang="en-US" dirty="0" smtClean="0"/>
              <a:t>I need </a:t>
            </a:r>
            <a:r>
              <a:rPr lang="en-US" dirty="0"/>
              <a:t>extra </a:t>
            </a:r>
            <a:r>
              <a:rPr lang="en-US" dirty="0" smtClean="0"/>
              <a:t>paper</a:t>
            </a:r>
            <a:r>
              <a:rPr lang="en-US" dirty="0"/>
              <a:t> </a:t>
            </a:r>
            <a:r>
              <a:rPr lang="en-US" dirty="0" smtClean="0"/>
              <a:t>OR</a:t>
            </a:r>
            <a:r>
              <a:rPr lang="en-US" dirty="0" smtClean="0"/>
              <a:t> I list the questions in the margins instead of on the </a:t>
            </a:r>
            <a:r>
              <a:rPr lang="en-US" dirty="0" err="1" smtClean="0"/>
              <a:t>ThinkSheet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en-US" b="1" i="1" dirty="0"/>
              <a:t>F</a:t>
            </a:r>
            <a:r>
              <a:rPr lang="en-US" b="1" i="1" dirty="0" smtClean="0"/>
              <a:t>or this demonstration</a:t>
            </a:r>
            <a:r>
              <a:rPr lang="en-US" dirty="0" smtClean="0"/>
              <a:t>, I’ll stop here.  </a:t>
            </a:r>
          </a:p>
        </p:txBody>
      </p:sp>
      <p:pic>
        <p:nvPicPr>
          <p:cNvPr id="30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304800" y="2007782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2895600" y="1721576"/>
            <a:ext cx="5181600" cy="1676400"/>
          </a:xfrm>
          <a:prstGeom prst="wedgeEllipseCallout">
            <a:avLst>
              <a:gd name="adj1" fmla="val -75411"/>
              <a:gd name="adj2" fmla="val 72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 . . </a:t>
            </a:r>
            <a:r>
              <a:rPr lang="en-US" sz="2400" b="1" i="1" dirty="0" smtClean="0"/>
              <a:t>read each entry </a:t>
            </a:r>
            <a:r>
              <a:rPr lang="en-US" sz="2400" dirty="0" smtClean="0"/>
              <a:t>to see  how they address the four aspects of “reading this professor.”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81800" y="609600"/>
            <a:ext cx="914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777446" y="1485900"/>
            <a:ext cx="1299754" cy="419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718436" y="2286000"/>
            <a:ext cx="914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791868" y="3162300"/>
            <a:ext cx="914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Factual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734174" y="3823760"/>
            <a:ext cx="1762126" cy="440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791868" y="4572000"/>
            <a:ext cx="914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849065" y="5288280"/>
            <a:ext cx="2142535" cy="274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Facts and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/>
      <p:bldP spid="12" grpId="0" animBg="1"/>
      <p:bldP spid="13" grpId="0" animBg="1"/>
      <p:bldP spid="16" grpId="0" animBg="1"/>
      <p:bldP spid="17" grpId="0"/>
      <p:bldP spid="20" grpId="0" animBg="1"/>
      <p:bldP spid="21" grpId="0" animBg="1"/>
      <p:bldP spid="22" grpId="0" animBg="1"/>
      <p:bldP spid="23" grpId="0" animBg="1"/>
      <p:bldP spid="2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381000" y="1409700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819400" y="304800"/>
            <a:ext cx="6248400" cy="3657600"/>
          </a:xfrm>
          <a:prstGeom prst="wedgeEllipseCallout">
            <a:avLst>
              <a:gd name="adj1" fmla="val -68977"/>
              <a:gd name="adj2" fmla="val -32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your knowledge of your own professor, take time now to read a paragraph or two of your text and </a:t>
            </a:r>
            <a:r>
              <a:rPr lang="en-US" sz="2400" dirty="0"/>
              <a:t>list on your </a:t>
            </a:r>
            <a:r>
              <a:rPr lang="en-US" sz="2400" dirty="0" err="1"/>
              <a:t>ThinkSheet</a:t>
            </a:r>
            <a:r>
              <a:rPr lang="en-US" sz="2400" dirty="0"/>
              <a:t> the </a:t>
            </a:r>
            <a:r>
              <a:rPr lang="en-US" sz="2400" dirty="0" smtClean="0"/>
              <a:t>“Prof Questions” you guess your professor will ask from this part of the text.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453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7421" y="2967335"/>
            <a:ext cx="628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Pause for Practice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8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1042496" y="1610833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3276601" y="304799"/>
            <a:ext cx="5867398" cy="2220433"/>
          </a:xfrm>
          <a:prstGeom prst="wedgeEllipseCallout">
            <a:avLst>
              <a:gd name="adj1" fmla="val -64586"/>
              <a:gd name="adj2" fmla="val 347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 will now see the student  demonstrate </a:t>
            </a:r>
          </a:p>
          <a:p>
            <a:pPr algn="ctr"/>
            <a:r>
              <a:rPr lang="en-US" sz="2400" b="1" i="1" dirty="0" smtClean="0"/>
              <a:t>My Questions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using the same text.</a:t>
            </a:r>
            <a:endParaRPr lang="en-US" sz="2400" b="1" i="1" dirty="0"/>
          </a:p>
        </p:txBody>
      </p:sp>
      <p:sp>
        <p:nvSpPr>
          <p:cNvPr id="10" name="Oval Callout 9"/>
          <p:cNvSpPr/>
          <p:nvPr/>
        </p:nvSpPr>
        <p:spPr>
          <a:xfrm>
            <a:off x="3276600" y="304798"/>
            <a:ext cx="5867398" cy="2220433"/>
          </a:xfrm>
          <a:prstGeom prst="wedgeEllipseCallout">
            <a:avLst>
              <a:gd name="adj1" fmla="val -64586"/>
              <a:gd name="adj2" fmla="val 347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you know from the Handbook, </a:t>
            </a:r>
            <a:r>
              <a:rPr lang="en-US" sz="2400" b="1" i="1" dirty="0" smtClean="0"/>
              <a:t>My Questions</a:t>
            </a:r>
            <a:r>
              <a:rPr lang="en-US" sz="2400" dirty="0" smtClean="0"/>
              <a:t> is the scholar’s primary strategy for learning from a text.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514600" y="3439633"/>
            <a:ext cx="6553198" cy="3113567"/>
          </a:xfrm>
          <a:prstGeom prst="wedgeEllipseCallout">
            <a:avLst>
              <a:gd name="adj1" fmla="val -53848"/>
              <a:gd name="adj2" fmla="val -731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Now watch her ask probing questions.  Note: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She is full of curiosity and desire to understand.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She asks “What if” questions, thinking of implications and applications.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She is being a scholar here.</a:t>
            </a:r>
          </a:p>
        </p:txBody>
      </p:sp>
    </p:spTree>
    <p:extLst>
      <p:ext uri="{BB962C8B-B14F-4D97-AF65-F5344CB8AC3E}">
        <p14:creationId xmlns:p14="http://schemas.microsoft.com/office/powerpoint/2010/main" val="19976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181265" cy="1400371"/>
          </a:xfr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78" y="1"/>
            <a:ext cx="5437540" cy="68661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3048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29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252" y="304800"/>
            <a:ext cx="4038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Is Newton the one to derive the </a:t>
            </a:r>
            <a:r>
              <a:rPr lang="en-US" sz="1200" b="1" i="1" u="sng" dirty="0" smtClean="0">
                <a:solidFill>
                  <a:srgbClr val="0000CC"/>
                </a:solidFill>
              </a:rPr>
              <a:t>g</a:t>
            </a:r>
            <a:r>
              <a:rPr lang="en-US" sz="1200" b="1" i="1" dirty="0" smtClean="0">
                <a:solidFill>
                  <a:srgbClr val="0000CC"/>
                </a:solidFill>
              </a:rPr>
              <a:t> constant</a:t>
            </a:r>
            <a:r>
              <a:rPr lang="en-US" sz="1200" dirty="0" smtClean="0">
                <a:solidFill>
                  <a:srgbClr val="0000CC"/>
                </a:solidFill>
              </a:rPr>
              <a:t>?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How did he come up with It?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How did he measurement that?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10668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30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914400"/>
            <a:ext cx="4038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Author talks of Newton’s Second Law of Motion, but what is the </a:t>
            </a:r>
            <a:r>
              <a:rPr lang="en-US" sz="1200" b="1" i="1" dirty="0" smtClean="0">
                <a:solidFill>
                  <a:srgbClr val="0000CC"/>
                </a:solidFill>
              </a:rPr>
              <a:t>first</a:t>
            </a:r>
            <a:r>
              <a:rPr lang="en-US" sz="1200" dirty="0" smtClean="0">
                <a:solidFill>
                  <a:srgbClr val="0000CC"/>
                </a:solidFill>
              </a:rPr>
              <a:t>? </a:t>
            </a:r>
            <a:r>
              <a:rPr lang="en-US" sz="1200" dirty="0">
                <a:solidFill>
                  <a:srgbClr val="0000CC"/>
                </a:solidFill>
              </a:rPr>
              <a:t>Did I </a:t>
            </a:r>
            <a:r>
              <a:rPr lang="en-US" sz="1200" b="1" i="1" dirty="0">
                <a:solidFill>
                  <a:srgbClr val="0000CC"/>
                </a:solidFill>
              </a:rPr>
              <a:t>miss</a:t>
            </a:r>
            <a:r>
              <a:rPr lang="en-US" sz="1200" dirty="0">
                <a:solidFill>
                  <a:srgbClr val="0000CC"/>
                </a:solidFill>
              </a:rPr>
              <a:t> something?  </a:t>
            </a:r>
            <a:r>
              <a:rPr lang="en-US" sz="1200" dirty="0" smtClean="0">
                <a:solidFill>
                  <a:srgbClr val="0000CC"/>
                </a:solidFill>
              </a:rPr>
              <a:t>(Ah, See p. 18!)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15240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30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5200" y="1447800"/>
            <a:ext cx="4038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is a </a:t>
            </a:r>
            <a:r>
              <a:rPr lang="en-US" sz="1200" b="1" u="sng" dirty="0">
                <a:solidFill>
                  <a:srgbClr val="0000CC"/>
                </a:solidFill>
              </a:rPr>
              <a:t>n</a:t>
            </a:r>
            <a:r>
              <a:rPr lang="en-US" sz="1200" b="1" u="sng" dirty="0" smtClean="0">
                <a:solidFill>
                  <a:srgbClr val="0000CC"/>
                </a:solidFill>
              </a:rPr>
              <a:t>ewton</a:t>
            </a:r>
            <a:r>
              <a:rPr lang="en-US" sz="1200" dirty="0" smtClean="0">
                <a:solidFill>
                  <a:srgbClr val="0000CC"/>
                </a:solidFill>
              </a:rPr>
              <a:t>?  Predict – came from Sir Isaac Newton. 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(</a:t>
            </a:r>
            <a:r>
              <a:rPr lang="en-US" sz="1200" b="1" i="1" dirty="0" smtClean="0">
                <a:solidFill>
                  <a:srgbClr val="0000CC"/>
                </a:solidFill>
              </a:rPr>
              <a:t>Not</a:t>
            </a:r>
            <a:r>
              <a:rPr lang="en-US" sz="1200" dirty="0" smtClean="0">
                <a:solidFill>
                  <a:srgbClr val="0000CC"/>
                </a:solidFill>
              </a:rPr>
              <a:t> in glossary nor in index)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76525" y="19812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32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14725" y="19812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Even though a heavy object travels at the same rate falling as does a much lighter object (lead weight &amp; popcorn), it lands with </a:t>
            </a:r>
            <a:r>
              <a:rPr lang="en-US" sz="1200" b="1" i="1" dirty="0">
                <a:solidFill>
                  <a:srgbClr val="0000CC"/>
                </a:solidFill>
              </a:rPr>
              <a:t>m</a:t>
            </a:r>
            <a:r>
              <a:rPr lang="en-US" sz="1200" b="1" i="1" dirty="0" smtClean="0">
                <a:solidFill>
                  <a:srgbClr val="0000CC"/>
                </a:solidFill>
              </a:rPr>
              <a:t>uch more force</a:t>
            </a:r>
            <a:r>
              <a:rPr lang="en-US" sz="1200" dirty="0" smtClean="0">
                <a:solidFill>
                  <a:srgbClr val="0000CC"/>
                </a:solidFill>
              </a:rPr>
              <a:t>.  How could I explain this phenomena?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6050" y="2656783"/>
            <a:ext cx="457200" cy="238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32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0851" y="2667000"/>
            <a:ext cx="4038600" cy="4776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is “centripetal acceleration”? 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And how does this explain the </a:t>
            </a:r>
            <a:r>
              <a:rPr lang="en-US" sz="1200" b="1" i="1" dirty="0" smtClean="0">
                <a:solidFill>
                  <a:srgbClr val="0000CC"/>
                </a:solidFill>
              </a:rPr>
              <a:t>orbiting of the moon </a:t>
            </a:r>
            <a:r>
              <a:rPr lang="en-US" sz="1200" dirty="0" smtClean="0">
                <a:solidFill>
                  <a:srgbClr val="0000CC"/>
                </a:solidFill>
              </a:rPr>
              <a:t>around the earth?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3352800"/>
            <a:ext cx="457200" cy="238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33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3592700"/>
            <a:ext cx="4038600" cy="30367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I don’t understand:  What is the </a:t>
            </a:r>
            <a:r>
              <a:rPr lang="en-US" sz="1200" b="1" i="1" dirty="0" smtClean="0">
                <a:solidFill>
                  <a:srgbClr val="0000CC"/>
                </a:solidFill>
              </a:rPr>
              <a:t>effect of mass </a:t>
            </a:r>
            <a:r>
              <a:rPr lang="en-US" sz="1200" dirty="0" smtClean="0">
                <a:solidFill>
                  <a:srgbClr val="0000CC"/>
                </a:solidFill>
              </a:rPr>
              <a:t>on gravitational attraction </a:t>
            </a:r>
            <a:r>
              <a:rPr lang="en-US" sz="1200" b="1" i="1" dirty="0" smtClean="0">
                <a:solidFill>
                  <a:srgbClr val="0000CC"/>
                </a:solidFill>
              </a:rPr>
              <a:t>when</a:t>
            </a:r>
            <a:r>
              <a:rPr lang="en-US" sz="1200" dirty="0" smtClean="0">
                <a:solidFill>
                  <a:srgbClr val="0000CC"/>
                </a:solidFill>
              </a:rPr>
              <a:t> it has no affect on acceleration in falling?</a:t>
            </a:r>
          </a:p>
          <a:p>
            <a:endParaRPr lang="en-US" sz="9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What if there were not gravity?  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Are there places in space without gravity?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What was the point in the movie </a:t>
            </a:r>
            <a:r>
              <a:rPr lang="en-US" sz="1200" i="1" dirty="0" smtClean="0">
                <a:solidFill>
                  <a:srgbClr val="0000CC"/>
                </a:solidFill>
              </a:rPr>
              <a:t>Interstellar </a:t>
            </a:r>
            <a:r>
              <a:rPr lang="en-US" sz="1200" dirty="0" smtClean="0">
                <a:solidFill>
                  <a:srgbClr val="0000CC"/>
                </a:solidFill>
              </a:rPr>
              <a:t>about gravity?</a:t>
            </a:r>
          </a:p>
          <a:p>
            <a:endParaRPr lang="en-US" sz="1200" dirty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E</a:t>
            </a:r>
            <a:r>
              <a:rPr lang="en-US" sz="1200" dirty="0" smtClean="0">
                <a:solidFill>
                  <a:srgbClr val="0000CC"/>
                </a:solidFill>
              </a:rPr>
              <a:t>xplain these statements: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“The force of gravity on a boulder falling to Earth is </a:t>
            </a:r>
            <a:r>
              <a:rPr lang="en-US" sz="1200" b="1" i="1" dirty="0" smtClean="0">
                <a:solidFill>
                  <a:srgbClr val="0000CC"/>
                </a:solidFill>
              </a:rPr>
              <a:t>proportional</a:t>
            </a:r>
            <a:r>
              <a:rPr lang="en-US" sz="1200" dirty="0" smtClean="0">
                <a:solidFill>
                  <a:srgbClr val="0000CC"/>
                </a:solidFill>
              </a:rPr>
              <a:t> to the mass of the boulder.”</a:t>
            </a:r>
          </a:p>
          <a:p>
            <a:endParaRPr lang="en-US" sz="4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	</a:t>
            </a:r>
            <a:r>
              <a:rPr lang="en-US" sz="1200" i="1" dirty="0" smtClean="0">
                <a:solidFill>
                  <a:srgbClr val="0000CC"/>
                </a:solidFill>
              </a:rPr>
              <a:t>Predict: falls at the same rate of acceleration 	</a:t>
            </a:r>
            <a:r>
              <a:rPr lang="en-US" sz="1200" b="1" i="1" dirty="0" smtClean="0">
                <a:solidFill>
                  <a:srgbClr val="0000CC"/>
                </a:solidFill>
              </a:rPr>
              <a:t>but lands </a:t>
            </a:r>
            <a:r>
              <a:rPr lang="en-US" sz="1200" i="1" dirty="0" smtClean="0">
                <a:solidFill>
                  <a:srgbClr val="0000CC"/>
                </a:solidFill>
              </a:rPr>
              <a:t>with a force proportional to its mass.</a:t>
            </a:r>
          </a:p>
          <a:p>
            <a:endParaRPr lang="en-US" sz="4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“With a mass of only, 1.2% of Earth’s mass, the moon accelerates </a:t>
            </a:r>
            <a:r>
              <a:rPr lang="en-US" sz="1200" b="1" i="1" dirty="0" smtClean="0">
                <a:solidFill>
                  <a:srgbClr val="0000CC"/>
                </a:solidFill>
              </a:rPr>
              <a:t>much more </a:t>
            </a:r>
            <a:r>
              <a:rPr lang="en-US" sz="1200" dirty="0" smtClean="0">
                <a:solidFill>
                  <a:srgbClr val="0000CC"/>
                </a:solidFill>
              </a:rPr>
              <a:t>than the Earth.”</a:t>
            </a:r>
          </a:p>
          <a:p>
            <a:endParaRPr lang="en-US" sz="400" dirty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(Ah! Is this what they meant earlier by this “In the absence of friction, all objects fall with the same acceleration regardless of mass”? (p. 32a)</a:t>
            </a:r>
          </a:p>
          <a:p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2531878" y="1897886"/>
            <a:ext cx="6248400" cy="2579246"/>
          </a:xfrm>
          <a:prstGeom prst="wedgeEllipseCallout">
            <a:avLst>
              <a:gd name="adj1" fmla="val -71910"/>
              <a:gd name="adj2" fmla="val -146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Here are </a:t>
            </a:r>
            <a:r>
              <a:rPr lang="en-US" sz="2400" b="1" i="1" dirty="0" smtClean="0"/>
              <a:t>My Questions</a:t>
            </a:r>
            <a:r>
              <a:rPr lang="en-US" sz="2400" dirty="0" smtClean="0"/>
              <a:t>. 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Note that the page number is RARELY where the answer it, but it is where I was when the question came to me.</a:t>
            </a:r>
          </a:p>
        </p:txBody>
      </p:sp>
      <p:sp>
        <p:nvSpPr>
          <p:cNvPr id="2" name="Rectangle 1"/>
          <p:cNvSpPr/>
          <p:nvPr/>
        </p:nvSpPr>
        <p:spPr>
          <a:xfrm flipH="1">
            <a:off x="3442063" y="2656783"/>
            <a:ext cx="72662" cy="60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0001"/>
            <a:ext cx="1447800" cy="171634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52262" y="319975"/>
            <a:ext cx="6363137" cy="2880425"/>
          </a:xfrm>
          <a:prstGeom prst="wedgeEllipseCallout">
            <a:avLst>
              <a:gd name="adj1" fmla="val -63128"/>
              <a:gd name="adj2" fmla="val 74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demonstration purposes, I will </a:t>
            </a:r>
            <a:r>
              <a:rPr lang="en-US" sz="2400" b="1" i="1" dirty="0" smtClean="0"/>
              <a:t>classify my questions </a:t>
            </a:r>
            <a:r>
              <a:rPr lang="en-US" sz="2400" dirty="0" smtClean="0"/>
              <a:t>based on the categories on </a:t>
            </a:r>
            <a:r>
              <a:rPr lang="en-US" sz="2400" b="1" i="1" dirty="0" smtClean="0"/>
              <a:t>the charts </a:t>
            </a:r>
            <a:r>
              <a:rPr lang="en-US" sz="2400" dirty="0" smtClean="0"/>
              <a:t>in the Course Handbook (Question Starters Chart and Bloom’s Taxonomy)</a:t>
            </a:r>
          </a:p>
        </p:txBody>
      </p:sp>
    </p:spTree>
    <p:extLst>
      <p:ext uri="{BB962C8B-B14F-4D97-AF65-F5344CB8AC3E}">
        <p14:creationId xmlns:p14="http://schemas.microsoft.com/office/powerpoint/2010/main" val="19403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86" y="457200"/>
            <a:ext cx="5081914" cy="64170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8269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29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815600"/>
            <a:ext cx="4038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Is Newton the one to derive the </a:t>
            </a:r>
            <a:r>
              <a:rPr lang="en-US" sz="1200" b="1" i="1" u="sng" dirty="0" smtClean="0">
                <a:solidFill>
                  <a:srgbClr val="0000CC"/>
                </a:solidFill>
              </a:rPr>
              <a:t>g</a:t>
            </a:r>
            <a:r>
              <a:rPr lang="en-US" sz="1200" b="1" i="1" dirty="0" smtClean="0">
                <a:solidFill>
                  <a:srgbClr val="0000CC"/>
                </a:solidFill>
              </a:rPr>
              <a:t> constant</a:t>
            </a:r>
            <a:r>
              <a:rPr lang="en-US" sz="1200" dirty="0" smtClean="0">
                <a:solidFill>
                  <a:srgbClr val="0000CC"/>
                </a:solidFill>
              </a:rPr>
              <a:t>?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How did he come up with It?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How did he measurement that?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14591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30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19925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30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76525" y="25259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32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14725" y="25146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Even though a heavy object travels at the same rate falling as does a much lighter object (lead weight &amp; popcorn), it lands with </a:t>
            </a:r>
            <a:r>
              <a:rPr lang="en-US" sz="1200" b="1" i="1" dirty="0">
                <a:solidFill>
                  <a:srgbClr val="0000CC"/>
                </a:solidFill>
              </a:rPr>
              <a:t>m</a:t>
            </a:r>
            <a:r>
              <a:rPr lang="en-US" sz="1200" b="1" i="1" dirty="0" smtClean="0">
                <a:solidFill>
                  <a:srgbClr val="0000CC"/>
                </a:solidFill>
              </a:rPr>
              <a:t>uch more force</a:t>
            </a:r>
            <a:r>
              <a:rPr lang="en-US" sz="1200" dirty="0" smtClean="0">
                <a:solidFill>
                  <a:srgbClr val="0000CC"/>
                </a:solidFill>
              </a:rPr>
              <a:t>.  Explain this phenomena.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6050" y="3211700"/>
            <a:ext cx="457200" cy="238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32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4250" y="3179966"/>
            <a:ext cx="4038600" cy="4776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is “centripetal acceleration”? 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And how does this explain the </a:t>
            </a:r>
            <a:r>
              <a:rPr lang="en-US" sz="1200" b="1" i="1" dirty="0" smtClean="0">
                <a:solidFill>
                  <a:srgbClr val="0000CC"/>
                </a:solidFill>
              </a:rPr>
              <a:t>orbiting of the moon </a:t>
            </a:r>
            <a:r>
              <a:rPr lang="en-US" sz="1200" dirty="0" smtClean="0">
                <a:solidFill>
                  <a:srgbClr val="0000CC"/>
                </a:solidFill>
              </a:rPr>
              <a:t>around the earth?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3875983"/>
            <a:ext cx="457200" cy="238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CC"/>
                </a:solidFill>
              </a:rPr>
              <a:t>p. 33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3733800"/>
            <a:ext cx="4038600" cy="28843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I don’t understand the </a:t>
            </a:r>
            <a:r>
              <a:rPr lang="en-US" sz="1200" b="1" i="1" dirty="0" smtClean="0">
                <a:solidFill>
                  <a:srgbClr val="0000CC"/>
                </a:solidFill>
              </a:rPr>
              <a:t>effect of mass </a:t>
            </a:r>
            <a:r>
              <a:rPr lang="en-US" sz="1200" dirty="0" smtClean="0">
                <a:solidFill>
                  <a:srgbClr val="0000CC"/>
                </a:solidFill>
              </a:rPr>
              <a:t>on gravitational attraction </a:t>
            </a:r>
            <a:r>
              <a:rPr lang="en-US" sz="1200" b="1" i="1" dirty="0" smtClean="0">
                <a:solidFill>
                  <a:srgbClr val="0000CC"/>
                </a:solidFill>
              </a:rPr>
              <a:t>when</a:t>
            </a:r>
            <a:r>
              <a:rPr lang="en-US" sz="1200" dirty="0" smtClean="0">
                <a:solidFill>
                  <a:srgbClr val="0000CC"/>
                </a:solidFill>
              </a:rPr>
              <a:t> it has no affect on acceleration in falling.</a:t>
            </a:r>
          </a:p>
          <a:p>
            <a:endParaRPr lang="en-US" sz="1200" dirty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Explain these statements: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“The force of gravity on a boulder falling to Earth is </a:t>
            </a:r>
            <a:r>
              <a:rPr lang="en-US" sz="1200" b="1" i="1" dirty="0" smtClean="0">
                <a:solidFill>
                  <a:srgbClr val="0000CC"/>
                </a:solidFill>
              </a:rPr>
              <a:t>proportional</a:t>
            </a:r>
            <a:r>
              <a:rPr lang="en-US" sz="1200" dirty="0" smtClean="0">
                <a:solidFill>
                  <a:srgbClr val="0000CC"/>
                </a:solidFill>
              </a:rPr>
              <a:t> to the mass of the boulder</a:t>
            </a:r>
            <a:r>
              <a:rPr lang="en-US" sz="1200" dirty="0" smtClean="0">
                <a:solidFill>
                  <a:srgbClr val="0000CC"/>
                </a:solidFill>
              </a:rPr>
              <a:t>.”  (I p</a:t>
            </a:r>
            <a:r>
              <a:rPr lang="en-US" sz="1200" i="1" dirty="0" smtClean="0">
                <a:solidFill>
                  <a:srgbClr val="0000CC"/>
                </a:solidFill>
              </a:rPr>
              <a:t>redict</a:t>
            </a:r>
            <a:r>
              <a:rPr lang="en-US" sz="1200" i="1" dirty="0" smtClean="0">
                <a:solidFill>
                  <a:srgbClr val="0000CC"/>
                </a:solidFill>
              </a:rPr>
              <a:t>: falls at the same rate of </a:t>
            </a:r>
            <a:r>
              <a:rPr lang="en-US" sz="1200" i="1" dirty="0" smtClean="0">
                <a:solidFill>
                  <a:srgbClr val="0000CC"/>
                </a:solidFill>
              </a:rPr>
              <a:t>acceleration </a:t>
            </a:r>
            <a:r>
              <a:rPr lang="en-US" sz="1200" b="1" i="1" dirty="0" smtClean="0">
                <a:solidFill>
                  <a:srgbClr val="0000CC"/>
                </a:solidFill>
              </a:rPr>
              <a:t>but </a:t>
            </a:r>
            <a:r>
              <a:rPr lang="en-US" sz="1200" b="1" i="1" dirty="0" smtClean="0">
                <a:solidFill>
                  <a:srgbClr val="0000CC"/>
                </a:solidFill>
              </a:rPr>
              <a:t>lands </a:t>
            </a:r>
            <a:r>
              <a:rPr lang="en-US" sz="1200" i="1" dirty="0" smtClean="0">
                <a:solidFill>
                  <a:srgbClr val="0000CC"/>
                </a:solidFill>
              </a:rPr>
              <a:t>with a force proportional to its mass</a:t>
            </a:r>
            <a:r>
              <a:rPr lang="en-US" sz="1200" i="1" dirty="0" smtClean="0">
                <a:solidFill>
                  <a:srgbClr val="0000CC"/>
                </a:solidFill>
              </a:rPr>
              <a:t>.)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“With a mass of only, 1.2% of Earth’s mass, the moon accelerates </a:t>
            </a:r>
            <a:r>
              <a:rPr lang="en-US" sz="1200" b="1" i="1" dirty="0" smtClean="0">
                <a:solidFill>
                  <a:srgbClr val="0000CC"/>
                </a:solidFill>
              </a:rPr>
              <a:t>much more </a:t>
            </a:r>
            <a:r>
              <a:rPr lang="en-US" sz="1200" dirty="0" smtClean="0">
                <a:solidFill>
                  <a:srgbClr val="0000CC"/>
                </a:solidFill>
              </a:rPr>
              <a:t>than the Earth</a:t>
            </a:r>
            <a:r>
              <a:rPr lang="en-US" sz="1200" dirty="0" smtClean="0">
                <a:solidFill>
                  <a:srgbClr val="0000CC"/>
                </a:solidFill>
              </a:rPr>
              <a:t>.”  (</a:t>
            </a:r>
            <a:r>
              <a:rPr lang="en-US" sz="1200" dirty="0" smtClean="0">
                <a:solidFill>
                  <a:srgbClr val="0000CC"/>
                </a:solidFill>
              </a:rPr>
              <a:t>Ah! Is this what they meant earlier by this “In the absence of friction, all objects fall with the same acceleration regardless of mass”? (p. 32a)</a:t>
            </a:r>
          </a:p>
          <a:p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3048000"/>
            <a:ext cx="152400" cy="28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467600" y="891800"/>
            <a:ext cx="914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Factual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467600" y="3332206"/>
            <a:ext cx="1066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Probing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467600" y="2684842"/>
            <a:ext cx="14478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Comprehend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452360" y="3886200"/>
            <a:ext cx="108204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467600" y="4495800"/>
            <a:ext cx="14478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Comprehend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7467600" y="4953000"/>
            <a:ext cx="1066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7528560" y="5638800"/>
            <a:ext cx="108204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05200" y="1447800"/>
            <a:ext cx="4038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Author talks of Newton’s Second Law of Motion, but what is the </a:t>
            </a:r>
            <a:r>
              <a:rPr lang="en-US" sz="1200" b="1" i="1" dirty="0" smtClean="0">
                <a:solidFill>
                  <a:srgbClr val="0000CC"/>
                </a:solidFill>
              </a:rPr>
              <a:t>first</a:t>
            </a:r>
            <a:r>
              <a:rPr lang="en-US" sz="1200" dirty="0" smtClean="0">
                <a:solidFill>
                  <a:srgbClr val="0000CC"/>
                </a:solidFill>
              </a:rPr>
              <a:t>? </a:t>
            </a:r>
            <a:r>
              <a:rPr lang="en-US" sz="1200" dirty="0">
                <a:solidFill>
                  <a:srgbClr val="0000CC"/>
                </a:solidFill>
              </a:rPr>
              <a:t>Did I </a:t>
            </a:r>
            <a:r>
              <a:rPr lang="en-US" sz="1200" b="1" i="1" dirty="0">
                <a:solidFill>
                  <a:srgbClr val="0000CC"/>
                </a:solidFill>
              </a:rPr>
              <a:t>miss</a:t>
            </a:r>
            <a:r>
              <a:rPr lang="en-US" sz="1200" dirty="0">
                <a:solidFill>
                  <a:srgbClr val="0000CC"/>
                </a:solidFill>
              </a:rPr>
              <a:t> something?  </a:t>
            </a:r>
            <a:r>
              <a:rPr lang="en-US" sz="1200" dirty="0" smtClean="0">
                <a:solidFill>
                  <a:srgbClr val="0000CC"/>
                </a:solidFill>
              </a:rPr>
              <a:t>(Ah, See p. 18!)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67600" y="1447800"/>
            <a:ext cx="914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Factual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2057400"/>
            <a:ext cx="4038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CC"/>
                </a:solidFill>
              </a:rPr>
              <a:t>What is a </a:t>
            </a:r>
            <a:r>
              <a:rPr lang="en-US" sz="1200" b="1" u="sng" dirty="0">
                <a:solidFill>
                  <a:srgbClr val="0000CC"/>
                </a:solidFill>
              </a:rPr>
              <a:t>n</a:t>
            </a:r>
            <a:r>
              <a:rPr lang="en-US" sz="1200" b="1" u="sng" dirty="0" smtClean="0">
                <a:solidFill>
                  <a:srgbClr val="0000CC"/>
                </a:solidFill>
              </a:rPr>
              <a:t>ewton</a:t>
            </a:r>
            <a:r>
              <a:rPr lang="en-US" sz="1200" dirty="0" smtClean="0">
                <a:solidFill>
                  <a:srgbClr val="0000CC"/>
                </a:solidFill>
              </a:rPr>
              <a:t>?  Predict – came from Sir Isaac Newton. </a:t>
            </a:r>
            <a:r>
              <a:rPr lang="en-US" sz="1200" dirty="0">
                <a:solidFill>
                  <a:srgbClr val="0000CC"/>
                </a:solidFill>
              </a:rPr>
              <a:t>(</a:t>
            </a:r>
            <a:r>
              <a:rPr lang="en-US" sz="1200" b="1" i="1" dirty="0">
                <a:solidFill>
                  <a:srgbClr val="0000CC"/>
                </a:solidFill>
              </a:rPr>
              <a:t>Not</a:t>
            </a:r>
            <a:r>
              <a:rPr lang="en-US" sz="1200" dirty="0">
                <a:solidFill>
                  <a:srgbClr val="0000CC"/>
                </a:solidFill>
              </a:rPr>
              <a:t> in glossary nor in index)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67600" y="1981200"/>
            <a:ext cx="943817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118761" y="304800"/>
            <a:ext cx="5711824" cy="2667000"/>
          </a:xfrm>
          <a:prstGeom prst="wedgeEllipseCallout">
            <a:avLst>
              <a:gd name="adj1" fmla="val -60024"/>
              <a:gd name="adj2" fmla="val 304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student will now go back to the text, </a:t>
            </a:r>
            <a:r>
              <a:rPr lang="en-US" sz="2000" dirty="0" smtClean="0"/>
              <a:t>and elsewhere if she wants to learn beyond the text (</a:t>
            </a:r>
            <a:r>
              <a:rPr lang="en-US" sz="2000" i="1" dirty="0" smtClean="0"/>
              <a:t>The More You Know </a:t>
            </a:r>
            <a:r>
              <a:rPr lang="en-US" sz="2000" dirty="0" smtClean="0"/>
              <a:t>strategy)</a:t>
            </a:r>
            <a:r>
              <a:rPr lang="en-US" sz="2400" dirty="0" smtClean="0"/>
              <a:t> and will try to </a:t>
            </a:r>
            <a:r>
              <a:rPr lang="en-US" sz="2400" b="1" i="1" dirty="0" smtClean="0"/>
              <a:t>answer</a:t>
            </a:r>
            <a:r>
              <a:rPr lang="en-US" sz="2400" dirty="0" smtClean="0"/>
              <a:t> her questions or </a:t>
            </a:r>
          </a:p>
          <a:p>
            <a:pPr algn="ctr"/>
            <a:r>
              <a:rPr lang="en-US" sz="2400" b="1" i="1" dirty="0" smtClean="0"/>
              <a:t>drill deeper</a:t>
            </a:r>
            <a:r>
              <a:rPr lang="en-US" sz="2400" dirty="0" smtClean="0"/>
              <a:t>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355975" y="1143000"/>
            <a:ext cx="5407025" cy="3733800"/>
          </a:xfrm>
          <a:prstGeom prst="wedgeEllipseCallout">
            <a:avLst>
              <a:gd name="adj1" fmla="val -66315"/>
              <a:gd name="adj2" fmla="val -151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is your turn to practice</a:t>
            </a:r>
            <a:r>
              <a:rPr lang="en-US" sz="2400" dirty="0"/>
              <a:t>. Use the </a:t>
            </a:r>
            <a:r>
              <a:rPr lang="en-US" sz="2400" dirty="0" err="1" smtClean="0"/>
              <a:t>ThinkSheet</a:t>
            </a:r>
            <a:endParaRPr lang="en-US" sz="2400" dirty="0"/>
          </a:p>
          <a:p>
            <a:pPr algn="ctr"/>
            <a:r>
              <a:rPr lang="en-US" sz="2400" dirty="0" smtClean="0"/>
              <a:t> on the text using both </a:t>
            </a:r>
            <a:r>
              <a:rPr lang="en-US" sz="2400" b="1" i="1" dirty="0" smtClean="0"/>
              <a:t>Professor Questions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My Questions.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HAVE FUN!</a:t>
            </a:r>
            <a:endParaRPr lang="en-US" sz="2400" dirty="0" smtClean="0"/>
          </a:p>
        </p:txBody>
      </p:sp>
      <p:pic>
        <p:nvPicPr>
          <p:cNvPr id="9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533400" y="1524000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1020725" y="1610833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508375" y="2971800"/>
            <a:ext cx="5635625" cy="2667000"/>
          </a:xfrm>
          <a:prstGeom prst="wedgeEllipseCallout">
            <a:avLst>
              <a:gd name="adj1" fmla="val -64952"/>
              <a:gd name="adj2" fmla="val -589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We will break this demonstration up into </a:t>
            </a:r>
            <a:r>
              <a:rPr lang="en-US" sz="2400" b="1" i="1" dirty="0" smtClean="0"/>
              <a:t>two parts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Professor Questions and </a:t>
            </a:r>
          </a:p>
          <a:p>
            <a:r>
              <a:rPr lang="en-US" sz="2400" dirty="0" smtClean="0"/>
              <a:t>(2) My Questions</a:t>
            </a:r>
            <a:endParaRPr lang="en-US" sz="2400" dirty="0"/>
          </a:p>
        </p:txBody>
      </p:sp>
      <p:sp>
        <p:nvSpPr>
          <p:cNvPr id="9" name="Oval Callout 8"/>
          <p:cNvSpPr/>
          <p:nvPr/>
        </p:nvSpPr>
        <p:spPr>
          <a:xfrm>
            <a:off x="3124200" y="1801333"/>
            <a:ext cx="4953000" cy="2999268"/>
          </a:xfrm>
          <a:prstGeom prst="wedgeEllipseCallout">
            <a:avLst>
              <a:gd name="adj1" fmla="val -65968"/>
              <a:gd name="adj2" fmla="val -331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Right now, before going on, study the pages in the Handbook about the principle </a:t>
            </a:r>
            <a:r>
              <a:rPr lang="en-US" sz="2200" b="1" dirty="0" smtClean="0"/>
              <a:t>Ask Questions </a:t>
            </a:r>
            <a:r>
              <a:rPr lang="en-US" sz="2200" dirty="0" smtClean="0"/>
              <a:t>and the strategies </a:t>
            </a:r>
          </a:p>
          <a:p>
            <a:pPr algn="ctr"/>
            <a:r>
              <a:rPr lang="en-US" sz="2200" b="1" i="1" dirty="0" smtClean="0"/>
              <a:t>Prof’s Questions </a:t>
            </a:r>
            <a:r>
              <a:rPr lang="en-US" sz="2200" dirty="0" smtClean="0"/>
              <a:t>and </a:t>
            </a:r>
          </a:p>
          <a:p>
            <a:pPr algn="ctr"/>
            <a:r>
              <a:rPr lang="en-US" sz="2200" b="1" i="1" dirty="0" smtClean="0"/>
              <a:t>My Questions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13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1020725" y="1610833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200400" y="685800"/>
            <a:ext cx="5635625" cy="1676400"/>
          </a:xfrm>
          <a:prstGeom prst="wedgeEllipseCallout">
            <a:avLst>
              <a:gd name="adj1" fmla="val -64141"/>
              <a:gd name="adj2" fmla="val 617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Let’s take a look at the </a:t>
            </a:r>
            <a:r>
              <a:rPr lang="en-US" sz="2400" b="1" i="1" dirty="0" smtClean="0"/>
              <a:t>text</a:t>
            </a:r>
            <a:r>
              <a:rPr lang="en-US" sz="2400" dirty="0" smtClean="0"/>
              <a:t> we’ll be working with in this demo.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8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5" y="1676400"/>
            <a:ext cx="3650733" cy="4525963"/>
          </a:xfrm>
        </p:spPr>
      </p:pic>
      <p:sp>
        <p:nvSpPr>
          <p:cNvPr id="5" name="Oval Callout 4"/>
          <p:cNvSpPr/>
          <p:nvPr/>
        </p:nvSpPr>
        <p:spPr>
          <a:xfrm>
            <a:off x="3048000" y="0"/>
            <a:ext cx="6934200" cy="1676400"/>
          </a:xfrm>
          <a:prstGeom prst="wedgeEllipseCallout">
            <a:avLst>
              <a:gd name="adj1" fmla="val -64554"/>
              <a:gd name="adj2" fmla="val -232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This is a science text.  </a:t>
            </a:r>
          </a:p>
          <a:p>
            <a:r>
              <a:rPr lang="en-US" sz="2400" dirty="0" smtClean="0"/>
              <a:t>We’ll focus on the chapter entitled: </a:t>
            </a:r>
          </a:p>
          <a:p>
            <a:r>
              <a:rPr lang="en-US" sz="2400" b="1" dirty="0" smtClean="0"/>
              <a:t>“The Gravitational Interaction”</a:t>
            </a:r>
            <a:endParaRPr lang="en-US" sz="2400" b="1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2" y="1828800"/>
            <a:ext cx="3362635" cy="430070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2" y="2005025"/>
            <a:ext cx="3232518" cy="426007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54353"/>
            <a:ext cx="2929227" cy="39056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167393"/>
            <a:ext cx="2913093" cy="382467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27" y="2281947"/>
            <a:ext cx="2786345" cy="386810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77236"/>
            <a:ext cx="2799884" cy="378275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75060"/>
            <a:ext cx="2681577" cy="355694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24093"/>
            <a:ext cx="2755019" cy="367546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13" y="2720335"/>
            <a:ext cx="2548898" cy="350699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22" y="2925558"/>
            <a:ext cx="2509509" cy="3280368"/>
          </a:xfrm>
          <a:prstGeom prst="rect">
            <a:avLst/>
          </a:prstGeom>
        </p:spPr>
      </p:pic>
      <p:pic>
        <p:nvPicPr>
          <p:cNvPr id="19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630300" y="23022"/>
            <a:ext cx="1541399" cy="15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1020725" y="1610833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0" y="381000"/>
            <a:ext cx="5635625" cy="1676400"/>
          </a:xfrm>
          <a:prstGeom prst="wedgeEllipseCallout">
            <a:avLst>
              <a:gd name="adj1" fmla="val -64141"/>
              <a:gd name="adj2" fmla="val 617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Now let’s take a tour of the </a:t>
            </a:r>
            <a:r>
              <a:rPr lang="en-US" sz="2400" b="1" i="1" dirty="0" err="1" smtClean="0"/>
              <a:t>ThinkSheet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415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ThSh Profs &amp; My Question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16166" r="41000" b="6347"/>
          <a:stretch/>
        </p:blipFill>
        <p:spPr>
          <a:xfrm>
            <a:off x="1674402" y="143692"/>
            <a:ext cx="7698198" cy="9689110"/>
          </a:xfrm>
          <a:prstGeom prst="rect">
            <a:avLst/>
          </a:prstGeom>
        </p:spPr>
      </p:pic>
      <p:pic>
        <p:nvPicPr>
          <p:cNvPr id="5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381000" y="304800"/>
            <a:ext cx="15650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52400" y="2590800"/>
            <a:ext cx="1981199" cy="3276600"/>
          </a:xfrm>
          <a:prstGeom prst="wedgeEllipseCallout">
            <a:avLst>
              <a:gd name="adj1" fmla="val -5543"/>
              <a:gd name="adj2" fmla="val -854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backside lists the suggestions for how to do the </a:t>
            </a:r>
            <a:r>
              <a:rPr lang="en-US" sz="2000" dirty="0" err="1" smtClean="0"/>
              <a:t>ThinkSheet</a:t>
            </a:r>
            <a:r>
              <a:rPr lang="en-US" sz="2000" dirty="0" smtClean="0"/>
              <a:t>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5413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3 ThSh Profs &amp; My Question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22560" r="21818"/>
          <a:stretch/>
        </p:blipFill>
        <p:spPr>
          <a:xfrm>
            <a:off x="2666999" y="152400"/>
            <a:ext cx="6541143" cy="3960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43200" y="2743200"/>
            <a:ext cx="3048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29300" y="1011264"/>
            <a:ext cx="3086100" cy="360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3200" y="1011264"/>
            <a:ext cx="3048000" cy="51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49780" y="1524000"/>
            <a:ext cx="1074420" cy="2306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382879" y="609600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Callout 30"/>
          <p:cNvSpPr/>
          <p:nvPr/>
        </p:nvSpPr>
        <p:spPr>
          <a:xfrm>
            <a:off x="175591" y="3830664"/>
            <a:ext cx="3405809" cy="2112936"/>
          </a:xfrm>
          <a:prstGeom prst="wedgeEllipseCallout">
            <a:avLst>
              <a:gd name="adj1" fmla="val -7989"/>
              <a:gd name="adj2" fmla="val -113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Let’s begin with </a:t>
            </a:r>
            <a:r>
              <a:rPr lang="en-US" sz="2400" b="1" i="1" dirty="0" smtClean="0">
                <a:solidFill>
                  <a:srgbClr val="FF0000"/>
                </a:solidFill>
              </a:rPr>
              <a:t>Read the Professor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175591" y="3830664"/>
            <a:ext cx="3405809" cy="2112936"/>
          </a:xfrm>
          <a:prstGeom prst="wedgeEllipseCallout">
            <a:avLst>
              <a:gd name="adj1" fmla="val -10486"/>
              <a:gd name="adj2" fmla="val -1313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you can see there are </a:t>
            </a:r>
            <a:r>
              <a:rPr lang="en-US" sz="2400" b="1" i="1" dirty="0" smtClean="0"/>
              <a:t>three sections </a:t>
            </a:r>
            <a:r>
              <a:rPr lang="en-US" sz="2400" dirty="0" smtClean="0"/>
              <a:t>to this </a:t>
            </a:r>
            <a:r>
              <a:rPr lang="en-US" sz="2400" dirty="0" err="1" smtClean="0"/>
              <a:t>ThinkSheet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09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505200" y="152400"/>
            <a:ext cx="5486400" cy="14478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 will remember from your reading in the Course Handbook . . . </a:t>
            </a:r>
            <a:endParaRPr lang="en-US" sz="2400" b="1" i="1" dirty="0"/>
          </a:p>
        </p:txBody>
      </p:sp>
      <p:pic>
        <p:nvPicPr>
          <p:cNvPr id="9" name="Picture 8" descr="C:\Users\kjp6\AppData\Local\Microsoft\Windows\Temporary Internet Files\Content.IE5\GPLWHNJV\MP900443257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29" y="2667000"/>
            <a:ext cx="3197542" cy="228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http://oldtestament.byu.edu/images/spotHalver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/>
          <a:stretch/>
        </p:blipFill>
        <p:spPr bwMode="auto">
          <a:xfrm>
            <a:off x="228600" y="44302"/>
            <a:ext cx="18780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40" y="2057400"/>
            <a:ext cx="2278377" cy="303825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3522921" y="146198"/>
            <a:ext cx="5486400" cy="14478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U</a:t>
            </a:r>
            <a:r>
              <a:rPr lang="en-US" sz="2400" dirty="0" smtClean="0"/>
              <a:t>se the notes; </a:t>
            </a:r>
            <a:r>
              <a:rPr lang="en-US" sz="4000" b="1" dirty="0" smtClean="0">
                <a:solidFill>
                  <a:srgbClr val="0000CC"/>
                </a:solidFill>
              </a:rPr>
              <a:t>U</a:t>
            </a:r>
            <a:r>
              <a:rPr lang="en-US" sz="2400" dirty="0" smtClean="0"/>
              <a:t>se the questions the professor gives </a:t>
            </a:r>
            <a:endParaRPr lang="en-US" sz="2400" b="1" i="1" dirty="0"/>
          </a:p>
        </p:txBody>
      </p:sp>
      <p:sp>
        <p:nvSpPr>
          <p:cNvPr id="14" name="Oval Callout 13"/>
          <p:cNvSpPr/>
          <p:nvPr/>
        </p:nvSpPr>
        <p:spPr>
          <a:xfrm>
            <a:off x="3499884" y="146198"/>
            <a:ext cx="5486400" cy="14478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G</a:t>
            </a:r>
            <a:r>
              <a:rPr lang="en-US" sz="2400" dirty="0" smtClean="0"/>
              <a:t>o to class ready to learn.</a:t>
            </a:r>
            <a:endParaRPr lang="en-US" sz="2400" b="1" i="1" dirty="0"/>
          </a:p>
        </p:txBody>
      </p:sp>
      <p:sp>
        <p:nvSpPr>
          <p:cNvPr id="15" name="Oval Callout 14"/>
          <p:cNvSpPr/>
          <p:nvPr/>
        </p:nvSpPr>
        <p:spPr>
          <a:xfrm>
            <a:off x="3499884" y="152400"/>
            <a:ext cx="5486400" cy="1447800"/>
          </a:xfrm>
          <a:prstGeom prst="wedgeEllipseCallout">
            <a:avLst>
              <a:gd name="adj1" fmla="val -74419"/>
              <a:gd name="adj2" fmla="val -15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 . . the </a:t>
            </a:r>
            <a:r>
              <a:rPr lang="en-US" sz="2400" b="1" dirty="0" smtClean="0">
                <a:solidFill>
                  <a:srgbClr val="0000CC"/>
                </a:solidFill>
              </a:rPr>
              <a:t>G.U.E.S.S. </a:t>
            </a:r>
            <a:r>
              <a:rPr lang="en-US" sz="2400" dirty="0"/>
              <a:t>a</a:t>
            </a:r>
            <a:r>
              <a:rPr lang="en-US" sz="2400" dirty="0" smtClean="0"/>
              <a:t>cronym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900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1618</Words>
  <Application>Microsoft Office PowerPoint</Application>
  <PresentationFormat>On-screen Show (4:3)</PresentationFormat>
  <Paragraphs>177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Professor’s Questions &amp;  My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Plummer</dc:creator>
  <cp:lastModifiedBy>Marné B. Isakson</cp:lastModifiedBy>
  <cp:revision>167</cp:revision>
  <dcterms:created xsi:type="dcterms:W3CDTF">2012-11-29T17:45:17Z</dcterms:created>
  <dcterms:modified xsi:type="dcterms:W3CDTF">2015-01-05T18:49:12Z</dcterms:modified>
</cp:coreProperties>
</file>