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9" r:id="rId3"/>
    <p:sldId id="287" r:id="rId4"/>
    <p:sldId id="289" r:id="rId5"/>
    <p:sldId id="288" r:id="rId6"/>
    <p:sldId id="280" r:id="rId7"/>
    <p:sldId id="281" r:id="rId8"/>
    <p:sldId id="260" r:id="rId9"/>
    <p:sldId id="291" r:id="rId10"/>
    <p:sldId id="292" r:id="rId11"/>
    <p:sldId id="290" r:id="rId12"/>
    <p:sldId id="293" r:id="rId13"/>
    <p:sldId id="295" r:id="rId14"/>
    <p:sldId id="296" r:id="rId15"/>
    <p:sldId id="297" r:id="rId16"/>
    <p:sldId id="298" r:id="rId17"/>
    <p:sldId id="300" r:id="rId18"/>
    <p:sldId id="282" r:id="rId19"/>
    <p:sldId id="262" r:id="rId20"/>
    <p:sldId id="301" r:id="rId21"/>
    <p:sldId id="302" r:id="rId22"/>
    <p:sldId id="284" r:id="rId23"/>
    <p:sldId id="263" r:id="rId24"/>
    <p:sldId id="265" r:id="rId25"/>
    <p:sldId id="264" r:id="rId26"/>
    <p:sldId id="266" r:id="rId27"/>
    <p:sldId id="278" r:id="rId28"/>
    <p:sldId id="303" r:id="rId29"/>
    <p:sldId id="305" r:id="rId30"/>
    <p:sldId id="270" r:id="rId31"/>
    <p:sldId id="27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9900"/>
    <a:srgbClr val="FFFF99"/>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4" autoAdjust="0"/>
    <p:restoredTop sz="92540" autoAdjust="0"/>
  </p:normalViewPr>
  <p:slideViewPr>
    <p:cSldViewPr>
      <p:cViewPr>
        <p:scale>
          <a:sx n="69" d="100"/>
          <a:sy n="69" d="100"/>
        </p:scale>
        <p:origin x="-85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94B64A-B1D0-4B02-BE71-A760F4D10993}" type="datetimeFigureOut">
              <a:rPr lang="en-US" smtClean="0"/>
              <a:t>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08A9D6-D1D8-48C2-994E-C440A664C4C4}" type="slidenum">
              <a:rPr lang="en-US" smtClean="0"/>
              <a:t>‹#›</a:t>
            </a:fld>
            <a:endParaRPr lang="en-US"/>
          </a:p>
        </p:txBody>
      </p:sp>
    </p:spTree>
    <p:extLst>
      <p:ext uri="{BB962C8B-B14F-4D97-AF65-F5344CB8AC3E}">
        <p14:creationId xmlns:p14="http://schemas.microsoft.com/office/powerpoint/2010/main" val="3064971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FF0000"/>
                </a:solidFill>
              </a:rPr>
              <a:t>THE HARRDER</a:t>
            </a:r>
            <a:r>
              <a:rPr lang="en-US" b="1" baseline="0" dirty="0" smtClean="0">
                <a:solidFill>
                  <a:srgbClr val="FF0000"/>
                </a:solidFill>
              </a:rPr>
              <a:t> THE TEXT, THE NEWER THE INFORMATION – THE SHORTER THE CHUNK</a:t>
            </a:r>
            <a:endParaRPr lang="en-US" b="1" dirty="0" smtClean="0">
              <a:solidFill>
                <a:srgbClr val="FF0000"/>
              </a:solidFill>
            </a:endParaRPr>
          </a:p>
          <a:p>
            <a:endParaRPr lang="en-US" dirty="0" smtClean="0"/>
          </a:p>
          <a:p>
            <a:r>
              <a:rPr lang="en-US" dirty="0" smtClean="0"/>
              <a:t>During</a:t>
            </a:r>
            <a:r>
              <a:rPr lang="en-US" baseline="0" dirty="0" smtClean="0"/>
              <a:t> my preview I decided to stop at the end of every section, because they are short sections – I placed sticky notes.  But then when I come to </a:t>
            </a:r>
            <a:r>
              <a:rPr lang="en-US" baseline="0" dirty="0" err="1" smtClean="0"/>
              <a:t>Mercantalism</a:t>
            </a:r>
            <a:r>
              <a:rPr lang="en-US" baseline="0" dirty="0" smtClean="0"/>
              <a:t> – I decided that I will stop at the end of this paragraph.</a:t>
            </a:r>
            <a:endParaRPr lang="en-US" dirty="0" smtClean="0"/>
          </a:p>
          <a:p>
            <a:endParaRPr lang="en-US" dirty="0" smtClean="0"/>
          </a:p>
          <a:p>
            <a:r>
              <a:rPr lang="en-US" dirty="0" smtClean="0"/>
              <a:t>I am going to stop here because it is a long paragraph – it is a new concept for me in history and I think it is better to download more often than to wait</a:t>
            </a:r>
            <a:r>
              <a:rPr lang="en-US" baseline="0" dirty="0" smtClean="0"/>
              <a:t> too long.  I might change my mind as I get into it, in that case I would stop at the end of a section instead of a long paragraph.</a:t>
            </a:r>
            <a:endParaRPr lang="en-US" dirty="0"/>
          </a:p>
        </p:txBody>
      </p:sp>
      <p:sp>
        <p:nvSpPr>
          <p:cNvPr id="4" name="Slide Number Placeholder 3"/>
          <p:cNvSpPr>
            <a:spLocks noGrp="1"/>
          </p:cNvSpPr>
          <p:nvPr>
            <p:ph type="sldNum" sz="quarter" idx="10"/>
          </p:nvPr>
        </p:nvSpPr>
        <p:spPr/>
        <p:txBody>
          <a:bodyPr/>
          <a:lstStyle/>
          <a:p>
            <a:fld id="{1708A9D6-D1D8-48C2-994E-C440A664C4C4}" type="slidenum">
              <a:rPr lang="en-US" smtClean="0"/>
              <a:t>8</a:t>
            </a:fld>
            <a:endParaRPr lang="en-US"/>
          </a:p>
        </p:txBody>
      </p:sp>
    </p:spTree>
    <p:extLst>
      <p:ext uri="{BB962C8B-B14F-4D97-AF65-F5344CB8AC3E}">
        <p14:creationId xmlns:p14="http://schemas.microsoft.com/office/powerpoint/2010/main" val="2290763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a:t>
            </a:r>
            <a:r>
              <a:rPr lang="en-US" baseline="0" dirty="0" smtClean="0"/>
              <a:t> linear – needs to look like a web</a:t>
            </a:r>
            <a:endParaRPr lang="en-US" dirty="0"/>
          </a:p>
        </p:txBody>
      </p:sp>
      <p:sp>
        <p:nvSpPr>
          <p:cNvPr id="4" name="Slide Number Placeholder 3"/>
          <p:cNvSpPr>
            <a:spLocks noGrp="1"/>
          </p:cNvSpPr>
          <p:nvPr>
            <p:ph type="sldNum" sz="quarter" idx="10"/>
          </p:nvPr>
        </p:nvSpPr>
        <p:spPr/>
        <p:txBody>
          <a:bodyPr/>
          <a:lstStyle/>
          <a:p>
            <a:fld id="{1708A9D6-D1D8-48C2-994E-C440A664C4C4}" type="slidenum">
              <a:rPr lang="en-US" smtClean="0"/>
              <a:t>24</a:t>
            </a:fld>
            <a:endParaRPr lang="en-US"/>
          </a:p>
        </p:txBody>
      </p:sp>
    </p:spTree>
    <p:extLst>
      <p:ext uri="{BB962C8B-B14F-4D97-AF65-F5344CB8AC3E}">
        <p14:creationId xmlns:p14="http://schemas.microsoft.com/office/powerpoint/2010/main" val="3219746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08A9D6-D1D8-48C2-994E-C440A664C4C4}" type="slidenum">
              <a:rPr lang="en-US" smtClean="0"/>
              <a:t>26</a:t>
            </a:fld>
            <a:endParaRPr lang="en-US"/>
          </a:p>
        </p:txBody>
      </p:sp>
    </p:spTree>
    <p:extLst>
      <p:ext uri="{BB962C8B-B14F-4D97-AF65-F5344CB8AC3E}">
        <p14:creationId xmlns:p14="http://schemas.microsoft.com/office/powerpoint/2010/main" val="3938837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C00000"/>
              </a:solidFill>
            </a:endParaRPr>
          </a:p>
        </p:txBody>
      </p:sp>
      <p:sp>
        <p:nvSpPr>
          <p:cNvPr id="4" name="Slide Number Placeholder 3"/>
          <p:cNvSpPr>
            <a:spLocks noGrp="1"/>
          </p:cNvSpPr>
          <p:nvPr>
            <p:ph type="sldNum" sz="quarter" idx="10"/>
          </p:nvPr>
        </p:nvSpPr>
        <p:spPr/>
        <p:txBody>
          <a:bodyPr/>
          <a:lstStyle/>
          <a:p>
            <a:fld id="{1708A9D6-D1D8-48C2-994E-C440A664C4C4}" type="slidenum">
              <a:rPr lang="en-US" smtClean="0"/>
              <a:t>27</a:t>
            </a:fld>
            <a:endParaRPr lang="en-US"/>
          </a:p>
        </p:txBody>
      </p:sp>
    </p:spTree>
    <p:extLst>
      <p:ext uri="{BB962C8B-B14F-4D97-AF65-F5344CB8AC3E}">
        <p14:creationId xmlns:p14="http://schemas.microsoft.com/office/powerpoint/2010/main" val="126312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08A9D6-D1D8-48C2-994E-C440A664C4C4}" type="slidenum">
              <a:rPr lang="en-US" smtClean="0"/>
              <a:t>30</a:t>
            </a:fld>
            <a:endParaRPr lang="en-US"/>
          </a:p>
        </p:txBody>
      </p:sp>
    </p:spTree>
    <p:extLst>
      <p:ext uri="{BB962C8B-B14F-4D97-AF65-F5344CB8AC3E}">
        <p14:creationId xmlns:p14="http://schemas.microsoft.com/office/powerpoint/2010/main" val="349985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08A9D6-D1D8-48C2-994E-C440A664C4C4}" type="slidenum">
              <a:rPr lang="en-US" smtClean="0"/>
              <a:t>31</a:t>
            </a:fld>
            <a:endParaRPr lang="en-US"/>
          </a:p>
        </p:txBody>
      </p:sp>
    </p:spTree>
    <p:extLst>
      <p:ext uri="{BB962C8B-B14F-4D97-AF65-F5344CB8AC3E}">
        <p14:creationId xmlns:p14="http://schemas.microsoft.com/office/powerpoint/2010/main" val="2695055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08A9D6-D1D8-48C2-994E-C440A664C4C4}" type="slidenum">
              <a:rPr lang="en-US" smtClean="0"/>
              <a:t>12</a:t>
            </a:fld>
            <a:endParaRPr lang="en-US"/>
          </a:p>
        </p:txBody>
      </p:sp>
    </p:spTree>
    <p:extLst>
      <p:ext uri="{BB962C8B-B14F-4D97-AF65-F5344CB8AC3E}">
        <p14:creationId xmlns:p14="http://schemas.microsoft.com/office/powerpoint/2010/main" val="3070914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08A9D6-D1D8-48C2-994E-C440A664C4C4}" type="slidenum">
              <a:rPr lang="en-US" smtClean="0"/>
              <a:t>13</a:t>
            </a:fld>
            <a:endParaRPr lang="en-US"/>
          </a:p>
        </p:txBody>
      </p:sp>
    </p:spTree>
    <p:extLst>
      <p:ext uri="{BB962C8B-B14F-4D97-AF65-F5344CB8AC3E}">
        <p14:creationId xmlns:p14="http://schemas.microsoft.com/office/powerpoint/2010/main" val="3070914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08A9D6-D1D8-48C2-994E-C440A664C4C4}" type="slidenum">
              <a:rPr lang="en-US" smtClean="0"/>
              <a:t>14</a:t>
            </a:fld>
            <a:endParaRPr lang="en-US"/>
          </a:p>
        </p:txBody>
      </p:sp>
    </p:spTree>
    <p:extLst>
      <p:ext uri="{BB962C8B-B14F-4D97-AF65-F5344CB8AC3E}">
        <p14:creationId xmlns:p14="http://schemas.microsoft.com/office/powerpoint/2010/main" val="3070914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08A9D6-D1D8-48C2-994E-C440A664C4C4}" type="slidenum">
              <a:rPr lang="en-US" smtClean="0"/>
              <a:t>15</a:t>
            </a:fld>
            <a:endParaRPr lang="en-US"/>
          </a:p>
        </p:txBody>
      </p:sp>
    </p:spTree>
    <p:extLst>
      <p:ext uri="{BB962C8B-B14F-4D97-AF65-F5344CB8AC3E}">
        <p14:creationId xmlns:p14="http://schemas.microsoft.com/office/powerpoint/2010/main" val="3070914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08A9D6-D1D8-48C2-994E-C440A664C4C4}" type="slidenum">
              <a:rPr lang="en-US" smtClean="0"/>
              <a:t>16</a:t>
            </a:fld>
            <a:endParaRPr lang="en-US"/>
          </a:p>
        </p:txBody>
      </p:sp>
    </p:spTree>
    <p:extLst>
      <p:ext uri="{BB962C8B-B14F-4D97-AF65-F5344CB8AC3E}">
        <p14:creationId xmlns:p14="http://schemas.microsoft.com/office/powerpoint/2010/main" val="3070914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out the underlining</a:t>
            </a:r>
            <a:endParaRPr lang="en-US" dirty="0"/>
          </a:p>
        </p:txBody>
      </p:sp>
      <p:sp>
        <p:nvSpPr>
          <p:cNvPr id="4" name="Slide Number Placeholder 3"/>
          <p:cNvSpPr>
            <a:spLocks noGrp="1"/>
          </p:cNvSpPr>
          <p:nvPr>
            <p:ph type="sldNum" sz="quarter" idx="10"/>
          </p:nvPr>
        </p:nvSpPr>
        <p:spPr/>
        <p:txBody>
          <a:bodyPr/>
          <a:lstStyle/>
          <a:p>
            <a:fld id="{1708A9D6-D1D8-48C2-994E-C440A664C4C4}" type="slidenum">
              <a:rPr lang="en-US" smtClean="0"/>
              <a:t>18</a:t>
            </a:fld>
            <a:endParaRPr lang="en-US"/>
          </a:p>
        </p:txBody>
      </p:sp>
    </p:spTree>
    <p:extLst>
      <p:ext uri="{BB962C8B-B14F-4D97-AF65-F5344CB8AC3E}">
        <p14:creationId xmlns:p14="http://schemas.microsoft.com/office/powerpoint/2010/main" val="3354895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a:t>
            </a:r>
            <a:r>
              <a:rPr lang="en-US" baseline="0" dirty="0" smtClean="0"/>
              <a:t> page #s throughout</a:t>
            </a:r>
          </a:p>
          <a:p>
            <a:endParaRPr lang="en-US" baseline="0" dirty="0" smtClean="0"/>
          </a:p>
          <a:p>
            <a:r>
              <a:rPr lang="en-US" baseline="0" dirty="0" smtClean="0"/>
              <a:t>Take 2013 off each slide</a:t>
            </a:r>
            <a:endParaRPr lang="en-US" dirty="0"/>
          </a:p>
        </p:txBody>
      </p:sp>
      <p:sp>
        <p:nvSpPr>
          <p:cNvPr id="4" name="Slide Number Placeholder 3"/>
          <p:cNvSpPr>
            <a:spLocks noGrp="1"/>
          </p:cNvSpPr>
          <p:nvPr>
            <p:ph type="sldNum" sz="quarter" idx="10"/>
          </p:nvPr>
        </p:nvSpPr>
        <p:spPr/>
        <p:txBody>
          <a:bodyPr/>
          <a:lstStyle/>
          <a:p>
            <a:fld id="{1708A9D6-D1D8-48C2-994E-C440A664C4C4}" type="slidenum">
              <a:rPr lang="en-US" smtClean="0"/>
              <a:t>19</a:t>
            </a:fld>
            <a:endParaRPr lang="en-US"/>
          </a:p>
        </p:txBody>
      </p:sp>
    </p:spTree>
    <p:extLst>
      <p:ext uri="{BB962C8B-B14F-4D97-AF65-F5344CB8AC3E}">
        <p14:creationId xmlns:p14="http://schemas.microsoft.com/office/powerpoint/2010/main" val="2818605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they do not think they have</a:t>
            </a:r>
            <a:r>
              <a:rPr lang="en-US" baseline="0" dirty="0" smtClean="0"/>
              <a:t> to do all of the five types each time.</a:t>
            </a:r>
            <a:endParaRPr lang="en-US" dirty="0"/>
          </a:p>
        </p:txBody>
      </p:sp>
      <p:sp>
        <p:nvSpPr>
          <p:cNvPr id="4" name="Slide Number Placeholder 3"/>
          <p:cNvSpPr>
            <a:spLocks noGrp="1"/>
          </p:cNvSpPr>
          <p:nvPr>
            <p:ph type="sldNum" sz="quarter" idx="10"/>
          </p:nvPr>
        </p:nvSpPr>
        <p:spPr/>
        <p:txBody>
          <a:bodyPr/>
          <a:lstStyle/>
          <a:p>
            <a:fld id="{1708A9D6-D1D8-48C2-994E-C440A664C4C4}" type="slidenum">
              <a:rPr lang="en-US" smtClean="0"/>
              <a:t>23</a:t>
            </a:fld>
            <a:endParaRPr lang="en-US"/>
          </a:p>
        </p:txBody>
      </p:sp>
    </p:spTree>
    <p:extLst>
      <p:ext uri="{BB962C8B-B14F-4D97-AF65-F5344CB8AC3E}">
        <p14:creationId xmlns:p14="http://schemas.microsoft.com/office/powerpoint/2010/main" val="1377752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7E39C4-FAFE-4D59-9D3C-ADCCA0D577F4}" type="datetimeFigureOut">
              <a:rPr lang="en-US" smtClean="0"/>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BACD1-A57A-41BE-8715-93858741A4D1}" type="slidenum">
              <a:rPr lang="en-US" smtClean="0"/>
              <a:t>‹#›</a:t>
            </a:fld>
            <a:endParaRPr lang="en-US"/>
          </a:p>
        </p:txBody>
      </p:sp>
    </p:spTree>
    <p:extLst>
      <p:ext uri="{BB962C8B-B14F-4D97-AF65-F5344CB8AC3E}">
        <p14:creationId xmlns:p14="http://schemas.microsoft.com/office/powerpoint/2010/main" val="1065123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7E39C4-FAFE-4D59-9D3C-ADCCA0D577F4}" type="datetimeFigureOut">
              <a:rPr lang="en-US" smtClean="0"/>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BACD1-A57A-41BE-8715-93858741A4D1}" type="slidenum">
              <a:rPr lang="en-US" smtClean="0"/>
              <a:t>‹#›</a:t>
            </a:fld>
            <a:endParaRPr lang="en-US"/>
          </a:p>
        </p:txBody>
      </p:sp>
    </p:spTree>
    <p:extLst>
      <p:ext uri="{BB962C8B-B14F-4D97-AF65-F5344CB8AC3E}">
        <p14:creationId xmlns:p14="http://schemas.microsoft.com/office/powerpoint/2010/main" val="1552979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7E39C4-FAFE-4D59-9D3C-ADCCA0D577F4}" type="datetimeFigureOut">
              <a:rPr lang="en-US" smtClean="0"/>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BACD1-A57A-41BE-8715-93858741A4D1}" type="slidenum">
              <a:rPr lang="en-US" smtClean="0"/>
              <a:t>‹#›</a:t>
            </a:fld>
            <a:endParaRPr lang="en-US"/>
          </a:p>
        </p:txBody>
      </p:sp>
    </p:spTree>
    <p:extLst>
      <p:ext uri="{BB962C8B-B14F-4D97-AF65-F5344CB8AC3E}">
        <p14:creationId xmlns:p14="http://schemas.microsoft.com/office/powerpoint/2010/main" val="3435059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7E39C4-FAFE-4D59-9D3C-ADCCA0D577F4}" type="datetimeFigureOut">
              <a:rPr lang="en-US" smtClean="0"/>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BACD1-A57A-41BE-8715-93858741A4D1}" type="slidenum">
              <a:rPr lang="en-US" smtClean="0"/>
              <a:t>‹#›</a:t>
            </a:fld>
            <a:endParaRPr lang="en-US"/>
          </a:p>
        </p:txBody>
      </p:sp>
    </p:spTree>
    <p:extLst>
      <p:ext uri="{BB962C8B-B14F-4D97-AF65-F5344CB8AC3E}">
        <p14:creationId xmlns:p14="http://schemas.microsoft.com/office/powerpoint/2010/main" val="2164186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7E39C4-FAFE-4D59-9D3C-ADCCA0D577F4}" type="datetimeFigureOut">
              <a:rPr lang="en-US" smtClean="0"/>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BACD1-A57A-41BE-8715-93858741A4D1}" type="slidenum">
              <a:rPr lang="en-US" smtClean="0"/>
              <a:t>‹#›</a:t>
            </a:fld>
            <a:endParaRPr lang="en-US"/>
          </a:p>
        </p:txBody>
      </p:sp>
    </p:spTree>
    <p:extLst>
      <p:ext uri="{BB962C8B-B14F-4D97-AF65-F5344CB8AC3E}">
        <p14:creationId xmlns:p14="http://schemas.microsoft.com/office/powerpoint/2010/main" val="416280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7E39C4-FAFE-4D59-9D3C-ADCCA0D577F4}" type="datetimeFigureOut">
              <a:rPr lang="en-US" smtClean="0"/>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EBACD1-A57A-41BE-8715-93858741A4D1}" type="slidenum">
              <a:rPr lang="en-US" smtClean="0"/>
              <a:t>‹#›</a:t>
            </a:fld>
            <a:endParaRPr lang="en-US"/>
          </a:p>
        </p:txBody>
      </p:sp>
    </p:spTree>
    <p:extLst>
      <p:ext uri="{BB962C8B-B14F-4D97-AF65-F5344CB8AC3E}">
        <p14:creationId xmlns:p14="http://schemas.microsoft.com/office/powerpoint/2010/main" val="2301934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7E39C4-FAFE-4D59-9D3C-ADCCA0D577F4}" type="datetimeFigureOut">
              <a:rPr lang="en-US" smtClean="0"/>
              <a:t>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EBACD1-A57A-41BE-8715-93858741A4D1}" type="slidenum">
              <a:rPr lang="en-US" smtClean="0"/>
              <a:t>‹#›</a:t>
            </a:fld>
            <a:endParaRPr lang="en-US"/>
          </a:p>
        </p:txBody>
      </p:sp>
    </p:spTree>
    <p:extLst>
      <p:ext uri="{BB962C8B-B14F-4D97-AF65-F5344CB8AC3E}">
        <p14:creationId xmlns:p14="http://schemas.microsoft.com/office/powerpoint/2010/main" val="1774654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7E39C4-FAFE-4D59-9D3C-ADCCA0D577F4}" type="datetimeFigureOut">
              <a:rPr lang="en-US" smtClean="0"/>
              <a:t>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EBACD1-A57A-41BE-8715-93858741A4D1}" type="slidenum">
              <a:rPr lang="en-US" smtClean="0"/>
              <a:t>‹#›</a:t>
            </a:fld>
            <a:endParaRPr lang="en-US"/>
          </a:p>
        </p:txBody>
      </p:sp>
    </p:spTree>
    <p:extLst>
      <p:ext uri="{BB962C8B-B14F-4D97-AF65-F5344CB8AC3E}">
        <p14:creationId xmlns:p14="http://schemas.microsoft.com/office/powerpoint/2010/main" val="311290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E39C4-FAFE-4D59-9D3C-ADCCA0D577F4}" type="datetimeFigureOut">
              <a:rPr lang="en-US" smtClean="0"/>
              <a:t>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EBACD1-A57A-41BE-8715-93858741A4D1}" type="slidenum">
              <a:rPr lang="en-US" smtClean="0"/>
              <a:t>‹#›</a:t>
            </a:fld>
            <a:endParaRPr lang="en-US"/>
          </a:p>
        </p:txBody>
      </p:sp>
    </p:spTree>
    <p:extLst>
      <p:ext uri="{BB962C8B-B14F-4D97-AF65-F5344CB8AC3E}">
        <p14:creationId xmlns:p14="http://schemas.microsoft.com/office/powerpoint/2010/main" val="300474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7E39C4-FAFE-4D59-9D3C-ADCCA0D577F4}" type="datetimeFigureOut">
              <a:rPr lang="en-US" smtClean="0"/>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EBACD1-A57A-41BE-8715-93858741A4D1}" type="slidenum">
              <a:rPr lang="en-US" smtClean="0"/>
              <a:t>‹#›</a:t>
            </a:fld>
            <a:endParaRPr lang="en-US"/>
          </a:p>
        </p:txBody>
      </p:sp>
    </p:spTree>
    <p:extLst>
      <p:ext uri="{BB962C8B-B14F-4D97-AF65-F5344CB8AC3E}">
        <p14:creationId xmlns:p14="http://schemas.microsoft.com/office/powerpoint/2010/main" val="374751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7E39C4-FAFE-4D59-9D3C-ADCCA0D577F4}" type="datetimeFigureOut">
              <a:rPr lang="en-US" smtClean="0"/>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EBACD1-A57A-41BE-8715-93858741A4D1}" type="slidenum">
              <a:rPr lang="en-US" smtClean="0"/>
              <a:t>‹#›</a:t>
            </a:fld>
            <a:endParaRPr lang="en-US"/>
          </a:p>
        </p:txBody>
      </p:sp>
    </p:spTree>
    <p:extLst>
      <p:ext uri="{BB962C8B-B14F-4D97-AF65-F5344CB8AC3E}">
        <p14:creationId xmlns:p14="http://schemas.microsoft.com/office/powerpoint/2010/main" val="631979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E39C4-FAFE-4D59-9D3C-ADCCA0D577F4}" type="datetimeFigureOut">
              <a:rPr lang="en-US" smtClean="0"/>
              <a:t>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EBACD1-A57A-41BE-8715-93858741A4D1}" type="slidenum">
              <a:rPr lang="en-US" smtClean="0"/>
              <a:t>‹#›</a:t>
            </a:fld>
            <a:endParaRPr lang="en-US"/>
          </a:p>
        </p:txBody>
      </p:sp>
    </p:spTree>
    <p:extLst>
      <p:ext uri="{BB962C8B-B14F-4D97-AF65-F5344CB8AC3E}">
        <p14:creationId xmlns:p14="http://schemas.microsoft.com/office/powerpoint/2010/main" val="414711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tmp"/><Relationship Id="rId1" Type="http://schemas.openxmlformats.org/officeDocument/2006/relationships/slideLayout" Target="../slideLayouts/slideLayout2.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0.png"/><Relationship Id="rId4" Type="http://schemas.openxmlformats.org/officeDocument/2006/relationships/image" Target="../media/image5.tmp"/></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5.tmp"/></Relationships>
</file>

<file path=ppt/slides/_rels/slide25.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5.tmp"/></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tmp"/></Relationships>
</file>

<file path=ppt/slides/_rels/slide28.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Download Pattern </a:t>
            </a:r>
            <a:endParaRPr lang="en-US" dirty="0"/>
          </a:p>
        </p:txBody>
      </p:sp>
      <p:sp>
        <p:nvSpPr>
          <p:cNvPr id="3" name="Subtitle 2"/>
          <p:cNvSpPr>
            <a:spLocks noGrp="1"/>
          </p:cNvSpPr>
          <p:nvPr>
            <p:ph type="subTitle" idx="1"/>
          </p:nvPr>
        </p:nvSpPr>
        <p:spPr/>
        <p:txBody>
          <a:bodyPr/>
          <a:lstStyle/>
          <a:p>
            <a:r>
              <a:rPr lang="en-US" dirty="0" smtClean="0"/>
              <a:t>Demo</a:t>
            </a:r>
            <a:endParaRPr lang="en-US" dirty="0"/>
          </a:p>
        </p:txBody>
      </p:sp>
    </p:spTree>
    <p:extLst>
      <p:ext uri="{BB962C8B-B14F-4D97-AF65-F5344CB8AC3E}">
        <p14:creationId xmlns:p14="http://schemas.microsoft.com/office/powerpoint/2010/main" val="1224357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9 ThSh Download Patterns.pdf - Adobe Reader"/>
          <p:cNvPicPr>
            <a:picLocks noChangeAspect="1"/>
          </p:cNvPicPr>
          <p:nvPr/>
        </p:nvPicPr>
        <p:blipFill rotWithShape="1">
          <a:blip r:embed="rId2">
            <a:extLst>
              <a:ext uri="{28A0092B-C50C-407E-A947-70E740481C1C}">
                <a14:useLocalDpi xmlns:a14="http://schemas.microsoft.com/office/drawing/2010/main" val="0"/>
              </a:ext>
            </a:extLst>
          </a:blip>
          <a:srcRect l="13704" t="36433" r="27091" b="7993"/>
          <a:stretch/>
        </p:blipFill>
        <p:spPr>
          <a:xfrm>
            <a:off x="1" y="934780"/>
            <a:ext cx="8991600" cy="4543538"/>
          </a:xfrm>
          <a:prstGeom prst="rect">
            <a:avLst/>
          </a:prstGeom>
        </p:spPr>
      </p:pic>
      <p:sp>
        <p:nvSpPr>
          <p:cNvPr id="4" name="Rectangle 3"/>
          <p:cNvSpPr/>
          <p:nvPr/>
        </p:nvSpPr>
        <p:spPr>
          <a:xfrm>
            <a:off x="952501" y="2209800"/>
            <a:ext cx="7810499" cy="381000"/>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92928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ctl.byu.edu/sites/default/files/author_pics/plummer-ken.jpg?1309467076"/>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352800"/>
            <a:ext cx="1447165" cy="1812925"/>
          </a:xfrm>
          <a:prstGeom prst="rect">
            <a:avLst/>
          </a:prstGeom>
          <a:noFill/>
          <a:ln>
            <a:noFill/>
          </a:ln>
        </p:spPr>
      </p:pic>
      <p:sp>
        <p:nvSpPr>
          <p:cNvPr id="5" name="Oval Callout 4"/>
          <p:cNvSpPr/>
          <p:nvPr/>
        </p:nvSpPr>
        <p:spPr>
          <a:xfrm>
            <a:off x="1143000" y="990600"/>
            <a:ext cx="4419600" cy="2819400"/>
          </a:xfrm>
          <a:prstGeom prst="wedgeEllipseCallout">
            <a:avLst>
              <a:gd name="adj1" fmla="val 70808"/>
              <a:gd name="adj2" fmla="val 65852"/>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dirty="0" smtClean="0">
                <a:solidFill>
                  <a:srgbClr val="7030A0"/>
                </a:solidFill>
              </a:rPr>
              <a:t>I set this purpose:  </a:t>
            </a:r>
            <a:r>
              <a:rPr lang="en-US" sz="2400" i="1" dirty="0" smtClean="0">
                <a:solidFill>
                  <a:srgbClr val="0070C0"/>
                </a:solidFill>
              </a:rPr>
              <a:t>Identify the  </a:t>
            </a:r>
            <a:r>
              <a:rPr lang="en-US" sz="2400" i="1" dirty="0">
                <a:solidFill>
                  <a:srgbClr val="0070C0"/>
                </a:solidFill>
              </a:rPr>
              <a:t>foundational principles of </a:t>
            </a:r>
            <a:r>
              <a:rPr lang="en-US" sz="2400" i="1" dirty="0" smtClean="0">
                <a:solidFill>
                  <a:srgbClr val="0070C0"/>
                </a:solidFill>
              </a:rPr>
              <a:t>mercantilism and explain the relationship between them</a:t>
            </a:r>
            <a:r>
              <a:rPr lang="en-US" sz="2400" i="1" dirty="0" smtClean="0">
                <a:solidFill>
                  <a:srgbClr val="7030A0"/>
                </a:solidFill>
              </a:rPr>
              <a:t>.</a:t>
            </a:r>
            <a:endParaRPr lang="en-US" sz="2400" i="1" dirty="0">
              <a:solidFill>
                <a:srgbClr val="7030A0"/>
              </a:solidFill>
            </a:endParaRPr>
          </a:p>
        </p:txBody>
      </p:sp>
      <p:sp>
        <p:nvSpPr>
          <p:cNvPr id="6" name="Oval Callout 5"/>
          <p:cNvSpPr/>
          <p:nvPr/>
        </p:nvSpPr>
        <p:spPr>
          <a:xfrm>
            <a:off x="1114425" y="990600"/>
            <a:ext cx="4495800" cy="2895600"/>
          </a:xfrm>
          <a:prstGeom prst="wedgeEllipseCallout">
            <a:avLst>
              <a:gd name="adj1" fmla="val 73394"/>
              <a:gd name="adj2" fmla="val 65176"/>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dirty="0" smtClean="0">
                <a:solidFill>
                  <a:srgbClr val="7030A0"/>
                </a:solidFill>
              </a:rPr>
              <a:t>I will always download when the text addresses my purpose</a:t>
            </a:r>
            <a:r>
              <a:rPr lang="en-US" sz="2400" dirty="0">
                <a:solidFill>
                  <a:srgbClr val="7030A0"/>
                </a:solidFill>
              </a:rPr>
              <a:t>. </a:t>
            </a:r>
            <a:r>
              <a:rPr lang="en-US" sz="2400" dirty="0" smtClean="0">
                <a:solidFill>
                  <a:srgbClr val="7030A0"/>
                </a:solidFill>
              </a:rPr>
              <a:t>When </a:t>
            </a:r>
            <a:r>
              <a:rPr lang="en-US" sz="2400" dirty="0">
                <a:solidFill>
                  <a:srgbClr val="7030A0"/>
                </a:solidFill>
              </a:rPr>
              <a:t>it does </a:t>
            </a:r>
            <a:r>
              <a:rPr lang="en-US" sz="2400" dirty="0" smtClean="0">
                <a:solidFill>
                  <a:srgbClr val="7030A0"/>
                </a:solidFill>
              </a:rPr>
              <a:t>not, I may read the section but choose not download.</a:t>
            </a:r>
            <a:endParaRPr lang="en-US" sz="2400" dirty="0">
              <a:solidFill>
                <a:srgbClr val="7030A0"/>
              </a:solidFill>
            </a:endParaRPr>
          </a:p>
        </p:txBody>
      </p:sp>
    </p:spTree>
    <p:extLst>
      <p:ext uri="{BB962C8B-B14F-4D97-AF65-F5344CB8AC3E}">
        <p14:creationId xmlns:p14="http://schemas.microsoft.com/office/powerpoint/2010/main" val="261228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9 ThSh Download Patterns.pdf - Adobe Reader"/>
          <p:cNvPicPr>
            <a:picLocks noChangeAspect="1"/>
          </p:cNvPicPr>
          <p:nvPr/>
        </p:nvPicPr>
        <p:blipFill rotWithShape="1">
          <a:blip r:embed="rId3">
            <a:extLst>
              <a:ext uri="{28A0092B-C50C-407E-A947-70E740481C1C}">
                <a14:useLocalDpi xmlns:a14="http://schemas.microsoft.com/office/drawing/2010/main" val="0"/>
              </a:ext>
            </a:extLst>
          </a:blip>
          <a:srcRect l="13704" t="36433" r="27091" b="7993"/>
          <a:stretch/>
        </p:blipFill>
        <p:spPr>
          <a:xfrm>
            <a:off x="533400" y="685800"/>
            <a:ext cx="8746329" cy="4419600"/>
          </a:xfrm>
          <a:prstGeom prst="rect">
            <a:avLst/>
          </a:prstGeom>
        </p:spPr>
      </p:pic>
      <p:sp>
        <p:nvSpPr>
          <p:cNvPr id="8" name="Rectangle 7"/>
          <p:cNvSpPr/>
          <p:nvPr/>
        </p:nvSpPr>
        <p:spPr>
          <a:xfrm>
            <a:off x="1447800" y="1828800"/>
            <a:ext cx="7620000" cy="422419"/>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9"/>
          <p:cNvSpPr/>
          <p:nvPr/>
        </p:nvSpPr>
        <p:spPr>
          <a:xfrm>
            <a:off x="5439949" y="1828800"/>
            <a:ext cx="3399251"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rgbClr val="0000CC"/>
                </a:solidFill>
              </a:rPr>
              <a:t>Identify </a:t>
            </a:r>
            <a:r>
              <a:rPr lang="en-US" sz="1100" dirty="0">
                <a:solidFill>
                  <a:srgbClr val="0000CC"/>
                </a:solidFill>
              </a:rPr>
              <a:t>the  foundational principles of </a:t>
            </a:r>
            <a:r>
              <a:rPr lang="en-US" sz="1100" dirty="0" smtClean="0">
                <a:solidFill>
                  <a:srgbClr val="0000CC"/>
                </a:solidFill>
              </a:rPr>
              <a:t> mercantilism and explain the </a:t>
            </a:r>
            <a:r>
              <a:rPr lang="en-US" sz="1100" dirty="0">
                <a:solidFill>
                  <a:srgbClr val="0000CC"/>
                </a:solidFill>
              </a:rPr>
              <a:t>relationship </a:t>
            </a:r>
            <a:r>
              <a:rPr lang="en-US" sz="1100" dirty="0" smtClean="0">
                <a:solidFill>
                  <a:srgbClr val="0000CC"/>
                </a:solidFill>
              </a:rPr>
              <a:t>between them.</a:t>
            </a:r>
            <a:endParaRPr lang="en-US" sz="1100" dirty="0">
              <a:solidFill>
                <a:srgbClr val="0000CC"/>
              </a:solidFill>
            </a:endParaRPr>
          </a:p>
        </p:txBody>
      </p:sp>
    </p:spTree>
    <p:extLst>
      <p:ext uri="{BB962C8B-B14F-4D97-AF65-F5344CB8AC3E}">
        <p14:creationId xmlns:p14="http://schemas.microsoft.com/office/powerpoint/2010/main" val="311416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86200" y="3276600"/>
            <a:ext cx="6172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smtClean="0">
              <a:solidFill>
                <a:srgbClr val="0000CC"/>
              </a:solidFill>
            </a:endParaRPr>
          </a:p>
        </p:txBody>
      </p:sp>
      <p:cxnSp>
        <p:nvCxnSpPr>
          <p:cNvPr id="8" name="Straight Arrow Connector 7"/>
          <p:cNvCxnSpPr/>
          <p:nvPr/>
        </p:nvCxnSpPr>
        <p:spPr>
          <a:xfrm>
            <a:off x="5562600" y="3505200"/>
            <a:ext cx="228600" cy="343235"/>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 name="Picture 8" descr="9 ThSh Download Patterns.pdf - Adobe Reader"/>
          <p:cNvPicPr>
            <a:picLocks noChangeAspect="1"/>
          </p:cNvPicPr>
          <p:nvPr/>
        </p:nvPicPr>
        <p:blipFill rotWithShape="1">
          <a:blip r:embed="rId3">
            <a:extLst>
              <a:ext uri="{28A0092B-C50C-407E-A947-70E740481C1C}">
                <a14:useLocalDpi xmlns:a14="http://schemas.microsoft.com/office/drawing/2010/main" val="0"/>
              </a:ext>
            </a:extLst>
          </a:blip>
          <a:srcRect l="13704" t="36433" r="27091" b="7993"/>
          <a:stretch/>
        </p:blipFill>
        <p:spPr>
          <a:xfrm>
            <a:off x="-82144" y="228600"/>
            <a:ext cx="9226144" cy="4662055"/>
          </a:xfrm>
          <a:prstGeom prst="rect">
            <a:avLst/>
          </a:prstGeom>
        </p:spPr>
      </p:pic>
      <p:sp>
        <p:nvSpPr>
          <p:cNvPr id="7" name="Rectangle 6"/>
          <p:cNvSpPr/>
          <p:nvPr/>
        </p:nvSpPr>
        <p:spPr>
          <a:xfrm>
            <a:off x="3429000" y="2133600"/>
            <a:ext cx="5410200" cy="39044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1100" dirty="0" smtClean="0">
                <a:solidFill>
                  <a:srgbClr val="0000CC"/>
                </a:solidFill>
              </a:rPr>
              <a:t>I’ll use SLASH because it will help me quickly capture main points and supporting details.  </a:t>
            </a:r>
            <a:endParaRPr lang="en-US" sz="1100" dirty="0">
              <a:solidFill>
                <a:srgbClr val="0000CC"/>
              </a:solidFill>
            </a:endParaRPr>
          </a:p>
        </p:txBody>
      </p:sp>
      <p:sp>
        <p:nvSpPr>
          <p:cNvPr id="10" name="Rectangle 9"/>
          <p:cNvSpPr/>
          <p:nvPr/>
        </p:nvSpPr>
        <p:spPr>
          <a:xfrm>
            <a:off x="914400" y="1905000"/>
            <a:ext cx="8001000" cy="619042"/>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2" name="Picture 11" descr="http://ctl.byu.edu/sites/default/files/author_pics/plummer-ken.jpg?1309467076"/>
          <p:cNvPicPr/>
          <p:nvPr/>
        </p:nvPicPr>
        <p:blipFill>
          <a:blip r:embed="rId4">
            <a:extLst>
              <a:ext uri="{28A0092B-C50C-407E-A947-70E740481C1C}">
                <a14:useLocalDpi xmlns:a14="http://schemas.microsoft.com/office/drawing/2010/main" val="0"/>
              </a:ext>
            </a:extLst>
          </a:blip>
          <a:srcRect/>
          <a:stretch>
            <a:fillRect/>
          </a:stretch>
        </p:blipFill>
        <p:spPr bwMode="auto">
          <a:xfrm>
            <a:off x="5410517" y="4572000"/>
            <a:ext cx="1447165" cy="1812925"/>
          </a:xfrm>
          <a:prstGeom prst="rect">
            <a:avLst/>
          </a:prstGeom>
          <a:noFill/>
          <a:ln>
            <a:noFill/>
          </a:ln>
        </p:spPr>
      </p:pic>
      <p:sp>
        <p:nvSpPr>
          <p:cNvPr id="13" name="Oval Callout 12"/>
          <p:cNvSpPr/>
          <p:nvPr/>
        </p:nvSpPr>
        <p:spPr>
          <a:xfrm>
            <a:off x="304800" y="2667000"/>
            <a:ext cx="4829176" cy="3124200"/>
          </a:xfrm>
          <a:prstGeom prst="wedgeEllipseCallout">
            <a:avLst>
              <a:gd name="adj1" fmla="val 61345"/>
              <a:gd name="adj2" fmla="val 42116"/>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dirty="0" smtClean="0">
                <a:solidFill>
                  <a:srgbClr val="7030A0"/>
                </a:solidFill>
              </a:rPr>
              <a:t>Slash will help me meet my purpose</a:t>
            </a:r>
            <a:r>
              <a:rPr lang="en-US" sz="2400" dirty="0">
                <a:solidFill>
                  <a:srgbClr val="7030A0"/>
                </a:solidFill>
              </a:rPr>
              <a:t>:</a:t>
            </a:r>
            <a:r>
              <a:rPr lang="en-US" sz="2400" dirty="0" smtClean="0">
                <a:solidFill>
                  <a:srgbClr val="7030A0"/>
                </a:solidFill>
              </a:rPr>
              <a:t>  </a:t>
            </a:r>
          </a:p>
          <a:p>
            <a:pPr algn="ctr"/>
            <a:r>
              <a:rPr lang="en-US" sz="2400" dirty="0" smtClean="0">
                <a:solidFill>
                  <a:srgbClr val="7030A0"/>
                </a:solidFill>
              </a:rPr>
              <a:t>With it I can show that I have identified a mercantile principle and the details I can use to explain that principle.</a:t>
            </a:r>
            <a:endParaRPr lang="en-US" sz="2400" dirty="0">
              <a:solidFill>
                <a:srgbClr val="7030A0"/>
              </a:solidFill>
            </a:endParaRPr>
          </a:p>
        </p:txBody>
      </p:sp>
    </p:spTree>
    <p:extLst>
      <p:ext uri="{BB962C8B-B14F-4D97-AF65-F5344CB8AC3E}">
        <p14:creationId xmlns:p14="http://schemas.microsoft.com/office/powerpoint/2010/main" val="269553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9 ThSh Download Patterns.pdf - Adobe Reader"/>
          <p:cNvPicPr>
            <a:picLocks noChangeAspect="1"/>
          </p:cNvPicPr>
          <p:nvPr/>
        </p:nvPicPr>
        <p:blipFill rotWithShape="1">
          <a:blip r:embed="rId3">
            <a:extLst>
              <a:ext uri="{28A0092B-C50C-407E-A947-70E740481C1C}">
                <a14:useLocalDpi xmlns:a14="http://schemas.microsoft.com/office/drawing/2010/main" val="0"/>
              </a:ext>
            </a:extLst>
          </a:blip>
          <a:srcRect l="13704" t="36433" r="27091" b="7993"/>
          <a:stretch/>
        </p:blipFill>
        <p:spPr>
          <a:xfrm>
            <a:off x="96073" y="533399"/>
            <a:ext cx="9047927" cy="4572001"/>
          </a:xfrm>
          <a:prstGeom prst="rect">
            <a:avLst/>
          </a:prstGeom>
        </p:spPr>
      </p:pic>
      <p:sp>
        <p:nvSpPr>
          <p:cNvPr id="12" name="Rectangle 11"/>
          <p:cNvSpPr/>
          <p:nvPr/>
        </p:nvSpPr>
        <p:spPr>
          <a:xfrm>
            <a:off x="1066800" y="2667000"/>
            <a:ext cx="7848600" cy="609600"/>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Rectangle 12"/>
          <p:cNvSpPr/>
          <p:nvPr/>
        </p:nvSpPr>
        <p:spPr>
          <a:xfrm>
            <a:off x="4114800" y="2857835"/>
            <a:ext cx="1524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0000CC"/>
                </a:solidFill>
              </a:rPr>
              <a:t>LINEAR</a:t>
            </a:r>
            <a:endParaRPr lang="en-US" sz="2000" b="1" dirty="0">
              <a:solidFill>
                <a:srgbClr val="0000CC"/>
              </a:solidFill>
            </a:endParaRPr>
          </a:p>
        </p:txBody>
      </p:sp>
      <p:sp>
        <p:nvSpPr>
          <p:cNvPr id="14" name="Rectangle 13"/>
          <p:cNvSpPr/>
          <p:nvPr/>
        </p:nvSpPr>
        <p:spPr>
          <a:xfrm>
            <a:off x="6553200" y="2838761"/>
            <a:ext cx="1524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dirty="0">
              <a:solidFill>
                <a:srgbClr val="0000CC"/>
              </a:solidFill>
            </a:endParaRPr>
          </a:p>
        </p:txBody>
      </p:sp>
      <p:sp>
        <p:nvSpPr>
          <p:cNvPr id="15" name="Rectangle 14"/>
          <p:cNvSpPr/>
          <p:nvPr/>
        </p:nvSpPr>
        <p:spPr>
          <a:xfrm>
            <a:off x="6553200" y="2857835"/>
            <a:ext cx="1524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0000CC"/>
                </a:solidFill>
              </a:rPr>
              <a:t>PICTORIAL</a:t>
            </a:r>
            <a:endParaRPr lang="en-US" sz="2000" b="1" dirty="0">
              <a:solidFill>
                <a:srgbClr val="0000CC"/>
              </a:solidFill>
            </a:endParaRPr>
          </a:p>
        </p:txBody>
      </p:sp>
    </p:spTree>
    <p:extLst>
      <p:ext uri="{BB962C8B-B14F-4D97-AF65-F5344CB8AC3E}">
        <p14:creationId xmlns:p14="http://schemas.microsoft.com/office/powerpoint/2010/main" val="290995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553200" y="3829361"/>
            <a:ext cx="1524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dirty="0">
              <a:solidFill>
                <a:srgbClr val="0000CC"/>
              </a:solidFill>
            </a:endParaRPr>
          </a:p>
        </p:txBody>
      </p:sp>
      <p:pic>
        <p:nvPicPr>
          <p:cNvPr id="7" name="Picture 6" descr="9 ThSh Download Patterns.pdf - Adobe Reader"/>
          <p:cNvPicPr>
            <a:picLocks noChangeAspect="1"/>
          </p:cNvPicPr>
          <p:nvPr/>
        </p:nvPicPr>
        <p:blipFill rotWithShape="1">
          <a:blip r:embed="rId3">
            <a:extLst>
              <a:ext uri="{28A0092B-C50C-407E-A947-70E740481C1C}">
                <a14:useLocalDpi xmlns:a14="http://schemas.microsoft.com/office/drawing/2010/main" val="0"/>
              </a:ext>
            </a:extLst>
          </a:blip>
          <a:srcRect l="13704" t="36433" r="27091" b="7993"/>
          <a:stretch/>
        </p:blipFill>
        <p:spPr>
          <a:xfrm>
            <a:off x="-327580" y="946244"/>
            <a:ext cx="9069798" cy="4583052"/>
          </a:xfrm>
          <a:prstGeom prst="rect">
            <a:avLst/>
          </a:prstGeom>
        </p:spPr>
      </p:pic>
      <p:sp>
        <p:nvSpPr>
          <p:cNvPr id="6" name="Rectangle 5"/>
          <p:cNvSpPr/>
          <p:nvPr/>
        </p:nvSpPr>
        <p:spPr>
          <a:xfrm>
            <a:off x="609600" y="3581400"/>
            <a:ext cx="7848600" cy="437839"/>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p:cNvSpPr/>
          <p:nvPr/>
        </p:nvSpPr>
        <p:spPr>
          <a:xfrm>
            <a:off x="7315200" y="3429000"/>
            <a:ext cx="1447800" cy="762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Important Point!</a:t>
            </a:r>
            <a:endParaRPr lang="en-US" dirty="0"/>
          </a:p>
        </p:txBody>
      </p:sp>
    </p:spTree>
    <p:extLst>
      <p:ext uri="{BB962C8B-B14F-4D97-AF65-F5344CB8AC3E}">
        <p14:creationId xmlns:p14="http://schemas.microsoft.com/office/powerpoint/2010/main" val="338082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553200" y="3829361"/>
            <a:ext cx="1524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dirty="0">
              <a:solidFill>
                <a:srgbClr val="0000CC"/>
              </a:solidFill>
            </a:endParaRPr>
          </a:p>
        </p:txBody>
      </p:sp>
      <p:pic>
        <p:nvPicPr>
          <p:cNvPr id="7" name="Picture 6" descr="9 ThSh Download Patterns.pdf - Adobe Reader"/>
          <p:cNvPicPr>
            <a:picLocks noChangeAspect="1"/>
          </p:cNvPicPr>
          <p:nvPr/>
        </p:nvPicPr>
        <p:blipFill rotWithShape="1">
          <a:blip r:embed="rId3">
            <a:extLst>
              <a:ext uri="{28A0092B-C50C-407E-A947-70E740481C1C}">
                <a14:useLocalDpi xmlns:a14="http://schemas.microsoft.com/office/drawing/2010/main" val="0"/>
              </a:ext>
            </a:extLst>
          </a:blip>
          <a:srcRect l="13704" t="36433" r="27091" b="7993"/>
          <a:stretch/>
        </p:blipFill>
        <p:spPr>
          <a:xfrm>
            <a:off x="76200" y="1524000"/>
            <a:ext cx="9198726" cy="4648200"/>
          </a:xfrm>
          <a:prstGeom prst="rect">
            <a:avLst/>
          </a:prstGeom>
        </p:spPr>
      </p:pic>
      <p:sp>
        <p:nvSpPr>
          <p:cNvPr id="6" name="Rectangle 5"/>
          <p:cNvSpPr/>
          <p:nvPr/>
        </p:nvSpPr>
        <p:spPr>
          <a:xfrm>
            <a:off x="1049753" y="4571999"/>
            <a:ext cx="8018047" cy="1628955"/>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0" name="Picture 2" descr="C:\Users\kjp6\AppData\Local\Microsoft\Windows\Temporary Internet Files\Content.IE5\UWBFRAC9\MC900441310[1].png"/>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066800" y="5257800"/>
            <a:ext cx="381000"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31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9 ThSh Download Patterns.pdf - Adobe Reader"/>
          <p:cNvPicPr>
            <a:picLocks noChangeAspect="1"/>
          </p:cNvPicPr>
          <p:nvPr/>
        </p:nvPicPr>
        <p:blipFill rotWithShape="1">
          <a:blip r:embed="rId2">
            <a:extLst>
              <a:ext uri="{28A0092B-C50C-407E-A947-70E740481C1C}">
                <a14:useLocalDpi xmlns:a14="http://schemas.microsoft.com/office/drawing/2010/main" val="0"/>
              </a:ext>
            </a:extLst>
          </a:blip>
          <a:srcRect l="14127" t="26928" r="27301" b="38870"/>
          <a:stretch/>
        </p:blipFill>
        <p:spPr>
          <a:xfrm>
            <a:off x="710854" y="3131457"/>
            <a:ext cx="7975946" cy="2507343"/>
          </a:xfrm>
          <a:prstGeom prst="rect">
            <a:avLst/>
          </a:prstGeom>
        </p:spPr>
      </p:pic>
      <p:pic>
        <p:nvPicPr>
          <p:cNvPr id="4" name="Picture 3" descr="http://ctl.byu.edu/sites/default/files/author_pics/plummer-ken.jpg?1309467076"/>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00200"/>
            <a:ext cx="1042556" cy="1249989"/>
          </a:xfrm>
          <a:prstGeom prst="rect">
            <a:avLst/>
          </a:prstGeom>
          <a:noFill/>
          <a:ln>
            <a:noFill/>
          </a:ln>
        </p:spPr>
      </p:pic>
      <p:sp>
        <p:nvSpPr>
          <p:cNvPr id="6" name="Oval Callout 5"/>
          <p:cNvSpPr/>
          <p:nvPr/>
        </p:nvSpPr>
        <p:spPr>
          <a:xfrm>
            <a:off x="2133600" y="724728"/>
            <a:ext cx="2937773" cy="1500466"/>
          </a:xfrm>
          <a:prstGeom prst="wedgeEllipseCallout">
            <a:avLst>
              <a:gd name="adj1" fmla="val -46993"/>
              <a:gd name="adj2" fmla="val 57330"/>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dirty="0" smtClean="0">
                <a:solidFill>
                  <a:srgbClr val="FF0000"/>
                </a:solidFill>
              </a:rPr>
              <a:t>Now we focus on the </a:t>
            </a:r>
            <a:r>
              <a:rPr lang="en-US" sz="2200" b="1" dirty="0" smtClean="0">
                <a:solidFill>
                  <a:srgbClr val="FF0000"/>
                </a:solidFill>
              </a:rPr>
              <a:t>DURING </a:t>
            </a:r>
            <a:r>
              <a:rPr lang="en-US" sz="2200" dirty="0" smtClean="0">
                <a:solidFill>
                  <a:srgbClr val="FF0000"/>
                </a:solidFill>
              </a:rPr>
              <a:t>phase.</a:t>
            </a:r>
            <a:endParaRPr lang="en-US" sz="2200" b="1" dirty="0">
              <a:solidFill>
                <a:srgbClr val="FF0000"/>
              </a:solidFill>
            </a:endParaRPr>
          </a:p>
        </p:txBody>
      </p:sp>
    </p:spTree>
    <p:extLst>
      <p:ext uri="{BB962C8B-B14F-4D97-AF65-F5344CB8AC3E}">
        <p14:creationId xmlns:p14="http://schemas.microsoft.com/office/powerpoint/2010/main" val="737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75" y="-40641"/>
            <a:ext cx="3962400" cy="6786881"/>
          </a:xfrm>
        </p:spPr>
      </p:pic>
      <p:sp>
        <p:nvSpPr>
          <p:cNvPr id="5" name="Rectangle 4"/>
          <p:cNvSpPr/>
          <p:nvPr/>
        </p:nvSpPr>
        <p:spPr>
          <a:xfrm>
            <a:off x="3886200" y="5257800"/>
            <a:ext cx="2133600" cy="15240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ctl.byu.edu/sites/default/files/author_pics/plummer-ken.jpg?1309467076"/>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352800"/>
            <a:ext cx="1447165" cy="1812925"/>
          </a:xfrm>
          <a:prstGeom prst="rect">
            <a:avLst/>
          </a:prstGeom>
          <a:noFill/>
          <a:ln>
            <a:noFill/>
          </a:ln>
        </p:spPr>
      </p:pic>
      <p:sp>
        <p:nvSpPr>
          <p:cNvPr id="9" name="Oval Callout 8"/>
          <p:cNvSpPr/>
          <p:nvPr/>
        </p:nvSpPr>
        <p:spPr>
          <a:xfrm>
            <a:off x="4777509" y="1676400"/>
            <a:ext cx="3276600" cy="1431636"/>
          </a:xfrm>
          <a:prstGeom prst="wedgeEllipseCallout">
            <a:avLst>
              <a:gd name="adj1" fmla="val 9947"/>
              <a:gd name="adj2" fmla="val 6014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solidFill>
                  <a:srgbClr val="FF0000"/>
                </a:solidFill>
              </a:rPr>
              <a:t>Before going on, read this passage.</a:t>
            </a:r>
            <a:endParaRPr lang="en-US" sz="2400" dirty="0">
              <a:solidFill>
                <a:srgbClr val="FF0000"/>
              </a:solidFill>
            </a:endParaRPr>
          </a:p>
        </p:txBody>
      </p:sp>
    </p:spTree>
    <p:extLst>
      <p:ext uri="{BB962C8B-B14F-4D97-AF65-F5344CB8AC3E}">
        <p14:creationId xmlns:p14="http://schemas.microsoft.com/office/powerpoint/2010/main" val="22418348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75" y="-40641"/>
            <a:ext cx="3962400" cy="6786881"/>
          </a:xfrm>
        </p:spPr>
      </p:pic>
      <p:sp>
        <p:nvSpPr>
          <p:cNvPr id="5" name="Rectangle 4"/>
          <p:cNvSpPr/>
          <p:nvPr/>
        </p:nvSpPr>
        <p:spPr>
          <a:xfrm>
            <a:off x="3733800" y="5334000"/>
            <a:ext cx="2133600" cy="15240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ctl.byu.edu/sites/default/files/author_pics/plummer-ken.jpg?1309467076"/>
          <p:cNvPicPr/>
          <p:nvPr/>
        </p:nvPicPr>
        <p:blipFill>
          <a:blip r:embed="rId4">
            <a:extLst>
              <a:ext uri="{28A0092B-C50C-407E-A947-70E740481C1C}">
                <a14:useLocalDpi xmlns:a14="http://schemas.microsoft.com/office/drawing/2010/main" val="0"/>
              </a:ext>
            </a:extLst>
          </a:blip>
          <a:srcRect/>
          <a:stretch>
            <a:fillRect/>
          </a:stretch>
        </p:blipFill>
        <p:spPr bwMode="auto">
          <a:xfrm>
            <a:off x="4077017" y="-1"/>
            <a:ext cx="1447165" cy="1812925"/>
          </a:xfrm>
          <a:prstGeom prst="rect">
            <a:avLst/>
          </a:prstGeom>
          <a:noFill/>
          <a:ln>
            <a:noFill/>
          </a:ln>
        </p:spPr>
      </p:pic>
      <p:sp>
        <p:nvSpPr>
          <p:cNvPr id="9" name="Oval Callout 8"/>
          <p:cNvSpPr/>
          <p:nvPr/>
        </p:nvSpPr>
        <p:spPr>
          <a:xfrm>
            <a:off x="6019800" y="76200"/>
            <a:ext cx="3042976" cy="1371600"/>
          </a:xfrm>
          <a:prstGeom prst="wedgeEllipseCallout">
            <a:avLst>
              <a:gd name="adj1" fmla="val -71969"/>
              <a:gd name="adj2" fmla="val 18818"/>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solidFill>
                  <a:schemeClr val="tx1"/>
                </a:solidFill>
              </a:rPr>
              <a:t>Behold, the </a:t>
            </a:r>
            <a:r>
              <a:rPr lang="en-US" sz="2400" b="1" i="1" dirty="0" smtClean="0">
                <a:solidFill>
                  <a:schemeClr val="tx1"/>
                </a:solidFill>
              </a:rPr>
              <a:t>Slash</a:t>
            </a:r>
            <a:r>
              <a:rPr lang="en-US" sz="2400" dirty="0" smtClean="0">
                <a:solidFill>
                  <a:schemeClr val="tx1"/>
                </a:solidFill>
              </a:rPr>
              <a:t> pattern.</a:t>
            </a:r>
            <a:endParaRPr lang="en-US" sz="2400" dirty="0">
              <a:solidFill>
                <a:schemeClr val="tx1"/>
              </a:solidFill>
            </a:endParaRPr>
          </a:p>
        </p:txBody>
      </p:sp>
      <p:pic>
        <p:nvPicPr>
          <p:cNvPr id="2" name="Picture 1" descr="Screen Clipping"/>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213716" y="1676400"/>
            <a:ext cx="7620460" cy="502433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TextBox 5"/>
          <p:cNvSpPr txBox="1"/>
          <p:nvPr/>
        </p:nvSpPr>
        <p:spPr>
          <a:xfrm>
            <a:off x="1295400" y="6342950"/>
            <a:ext cx="3835992" cy="369332"/>
          </a:xfrm>
          <a:prstGeom prst="rect">
            <a:avLst/>
          </a:prstGeom>
          <a:noFill/>
        </p:spPr>
        <p:txBody>
          <a:bodyPr wrap="square" rtlCol="0">
            <a:spAutoFit/>
          </a:bodyPr>
          <a:lstStyle/>
          <a:p>
            <a:r>
              <a:rPr lang="en-US" i="1" dirty="0" smtClean="0"/>
              <a:t>City on a Hill – </a:t>
            </a:r>
            <a:r>
              <a:rPr lang="en-US" dirty="0" smtClean="0"/>
              <a:t>p. 48 – Jan 10</a:t>
            </a:r>
            <a:endParaRPr lang="en-US" dirty="0"/>
          </a:p>
        </p:txBody>
      </p:sp>
    </p:spTree>
    <p:extLst>
      <p:ext uri="{BB962C8B-B14F-4D97-AF65-F5344CB8AC3E}">
        <p14:creationId xmlns:p14="http://schemas.microsoft.com/office/powerpoint/2010/main" val="175667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ctl.byu.edu/sites/default/files/author_pics/plummer-ken.jpg?1309467076"/>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743201"/>
            <a:ext cx="2209800" cy="2514600"/>
          </a:xfrm>
          <a:prstGeom prst="rect">
            <a:avLst/>
          </a:prstGeom>
          <a:noFill/>
          <a:ln>
            <a:noFill/>
          </a:ln>
        </p:spPr>
      </p:pic>
      <p:sp>
        <p:nvSpPr>
          <p:cNvPr id="5" name="Oval Callout 4"/>
          <p:cNvSpPr/>
          <p:nvPr/>
        </p:nvSpPr>
        <p:spPr>
          <a:xfrm>
            <a:off x="0" y="4350235"/>
            <a:ext cx="4953000" cy="2202965"/>
          </a:xfrm>
          <a:prstGeom prst="wedgeEllipseCallout">
            <a:avLst>
              <a:gd name="adj1" fmla="val 49970"/>
              <a:gd name="adj2" fmla="val -44848"/>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solidFill>
                  <a:srgbClr val="0000CC"/>
                </a:solidFill>
              </a:rPr>
              <a:t>Before going on, read the pages in the </a:t>
            </a:r>
            <a:r>
              <a:rPr lang="en-US" sz="2400" dirty="0">
                <a:solidFill>
                  <a:srgbClr val="0000CC"/>
                </a:solidFill>
              </a:rPr>
              <a:t>H</a:t>
            </a:r>
            <a:r>
              <a:rPr lang="en-US" sz="2400" dirty="0" smtClean="0">
                <a:solidFill>
                  <a:srgbClr val="0000CC"/>
                </a:solidFill>
              </a:rPr>
              <a:t>andbook explaining </a:t>
            </a:r>
            <a:r>
              <a:rPr lang="en-US" sz="2400" b="1" dirty="0" smtClean="0">
                <a:solidFill>
                  <a:srgbClr val="0000CC"/>
                </a:solidFill>
              </a:rPr>
              <a:t>Mark the Text </a:t>
            </a:r>
            <a:r>
              <a:rPr lang="en-US" sz="2400" dirty="0" smtClean="0">
                <a:solidFill>
                  <a:srgbClr val="0000CC"/>
                </a:solidFill>
              </a:rPr>
              <a:t>and </a:t>
            </a:r>
            <a:r>
              <a:rPr lang="en-US" sz="2400" b="1" i="1" dirty="0" smtClean="0">
                <a:solidFill>
                  <a:srgbClr val="0000CC"/>
                </a:solidFill>
              </a:rPr>
              <a:t>Download Patterns.  </a:t>
            </a:r>
            <a:endParaRPr lang="en-US" sz="2400" dirty="0">
              <a:solidFill>
                <a:srgbClr val="0000CC"/>
              </a:solidFill>
            </a:endParaRPr>
          </a:p>
        </p:txBody>
      </p:sp>
      <p:sp>
        <p:nvSpPr>
          <p:cNvPr id="6" name="Content Placeholder 5"/>
          <p:cNvSpPr>
            <a:spLocks noGrp="1"/>
          </p:cNvSpPr>
          <p:nvPr>
            <p:ph idx="1"/>
          </p:nvPr>
        </p:nvSpPr>
        <p:spPr>
          <a:xfrm>
            <a:off x="381000" y="449263"/>
            <a:ext cx="4343400" cy="3360737"/>
          </a:xfrm>
          <a:prstGeom prst="wedgeEllipseCallout">
            <a:avLst>
              <a:gd name="adj1" fmla="val 48407"/>
              <a:gd name="adj2" fmla="val 55005"/>
            </a:avLst>
          </a:prstGeom>
        </p:spPr>
        <p:style>
          <a:lnRef idx="1">
            <a:schemeClr val="dk1"/>
          </a:lnRef>
          <a:fillRef idx="2">
            <a:schemeClr val="dk1"/>
          </a:fillRef>
          <a:effectRef idx="1">
            <a:schemeClr val="dk1"/>
          </a:effectRef>
          <a:fontRef idx="minor">
            <a:schemeClr val="dk1"/>
          </a:fontRef>
        </p:style>
        <p:txBody>
          <a:bodyPr rtlCol="0" anchor="ctr">
            <a:normAutofit fontScale="92500" lnSpcReduction="10000"/>
          </a:bodyPr>
          <a:lstStyle/>
          <a:p>
            <a:pPr marL="0" indent="0" algn="ctr">
              <a:buNone/>
            </a:pPr>
            <a:r>
              <a:rPr lang="en-US" sz="2400" dirty="0" smtClean="0">
                <a:solidFill>
                  <a:srgbClr val="0000CC"/>
                </a:solidFill>
              </a:rPr>
              <a:t>Welcome to the </a:t>
            </a:r>
            <a:r>
              <a:rPr lang="en-US" sz="2400" b="1" dirty="0" smtClean="0">
                <a:solidFill>
                  <a:srgbClr val="0000CC"/>
                </a:solidFill>
              </a:rPr>
              <a:t>Demo </a:t>
            </a:r>
            <a:r>
              <a:rPr lang="en-US" sz="2400" dirty="0" smtClean="0">
                <a:solidFill>
                  <a:srgbClr val="0000CC"/>
                </a:solidFill>
              </a:rPr>
              <a:t>of</a:t>
            </a:r>
            <a:r>
              <a:rPr lang="en-US" sz="2400" b="1" dirty="0" smtClean="0">
                <a:solidFill>
                  <a:srgbClr val="0000CC"/>
                </a:solidFill>
              </a:rPr>
              <a:t> </a:t>
            </a:r>
            <a:r>
              <a:rPr lang="en-US" sz="2400" b="1" i="1" dirty="0" smtClean="0">
                <a:solidFill>
                  <a:srgbClr val="0000CC"/>
                </a:solidFill>
              </a:rPr>
              <a:t>DOWNLOAD </a:t>
            </a:r>
            <a:r>
              <a:rPr lang="en-US" sz="2400" b="1" i="1" dirty="0" smtClean="0">
                <a:solidFill>
                  <a:srgbClr val="0000CC"/>
                </a:solidFill>
              </a:rPr>
              <a:t>PATTERNS. </a:t>
            </a:r>
            <a:endParaRPr lang="en-US" sz="2400" b="1" i="1" dirty="0" smtClean="0">
              <a:solidFill>
                <a:srgbClr val="0000CC"/>
              </a:solidFill>
            </a:endParaRPr>
          </a:p>
          <a:p>
            <a:pPr marL="0" indent="0" algn="ctr">
              <a:buNone/>
            </a:pPr>
            <a:endParaRPr lang="en-US" sz="2400" b="1" i="1" dirty="0">
              <a:solidFill>
                <a:srgbClr val="0000CC"/>
              </a:solidFill>
            </a:endParaRPr>
          </a:p>
          <a:p>
            <a:pPr marL="0" indent="0" algn="ctr">
              <a:buNone/>
            </a:pPr>
            <a:r>
              <a:rPr lang="en-US" sz="2000" dirty="0" smtClean="0">
                <a:solidFill>
                  <a:srgbClr val="0000CC"/>
                </a:solidFill>
              </a:rPr>
              <a:t>In the big picture of Layered Reading, it is a </a:t>
            </a:r>
            <a:r>
              <a:rPr lang="en-US" sz="2000" dirty="0" smtClean="0">
                <a:solidFill>
                  <a:srgbClr val="0000CC"/>
                </a:solidFill>
              </a:rPr>
              <a:t>quick and highly effective way to mark the text DURING reading.</a:t>
            </a:r>
          </a:p>
        </p:txBody>
      </p:sp>
    </p:spTree>
    <p:extLst>
      <p:ext uri="{BB962C8B-B14F-4D97-AF65-F5344CB8AC3E}">
        <p14:creationId xmlns:p14="http://schemas.microsoft.com/office/powerpoint/2010/main" val="222275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childTnLst>
                                  <p:subTnLst>
                                    <p:set>
                                      <p:cBhvr override="childStyle">
                                        <p:cTn dur="1" fill="hold" display="0" masterRel="nextClick" afterEffect="1"/>
                                        <p:tgtEl>
                                          <p:spTgt spid="6">
                                            <p:bg/>
                                          </p:spTgt>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subTnLst>
                                    <p:set>
                                      <p:cBhvr override="childStyle">
                                        <p:cTn dur="1" fill="hold" display="0" masterRel="nextClick" afterEffect="1"/>
                                        <p:tgtEl>
                                          <p:spTgt spid="6">
                                            <p:txEl>
                                              <p:pRg st="0" end="0"/>
                                            </p:txEl>
                                          </p:spTgt>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subTnLst>
                                    <p:set>
                                      <p:cBhvr override="childStyle">
                                        <p:cTn dur="1" fill="hold" display="0" masterRel="nextClick" afterEffect="1"/>
                                        <p:tgtEl>
                                          <p:spTgt spid="6">
                                            <p:txEl>
                                              <p:pRg st="2" end="2"/>
                                            </p:txEl>
                                          </p:spTgt>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9 ThSh Download Patterns.pdf - Adobe Reader"/>
          <p:cNvPicPr>
            <a:picLocks noChangeAspect="1"/>
          </p:cNvPicPr>
          <p:nvPr/>
        </p:nvPicPr>
        <p:blipFill rotWithShape="1">
          <a:blip r:embed="rId2">
            <a:extLst>
              <a:ext uri="{28A0092B-C50C-407E-A947-70E740481C1C}">
                <a14:useLocalDpi xmlns:a14="http://schemas.microsoft.com/office/drawing/2010/main" val="0"/>
              </a:ext>
            </a:extLst>
          </a:blip>
          <a:srcRect l="14127" t="26928" r="27301" b="38870"/>
          <a:stretch/>
        </p:blipFill>
        <p:spPr>
          <a:xfrm>
            <a:off x="228600" y="2209800"/>
            <a:ext cx="8703131" cy="2735943"/>
          </a:xfrm>
          <a:prstGeom prst="rect">
            <a:avLst/>
          </a:prstGeom>
        </p:spPr>
      </p:pic>
      <p:sp>
        <p:nvSpPr>
          <p:cNvPr id="6" name="Rectangle 5"/>
          <p:cNvSpPr/>
          <p:nvPr/>
        </p:nvSpPr>
        <p:spPr>
          <a:xfrm>
            <a:off x="1066800" y="2438400"/>
            <a:ext cx="7696200" cy="990600"/>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p:cNvSpPr/>
          <p:nvPr/>
        </p:nvSpPr>
        <p:spPr>
          <a:xfrm>
            <a:off x="1066800" y="2819400"/>
            <a:ext cx="7696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CC"/>
                </a:solidFill>
              </a:rPr>
              <a:t>I did not change my mind.  Slash helped me do the thinking and remembering I needed to do.</a:t>
            </a:r>
            <a:endParaRPr lang="en-US" sz="1400" dirty="0">
              <a:solidFill>
                <a:srgbClr val="0000CC"/>
              </a:solidFill>
            </a:endParaRPr>
          </a:p>
        </p:txBody>
      </p:sp>
    </p:spTree>
    <p:extLst>
      <p:ext uri="{BB962C8B-B14F-4D97-AF65-F5344CB8AC3E}">
        <p14:creationId xmlns:p14="http://schemas.microsoft.com/office/powerpoint/2010/main" val="12596839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9 ThSh Download Patterns.pdf - Adobe Reader"/>
          <p:cNvPicPr>
            <a:picLocks noChangeAspect="1"/>
          </p:cNvPicPr>
          <p:nvPr/>
        </p:nvPicPr>
        <p:blipFill rotWithShape="1">
          <a:blip r:embed="rId2">
            <a:extLst>
              <a:ext uri="{28A0092B-C50C-407E-A947-70E740481C1C}">
                <a14:useLocalDpi xmlns:a14="http://schemas.microsoft.com/office/drawing/2010/main" val="0"/>
              </a:ext>
            </a:extLst>
          </a:blip>
          <a:srcRect l="14127" t="26928" r="27301" b="38870"/>
          <a:stretch/>
        </p:blipFill>
        <p:spPr>
          <a:xfrm>
            <a:off x="685800" y="2057400"/>
            <a:ext cx="7975946" cy="2507343"/>
          </a:xfrm>
          <a:prstGeom prst="rect">
            <a:avLst/>
          </a:prstGeom>
        </p:spPr>
      </p:pic>
      <p:sp>
        <p:nvSpPr>
          <p:cNvPr id="13" name="Rectangle 12"/>
          <p:cNvSpPr/>
          <p:nvPr/>
        </p:nvSpPr>
        <p:spPr>
          <a:xfrm>
            <a:off x="1447800" y="3124200"/>
            <a:ext cx="7010400" cy="1447800"/>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4" name="Picture 2" descr="C:\Users\kjp6\AppData\Local\Microsoft\Windows\Temporary Internet Files\Content.IE5\UWBFRAC9\MC900441310[1].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447800" y="35814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kjp6\AppData\Local\Microsoft\Windows\Temporary Internet Files\Content.IE5\UWBFRAC9\MC900441310[1].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447800" y="38100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kjp6\AppData\Local\Microsoft\Windows\Temporary Internet Files\Content.IE5\UWBFRAC9\MC900441310[1].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447800" y="40386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kjp6\AppData\Local\Microsoft\Windows\Temporary Internet Files\Content.IE5\UWBFRAC9\MC900441310[1].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447800" y="42672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943600" y="4191000"/>
            <a:ext cx="2514600" cy="369332"/>
          </a:xfrm>
          <a:prstGeom prst="rect">
            <a:avLst/>
          </a:prstGeom>
          <a:noFill/>
        </p:spPr>
        <p:txBody>
          <a:bodyPr wrap="square" rtlCol="0">
            <a:spAutoFit/>
          </a:bodyPr>
          <a:lstStyle/>
          <a:p>
            <a:r>
              <a:rPr lang="en-US" b="1" dirty="0" smtClean="0">
                <a:solidFill>
                  <a:srgbClr val="0000CC"/>
                </a:solidFill>
              </a:rPr>
              <a:t>4 </a:t>
            </a:r>
            <a:r>
              <a:rPr lang="en-US" b="1" dirty="0" smtClean="0">
                <a:solidFill>
                  <a:srgbClr val="0000CC"/>
                </a:solidFill>
              </a:rPr>
              <a:t>min</a:t>
            </a:r>
            <a:r>
              <a:rPr lang="en-US" dirty="0" smtClean="0">
                <a:solidFill>
                  <a:srgbClr val="0000CC"/>
                </a:solidFill>
              </a:rPr>
              <a:t> </a:t>
            </a:r>
            <a:r>
              <a:rPr lang="en-US" sz="1200" dirty="0" smtClean="0">
                <a:solidFill>
                  <a:srgbClr val="0000CC"/>
                </a:solidFill>
              </a:rPr>
              <a:t>for the one I demonstrated.</a:t>
            </a:r>
            <a:endParaRPr lang="en-US" sz="1200" b="1" dirty="0">
              <a:solidFill>
                <a:srgbClr val="0000CC"/>
              </a:solidFill>
            </a:endParaRPr>
          </a:p>
        </p:txBody>
      </p:sp>
    </p:spTree>
    <p:extLst>
      <p:ext uri="{BB962C8B-B14F-4D97-AF65-F5344CB8AC3E}">
        <p14:creationId xmlns:p14="http://schemas.microsoft.com/office/powerpoint/2010/main" val="513590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ctl.byu.edu/sites/default/files/author_pics/plummer-ken.jpg?1309467076"/>
          <p:cNvPicPr/>
          <p:nvPr/>
        </p:nvPicPr>
        <p:blipFill>
          <a:blip r:embed="rId2">
            <a:extLst>
              <a:ext uri="{28A0092B-C50C-407E-A947-70E740481C1C}">
                <a14:useLocalDpi xmlns:a14="http://schemas.microsoft.com/office/drawing/2010/main" val="0"/>
              </a:ext>
            </a:extLst>
          </a:blip>
          <a:srcRect/>
          <a:stretch>
            <a:fillRect/>
          </a:stretch>
        </p:blipFill>
        <p:spPr bwMode="auto">
          <a:xfrm>
            <a:off x="3543617" y="1627321"/>
            <a:ext cx="1447165" cy="1812925"/>
          </a:xfrm>
          <a:prstGeom prst="rect">
            <a:avLst/>
          </a:prstGeom>
          <a:noFill/>
          <a:ln>
            <a:noFill/>
          </a:ln>
        </p:spPr>
      </p:pic>
      <p:sp>
        <p:nvSpPr>
          <p:cNvPr id="6" name="Oval Callout 5"/>
          <p:cNvSpPr/>
          <p:nvPr/>
        </p:nvSpPr>
        <p:spPr>
          <a:xfrm>
            <a:off x="533400" y="1512455"/>
            <a:ext cx="2667000" cy="1371600"/>
          </a:xfrm>
          <a:prstGeom prst="wedgeEllipseCallout">
            <a:avLst>
              <a:gd name="adj1" fmla="val 70195"/>
              <a:gd name="adj2" fmla="val 30602"/>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solidFill>
                  <a:schemeClr val="tx1"/>
                </a:solidFill>
              </a:rPr>
              <a:t>Just for instructional purposes . . .</a:t>
            </a:r>
            <a:endParaRPr lang="en-US" sz="2400" dirty="0">
              <a:solidFill>
                <a:schemeClr val="tx1"/>
              </a:solidFill>
            </a:endParaRPr>
          </a:p>
        </p:txBody>
      </p:sp>
      <p:sp>
        <p:nvSpPr>
          <p:cNvPr id="5" name="Oval Callout 4"/>
          <p:cNvSpPr/>
          <p:nvPr/>
        </p:nvSpPr>
        <p:spPr>
          <a:xfrm>
            <a:off x="5867400" y="914400"/>
            <a:ext cx="2743200" cy="2667000"/>
          </a:xfrm>
          <a:prstGeom prst="wedgeEllipseCallout">
            <a:avLst>
              <a:gd name="adj1" fmla="val -86927"/>
              <a:gd name="adj2" fmla="val 15355"/>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solidFill>
                  <a:schemeClr val="tx1"/>
                </a:solidFill>
              </a:rPr>
              <a:t>. . . I will now demonstrate the </a:t>
            </a:r>
            <a:r>
              <a:rPr lang="en-US" sz="2400" b="1" i="1" dirty="0" smtClean="0">
                <a:solidFill>
                  <a:schemeClr val="tx1"/>
                </a:solidFill>
              </a:rPr>
              <a:t>other </a:t>
            </a:r>
            <a:r>
              <a:rPr lang="en-US" sz="2400" i="1" dirty="0" smtClean="0">
                <a:solidFill>
                  <a:schemeClr val="tx1"/>
                </a:solidFill>
              </a:rPr>
              <a:t>Download Patterns.</a:t>
            </a:r>
            <a:endParaRPr lang="en-US" sz="2400" i="1" dirty="0">
              <a:solidFill>
                <a:schemeClr val="tx1"/>
              </a:solidFill>
            </a:endParaRPr>
          </a:p>
        </p:txBody>
      </p:sp>
      <p:sp>
        <p:nvSpPr>
          <p:cNvPr id="7" name="Oval Callout 6"/>
          <p:cNvSpPr/>
          <p:nvPr/>
        </p:nvSpPr>
        <p:spPr>
          <a:xfrm>
            <a:off x="5257800" y="838200"/>
            <a:ext cx="3410527" cy="2667000"/>
          </a:xfrm>
          <a:prstGeom prst="wedgeEllipseCallout">
            <a:avLst>
              <a:gd name="adj1" fmla="val -60862"/>
              <a:gd name="adj2" fmla="val 14662"/>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solidFill>
                  <a:schemeClr val="tx1"/>
                </a:solidFill>
              </a:rPr>
              <a:t>Remember, you would normally only use </a:t>
            </a:r>
            <a:r>
              <a:rPr lang="en-US" sz="2400" b="1" i="1" dirty="0" smtClean="0">
                <a:solidFill>
                  <a:schemeClr val="tx1"/>
                </a:solidFill>
              </a:rPr>
              <a:t>one download pattern</a:t>
            </a:r>
            <a:r>
              <a:rPr lang="en-US" sz="2400" dirty="0">
                <a:solidFill>
                  <a:schemeClr val="tx1"/>
                </a:solidFill>
              </a:rPr>
              <a:t> </a:t>
            </a:r>
            <a:r>
              <a:rPr lang="en-US" sz="2400" dirty="0" smtClean="0">
                <a:solidFill>
                  <a:schemeClr val="tx1"/>
                </a:solidFill>
              </a:rPr>
              <a:t>per passage.</a:t>
            </a:r>
            <a:endParaRPr lang="en-US" sz="2400" i="1" dirty="0">
              <a:solidFill>
                <a:schemeClr val="tx1"/>
              </a:solidFill>
            </a:endParaRPr>
          </a:p>
        </p:txBody>
      </p:sp>
    </p:spTree>
    <p:extLst>
      <p:ext uri="{BB962C8B-B14F-4D97-AF65-F5344CB8AC3E}">
        <p14:creationId xmlns:p14="http://schemas.microsoft.com/office/powerpoint/2010/main" val="13774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ctl.byu.edu/sites/default/files/author_pics/plummer-ken.jpg?1309467076"/>
          <p:cNvPicPr/>
          <p:nvPr/>
        </p:nvPicPr>
        <p:blipFill>
          <a:blip r:embed="rId3">
            <a:extLst>
              <a:ext uri="{28A0092B-C50C-407E-A947-70E740481C1C}">
                <a14:useLocalDpi xmlns:a14="http://schemas.microsoft.com/office/drawing/2010/main" val="0"/>
              </a:ext>
            </a:extLst>
          </a:blip>
          <a:srcRect/>
          <a:stretch>
            <a:fillRect/>
          </a:stretch>
        </p:blipFill>
        <p:spPr bwMode="auto">
          <a:xfrm>
            <a:off x="4077017" y="1158875"/>
            <a:ext cx="1447165" cy="1812925"/>
          </a:xfrm>
          <a:prstGeom prst="rect">
            <a:avLst/>
          </a:prstGeom>
          <a:noFill/>
          <a:ln>
            <a:noFill/>
          </a:ln>
        </p:spPr>
      </p:pic>
      <p:cxnSp>
        <p:nvCxnSpPr>
          <p:cNvPr id="3" name="Straight Connector 2"/>
          <p:cNvCxnSpPr/>
          <p:nvPr/>
        </p:nvCxnSpPr>
        <p:spPr>
          <a:xfrm>
            <a:off x="1143000" y="1905000"/>
            <a:ext cx="12954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a:off x="431369" y="2133600"/>
            <a:ext cx="322623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a:off x="76200" y="2362200"/>
            <a:ext cx="29718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1790700" y="2667000"/>
            <a:ext cx="18669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a:xfrm>
            <a:off x="76200" y="2895600"/>
            <a:ext cx="35814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Connector 15"/>
          <p:cNvCxnSpPr/>
          <p:nvPr/>
        </p:nvCxnSpPr>
        <p:spPr>
          <a:xfrm>
            <a:off x="152400" y="3124200"/>
            <a:ext cx="18288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Straight Connector 17"/>
          <p:cNvCxnSpPr/>
          <p:nvPr/>
        </p:nvCxnSpPr>
        <p:spPr>
          <a:xfrm>
            <a:off x="1992178" y="4191000"/>
            <a:ext cx="1665422"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0" name="Straight Connector 19"/>
          <p:cNvCxnSpPr/>
          <p:nvPr/>
        </p:nvCxnSpPr>
        <p:spPr>
          <a:xfrm>
            <a:off x="103967" y="4419600"/>
            <a:ext cx="3553633"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2" name="Straight Connector 21"/>
          <p:cNvCxnSpPr/>
          <p:nvPr/>
        </p:nvCxnSpPr>
        <p:spPr>
          <a:xfrm>
            <a:off x="85240" y="4648200"/>
            <a:ext cx="3553633"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3" name="Straight Connector 22"/>
          <p:cNvCxnSpPr/>
          <p:nvPr/>
        </p:nvCxnSpPr>
        <p:spPr>
          <a:xfrm>
            <a:off x="111392" y="4953000"/>
            <a:ext cx="3553633"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4" name="Straight Connector 23"/>
          <p:cNvCxnSpPr/>
          <p:nvPr/>
        </p:nvCxnSpPr>
        <p:spPr>
          <a:xfrm>
            <a:off x="103967" y="6477000"/>
            <a:ext cx="355363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5" name="Straight Connector 24"/>
          <p:cNvCxnSpPr/>
          <p:nvPr/>
        </p:nvCxnSpPr>
        <p:spPr>
          <a:xfrm>
            <a:off x="834325" y="6172200"/>
            <a:ext cx="2823275"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7" name="Straight Connector 26"/>
          <p:cNvCxnSpPr/>
          <p:nvPr/>
        </p:nvCxnSpPr>
        <p:spPr>
          <a:xfrm>
            <a:off x="76200" y="6705600"/>
            <a:ext cx="1776816" cy="0"/>
          </a:xfrm>
          <a:prstGeom prst="line">
            <a:avLst/>
          </a:prstGeom>
        </p:spPr>
        <p:style>
          <a:lnRef idx="3">
            <a:schemeClr val="accent6"/>
          </a:lnRef>
          <a:fillRef idx="0">
            <a:schemeClr val="accent6"/>
          </a:fillRef>
          <a:effectRef idx="2">
            <a:schemeClr val="accent6"/>
          </a:effectRef>
          <a:fontRef idx="minor">
            <a:schemeClr val="tx1"/>
          </a:fontRef>
        </p:style>
      </p:cxnSp>
      <p:sp>
        <p:nvSpPr>
          <p:cNvPr id="21" name="TextBox 20"/>
          <p:cNvSpPr txBox="1"/>
          <p:nvPr/>
        </p:nvSpPr>
        <p:spPr>
          <a:xfrm>
            <a:off x="279125" y="3821668"/>
            <a:ext cx="3835992" cy="369332"/>
          </a:xfrm>
          <a:prstGeom prst="rect">
            <a:avLst/>
          </a:prstGeom>
          <a:noFill/>
        </p:spPr>
        <p:txBody>
          <a:bodyPr wrap="square" rtlCol="0">
            <a:spAutoFit/>
          </a:bodyPr>
          <a:lstStyle/>
          <a:p>
            <a:r>
              <a:rPr lang="en-US" i="1" dirty="0" smtClean="0"/>
              <a:t>City on a Hill – </a:t>
            </a:r>
            <a:r>
              <a:rPr lang="en-US" dirty="0" smtClean="0"/>
              <a:t>p. 65 – Jan 10, 2013  </a:t>
            </a:r>
            <a:endParaRPr lang="en-US" dirty="0"/>
          </a:p>
        </p:txBody>
      </p:sp>
      <p:pic>
        <p:nvPicPr>
          <p:cNvPr id="4" name="Content Placeholder 3"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875" y="-40641"/>
            <a:ext cx="3962400" cy="6786881"/>
          </a:xfrm>
        </p:spPr>
      </p:pic>
      <p:sp>
        <p:nvSpPr>
          <p:cNvPr id="5" name="Rectangle 4"/>
          <p:cNvSpPr/>
          <p:nvPr/>
        </p:nvSpPr>
        <p:spPr>
          <a:xfrm>
            <a:off x="3962400" y="5181600"/>
            <a:ext cx="2133600" cy="15240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Screen Clipping"/>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52400" y="3810000"/>
            <a:ext cx="8875864" cy="221630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9" name="TextBox 28"/>
          <p:cNvSpPr txBox="1"/>
          <p:nvPr/>
        </p:nvSpPr>
        <p:spPr>
          <a:xfrm>
            <a:off x="6019800" y="3810000"/>
            <a:ext cx="3073992" cy="369332"/>
          </a:xfrm>
          <a:prstGeom prst="rect">
            <a:avLst/>
          </a:prstGeom>
          <a:noFill/>
        </p:spPr>
        <p:txBody>
          <a:bodyPr wrap="square" rtlCol="0">
            <a:spAutoFit/>
          </a:bodyPr>
          <a:lstStyle/>
          <a:p>
            <a:r>
              <a:rPr lang="en-US" i="1" dirty="0" smtClean="0"/>
              <a:t>City on a Hill – </a:t>
            </a:r>
            <a:r>
              <a:rPr lang="en-US" dirty="0" smtClean="0"/>
              <a:t>p. 48 – Jan 10</a:t>
            </a:r>
            <a:endParaRPr lang="en-US" dirty="0"/>
          </a:p>
        </p:txBody>
      </p:sp>
      <p:sp>
        <p:nvSpPr>
          <p:cNvPr id="30" name="Oval Callout 29"/>
          <p:cNvSpPr/>
          <p:nvPr/>
        </p:nvSpPr>
        <p:spPr>
          <a:xfrm>
            <a:off x="5711372" y="1284514"/>
            <a:ext cx="3200400" cy="1752600"/>
          </a:xfrm>
          <a:prstGeom prst="wedgeEllipseCallout">
            <a:avLst>
              <a:gd name="adj1" fmla="val -62327"/>
              <a:gd name="adj2" fmla="val -528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solidFill>
                  <a:srgbClr val="FF0000"/>
                </a:solidFill>
              </a:rPr>
              <a:t>The </a:t>
            </a:r>
            <a:r>
              <a:rPr lang="en-US" sz="2400" b="1" i="1" dirty="0">
                <a:solidFill>
                  <a:srgbClr val="FF0000"/>
                </a:solidFill>
              </a:rPr>
              <a:t>L</a:t>
            </a:r>
            <a:r>
              <a:rPr lang="en-US" sz="2400" b="1" i="1" dirty="0" smtClean="0">
                <a:solidFill>
                  <a:srgbClr val="FF0000"/>
                </a:solidFill>
              </a:rPr>
              <a:t>inear </a:t>
            </a:r>
            <a:r>
              <a:rPr lang="en-US" sz="2400" dirty="0" smtClean="0">
                <a:solidFill>
                  <a:srgbClr val="FF0000"/>
                </a:solidFill>
              </a:rPr>
              <a:t>Pattern</a:t>
            </a:r>
          </a:p>
        </p:txBody>
      </p:sp>
      <p:sp>
        <p:nvSpPr>
          <p:cNvPr id="31" name="Oval Callout 30"/>
          <p:cNvSpPr/>
          <p:nvPr/>
        </p:nvSpPr>
        <p:spPr>
          <a:xfrm>
            <a:off x="5638800" y="1219200"/>
            <a:ext cx="3389464" cy="1905000"/>
          </a:xfrm>
          <a:prstGeom prst="wedgeEllipseCallout">
            <a:avLst>
              <a:gd name="adj1" fmla="val -62327"/>
              <a:gd name="adj2" fmla="val -528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rgbClr val="FF0000"/>
                </a:solidFill>
              </a:rPr>
              <a:t>The linear progression can be left to right as shown or can be top down—whichever you prefer.</a:t>
            </a:r>
          </a:p>
        </p:txBody>
      </p:sp>
    </p:spTree>
    <p:extLst>
      <p:ext uri="{BB962C8B-B14F-4D97-AF65-F5344CB8AC3E}">
        <p14:creationId xmlns:p14="http://schemas.microsoft.com/office/powerpoint/2010/main" val="294783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9" grpId="0"/>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ctl.byu.edu/sites/default/files/author_pics/plummer-ken.jpg?1309467076"/>
          <p:cNvPicPr/>
          <p:nvPr/>
        </p:nvPicPr>
        <p:blipFill>
          <a:blip r:embed="rId3">
            <a:extLst>
              <a:ext uri="{28A0092B-C50C-407E-A947-70E740481C1C}">
                <a14:useLocalDpi xmlns:a14="http://schemas.microsoft.com/office/drawing/2010/main" val="0"/>
              </a:ext>
            </a:extLst>
          </a:blip>
          <a:srcRect/>
          <a:stretch>
            <a:fillRect/>
          </a:stretch>
        </p:blipFill>
        <p:spPr bwMode="auto">
          <a:xfrm>
            <a:off x="4077017" y="0"/>
            <a:ext cx="1447165" cy="1812925"/>
          </a:xfrm>
          <a:prstGeom prst="rect">
            <a:avLst/>
          </a:prstGeom>
          <a:noFill/>
          <a:ln>
            <a:noFill/>
          </a:ln>
        </p:spPr>
      </p:pic>
      <p:sp>
        <p:nvSpPr>
          <p:cNvPr id="9" name="Oval Callout 8"/>
          <p:cNvSpPr/>
          <p:nvPr/>
        </p:nvSpPr>
        <p:spPr>
          <a:xfrm>
            <a:off x="5791200" y="228600"/>
            <a:ext cx="2667000" cy="1371600"/>
          </a:xfrm>
          <a:prstGeom prst="wedgeEllipseCallout">
            <a:avLst>
              <a:gd name="adj1" fmla="val -76867"/>
              <a:gd name="adj2" fmla="val 823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solidFill>
                  <a:schemeClr val="tx1"/>
                </a:solidFill>
              </a:rPr>
              <a:t>The </a:t>
            </a:r>
            <a:r>
              <a:rPr lang="en-US" sz="2400" b="1" i="1" dirty="0" smtClean="0">
                <a:solidFill>
                  <a:schemeClr val="tx1"/>
                </a:solidFill>
              </a:rPr>
              <a:t>Web</a:t>
            </a:r>
            <a:r>
              <a:rPr lang="en-US" sz="2400" dirty="0" smtClean="0">
                <a:solidFill>
                  <a:schemeClr val="tx1"/>
                </a:solidFill>
              </a:rPr>
              <a:t> pattern</a:t>
            </a:r>
            <a:endParaRPr lang="en-US" sz="2400" dirty="0">
              <a:solidFill>
                <a:schemeClr val="tx1"/>
              </a:solidFill>
            </a:endParaRPr>
          </a:p>
        </p:txBody>
      </p:sp>
      <p:cxnSp>
        <p:nvCxnSpPr>
          <p:cNvPr id="3" name="Straight Connector 2"/>
          <p:cNvCxnSpPr/>
          <p:nvPr/>
        </p:nvCxnSpPr>
        <p:spPr>
          <a:xfrm>
            <a:off x="1143000" y="1905000"/>
            <a:ext cx="12954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a:off x="431369" y="2133600"/>
            <a:ext cx="322623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a:off x="76200" y="2362200"/>
            <a:ext cx="29718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1790700" y="2667000"/>
            <a:ext cx="18669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a:xfrm>
            <a:off x="76200" y="2895600"/>
            <a:ext cx="35814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Connector 15"/>
          <p:cNvCxnSpPr/>
          <p:nvPr/>
        </p:nvCxnSpPr>
        <p:spPr>
          <a:xfrm>
            <a:off x="152400" y="3124200"/>
            <a:ext cx="18288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Straight Connector 17"/>
          <p:cNvCxnSpPr/>
          <p:nvPr/>
        </p:nvCxnSpPr>
        <p:spPr>
          <a:xfrm>
            <a:off x="1992178" y="4191000"/>
            <a:ext cx="1665422"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0" name="Straight Connector 19"/>
          <p:cNvCxnSpPr/>
          <p:nvPr/>
        </p:nvCxnSpPr>
        <p:spPr>
          <a:xfrm>
            <a:off x="103967" y="4419600"/>
            <a:ext cx="3553633"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2" name="Straight Connector 21"/>
          <p:cNvCxnSpPr/>
          <p:nvPr/>
        </p:nvCxnSpPr>
        <p:spPr>
          <a:xfrm>
            <a:off x="85240" y="4648200"/>
            <a:ext cx="3553633"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3" name="Straight Connector 22"/>
          <p:cNvCxnSpPr/>
          <p:nvPr/>
        </p:nvCxnSpPr>
        <p:spPr>
          <a:xfrm>
            <a:off x="111392" y="4953000"/>
            <a:ext cx="3553633"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4" name="Straight Connector 23"/>
          <p:cNvCxnSpPr/>
          <p:nvPr/>
        </p:nvCxnSpPr>
        <p:spPr>
          <a:xfrm>
            <a:off x="103967" y="6477000"/>
            <a:ext cx="355363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5" name="Straight Connector 24"/>
          <p:cNvCxnSpPr/>
          <p:nvPr/>
        </p:nvCxnSpPr>
        <p:spPr>
          <a:xfrm>
            <a:off x="834325" y="6172200"/>
            <a:ext cx="2823275"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7" name="Straight Connector 26"/>
          <p:cNvCxnSpPr/>
          <p:nvPr/>
        </p:nvCxnSpPr>
        <p:spPr>
          <a:xfrm>
            <a:off x="76200" y="6705600"/>
            <a:ext cx="1776816" cy="0"/>
          </a:xfrm>
          <a:prstGeom prst="line">
            <a:avLst/>
          </a:prstGeom>
        </p:spPr>
        <p:style>
          <a:lnRef idx="3">
            <a:schemeClr val="accent6"/>
          </a:lnRef>
          <a:fillRef idx="0">
            <a:schemeClr val="accent6"/>
          </a:fillRef>
          <a:effectRef idx="2">
            <a:schemeClr val="accent6"/>
          </a:effectRef>
          <a:fontRef idx="minor">
            <a:schemeClr val="tx1"/>
          </a:fontRef>
        </p:style>
      </p:cxnSp>
      <p:sp>
        <p:nvSpPr>
          <p:cNvPr id="21" name="TextBox 20"/>
          <p:cNvSpPr txBox="1"/>
          <p:nvPr/>
        </p:nvSpPr>
        <p:spPr>
          <a:xfrm>
            <a:off x="484275" y="0"/>
            <a:ext cx="3835992" cy="369332"/>
          </a:xfrm>
          <a:prstGeom prst="rect">
            <a:avLst/>
          </a:prstGeom>
          <a:noFill/>
        </p:spPr>
        <p:txBody>
          <a:bodyPr wrap="square" rtlCol="0">
            <a:spAutoFit/>
          </a:bodyPr>
          <a:lstStyle/>
          <a:p>
            <a:r>
              <a:rPr lang="en-US" i="1" dirty="0" smtClean="0"/>
              <a:t>City on a Hill – </a:t>
            </a:r>
            <a:r>
              <a:rPr lang="en-US" dirty="0" smtClean="0"/>
              <a:t>p. 65 – Jan 10, 2013  </a:t>
            </a:r>
            <a:endParaRPr lang="en-US" dirty="0"/>
          </a:p>
        </p:txBody>
      </p:sp>
      <p:pic>
        <p:nvPicPr>
          <p:cNvPr id="4" name="Content Placeholder 3"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875" y="-40641"/>
            <a:ext cx="3962400" cy="6786881"/>
          </a:xfrm>
        </p:spPr>
      </p:pic>
      <p:sp>
        <p:nvSpPr>
          <p:cNvPr id="5" name="Rectangle 4"/>
          <p:cNvSpPr/>
          <p:nvPr/>
        </p:nvSpPr>
        <p:spPr>
          <a:xfrm>
            <a:off x="3962400" y="5181600"/>
            <a:ext cx="2133600" cy="15240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t="17885" r="6488" b="24550"/>
          <a:stretch/>
        </p:blipFill>
        <p:spPr>
          <a:xfrm flipH="1" flipV="1">
            <a:off x="3962400" y="1905000"/>
            <a:ext cx="5096376" cy="481148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8" name="TextBox 27"/>
          <p:cNvSpPr txBox="1"/>
          <p:nvPr/>
        </p:nvSpPr>
        <p:spPr>
          <a:xfrm>
            <a:off x="6572531" y="1905000"/>
            <a:ext cx="2562445" cy="338554"/>
          </a:xfrm>
          <a:prstGeom prst="rect">
            <a:avLst/>
          </a:prstGeom>
          <a:noFill/>
        </p:spPr>
        <p:txBody>
          <a:bodyPr wrap="square" rtlCol="0">
            <a:spAutoFit/>
          </a:bodyPr>
          <a:lstStyle/>
          <a:p>
            <a:pPr algn="r"/>
            <a:r>
              <a:rPr lang="en-US" sz="1600" i="1" dirty="0" smtClean="0"/>
              <a:t>City on a Hill – </a:t>
            </a:r>
            <a:r>
              <a:rPr lang="en-US" sz="1600" dirty="0" smtClean="0"/>
              <a:t>p. 48 – Jan 10</a:t>
            </a:r>
            <a:endParaRPr lang="en-US" sz="1600" dirty="0"/>
          </a:p>
        </p:txBody>
      </p:sp>
    </p:spTree>
    <p:extLst>
      <p:ext uri="{BB962C8B-B14F-4D97-AF65-F5344CB8AC3E}">
        <p14:creationId xmlns:p14="http://schemas.microsoft.com/office/powerpoint/2010/main" val="370799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ctl.byu.edu/sites/default/files/author_pics/plummer-ken.jpg?1309467076"/>
          <p:cNvPicPr/>
          <p:nvPr/>
        </p:nvPicPr>
        <p:blipFill>
          <a:blip r:embed="rId2">
            <a:extLst>
              <a:ext uri="{28A0092B-C50C-407E-A947-70E740481C1C}">
                <a14:useLocalDpi xmlns:a14="http://schemas.microsoft.com/office/drawing/2010/main" val="0"/>
              </a:ext>
            </a:extLst>
          </a:blip>
          <a:srcRect/>
          <a:stretch>
            <a:fillRect/>
          </a:stretch>
        </p:blipFill>
        <p:spPr bwMode="auto">
          <a:xfrm>
            <a:off x="4077017" y="0"/>
            <a:ext cx="1447165" cy="1812925"/>
          </a:xfrm>
          <a:prstGeom prst="rect">
            <a:avLst/>
          </a:prstGeom>
          <a:noFill/>
          <a:ln>
            <a:noFill/>
          </a:ln>
        </p:spPr>
      </p:pic>
      <p:sp>
        <p:nvSpPr>
          <p:cNvPr id="9" name="Oval Callout 8"/>
          <p:cNvSpPr/>
          <p:nvPr/>
        </p:nvSpPr>
        <p:spPr>
          <a:xfrm>
            <a:off x="5943600" y="76200"/>
            <a:ext cx="2514600" cy="1371600"/>
          </a:xfrm>
          <a:prstGeom prst="wedgeEllipseCallout">
            <a:avLst>
              <a:gd name="adj1" fmla="val -71969"/>
              <a:gd name="adj2" fmla="val 1881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solidFill>
                  <a:schemeClr val="tx1"/>
                </a:solidFill>
              </a:rPr>
              <a:t>The </a:t>
            </a:r>
            <a:r>
              <a:rPr lang="en-US" sz="2400" b="1" i="1" dirty="0" smtClean="0">
                <a:solidFill>
                  <a:schemeClr val="tx1"/>
                </a:solidFill>
              </a:rPr>
              <a:t>Pictorial</a:t>
            </a:r>
            <a:r>
              <a:rPr lang="en-US" sz="2400" dirty="0" smtClean="0">
                <a:solidFill>
                  <a:schemeClr val="tx1"/>
                </a:solidFill>
              </a:rPr>
              <a:t> pattern</a:t>
            </a:r>
            <a:endParaRPr lang="en-US" sz="2400" dirty="0">
              <a:solidFill>
                <a:schemeClr val="tx1"/>
              </a:solidFill>
            </a:endParaRPr>
          </a:p>
        </p:txBody>
      </p:sp>
      <p:cxnSp>
        <p:nvCxnSpPr>
          <p:cNvPr id="3" name="Straight Connector 2"/>
          <p:cNvCxnSpPr/>
          <p:nvPr/>
        </p:nvCxnSpPr>
        <p:spPr>
          <a:xfrm>
            <a:off x="1143000" y="1905000"/>
            <a:ext cx="12954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a:off x="431369" y="2133600"/>
            <a:ext cx="322623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a:off x="76200" y="2362200"/>
            <a:ext cx="29718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1790700" y="2667000"/>
            <a:ext cx="18669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a:xfrm>
            <a:off x="76200" y="2895600"/>
            <a:ext cx="35814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Connector 15"/>
          <p:cNvCxnSpPr/>
          <p:nvPr/>
        </p:nvCxnSpPr>
        <p:spPr>
          <a:xfrm>
            <a:off x="152400" y="3124200"/>
            <a:ext cx="18288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Straight Connector 17"/>
          <p:cNvCxnSpPr/>
          <p:nvPr/>
        </p:nvCxnSpPr>
        <p:spPr>
          <a:xfrm>
            <a:off x="1992178" y="4191000"/>
            <a:ext cx="1665422"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0" name="Straight Connector 19"/>
          <p:cNvCxnSpPr/>
          <p:nvPr/>
        </p:nvCxnSpPr>
        <p:spPr>
          <a:xfrm>
            <a:off x="103967" y="4419600"/>
            <a:ext cx="3553633"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2" name="Straight Connector 21"/>
          <p:cNvCxnSpPr/>
          <p:nvPr/>
        </p:nvCxnSpPr>
        <p:spPr>
          <a:xfrm>
            <a:off x="85240" y="4648200"/>
            <a:ext cx="3553633"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3" name="Straight Connector 22"/>
          <p:cNvCxnSpPr/>
          <p:nvPr/>
        </p:nvCxnSpPr>
        <p:spPr>
          <a:xfrm>
            <a:off x="111392" y="4953000"/>
            <a:ext cx="3553633"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4" name="Straight Connector 23"/>
          <p:cNvCxnSpPr/>
          <p:nvPr/>
        </p:nvCxnSpPr>
        <p:spPr>
          <a:xfrm>
            <a:off x="103967" y="6477000"/>
            <a:ext cx="355363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5" name="Straight Connector 24"/>
          <p:cNvCxnSpPr/>
          <p:nvPr/>
        </p:nvCxnSpPr>
        <p:spPr>
          <a:xfrm>
            <a:off x="834325" y="6172200"/>
            <a:ext cx="2823275"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7" name="Straight Connector 26"/>
          <p:cNvCxnSpPr/>
          <p:nvPr/>
        </p:nvCxnSpPr>
        <p:spPr>
          <a:xfrm>
            <a:off x="76200" y="6705600"/>
            <a:ext cx="1776816" cy="0"/>
          </a:xfrm>
          <a:prstGeom prst="line">
            <a:avLst/>
          </a:prstGeom>
        </p:spPr>
        <p:style>
          <a:lnRef idx="3">
            <a:schemeClr val="accent6"/>
          </a:lnRef>
          <a:fillRef idx="0">
            <a:schemeClr val="accent6"/>
          </a:fillRef>
          <a:effectRef idx="2">
            <a:schemeClr val="accent6"/>
          </a:effectRef>
          <a:fontRef idx="minor">
            <a:schemeClr val="tx1"/>
          </a:fontRef>
        </p:style>
      </p:cxnSp>
      <p:sp>
        <p:nvSpPr>
          <p:cNvPr id="21" name="TextBox 20"/>
          <p:cNvSpPr txBox="1"/>
          <p:nvPr/>
        </p:nvSpPr>
        <p:spPr>
          <a:xfrm>
            <a:off x="5272396" y="5993662"/>
            <a:ext cx="3835992" cy="369332"/>
          </a:xfrm>
          <a:prstGeom prst="rect">
            <a:avLst/>
          </a:prstGeom>
          <a:noFill/>
        </p:spPr>
        <p:txBody>
          <a:bodyPr wrap="square" rtlCol="0">
            <a:spAutoFit/>
          </a:bodyPr>
          <a:lstStyle/>
          <a:p>
            <a:r>
              <a:rPr lang="en-US" i="1" dirty="0" smtClean="0"/>
              <a:t>City on a Hill – </a:t>
            </a:r>
            <a:r>
              <a:rPr lang="en-US" dirty="0" smtClean="0"/>
              <a:t>p. 65 – Jan 10, 2013  </a:t>
            </a:r>
            <a:endParaRPr lang="en-US"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5081"/>
            <a:ext cx="3962400" cy="6786881"/>
          </a:xfrm>
        </p:spPr>
      </p:pic>
      <p:sp>
        <p:nvSpPr>
          <p:cNvPr id="5" name="Rectangle 4"/>
          <p:cNvSpPr/>
          <p:nvPr/>
        </p:nvSpPr>
        <p:spPr>
          <a:xfrm>
            <a:off x="4114800" y="5257800"/>
            <a:ext cx="2133600" cy="15240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Screen Clipping"/>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val="0"/>
              </a:ext>
            </a:extLst>
          </a:blip>
          <a:srcRect l="6279" t="3077" r="2176" b="4615"/>
          <a:stretch/>
        </p:blipFill>
        <p:spPr>
          <a:xfrm>
            <a:off x="4038600" y="2133600"/>
            <a:ext cx="4920344" cy="4572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6" name="TextBox 25"/>
          <p:cNvSpPr txBox="1"/>
          <p:nvPr/>
        </p:nvSpPr>
        <p:spPr>
          <a:xfrm>
            <a:off x="6172200" y="2069068"/>
            <a:ext cx="2769192" cy="338554"/>
          </a:xfrm>
          <a:prstGeom prst="rect">
            <a:avLst/>
          </a:prstGeom>
          <a:noFill/>
        </p:spPr>
        <p:txBody>
          <a:bodyPr wrap="square" rtlCol="0">
            <a:spAutoFit/>
          </a:bodyPr>
          <a:lstStyle/>
          <a:p>
            <a:pPr algn="r"/>
            <a:r>
              <a:rPr lang="en-US" sz="1600" i="1" dirty="0" smtClean="0"/>
              <a:t>City on a Hill – </a:t>
            </a:r>
            <a:r>
              <a:rPr lang="en-US" sz="1600" dirty="0" smtClean="0"/>
              <a:t>p. 48 – Jan 10</a:t>
            </a:r>
            <a:endParaRPr lang="en-US" sz="1600" dirty="0"/>
          </a:p>
        </p:txBody>
      </p:sp>
      <p:sp>
        <p:nvSpPr>
          <p:cNvPr id="28" name="Oval Callout 27"/>
          <p:cNvSpPr/>
          <p:nvPr/>
        </p:nvSpPr>
        <p:spPr>
          <a:xfrm>
            <a:off x="5524182" y="-1"/>
            <a:ext cx="3434762" cy="2362201"/>
          </a:xfrm>
          <a:prstGeom prst="wedgeEllipseCallout">
            <a:avLst>
              <a:gd name="adj1" fmla="val -60382"/>
              <a:gd name="adj2" fmla="val -237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500" dirty="0" smtClean="0">
                <a:solidFill>
                  <a:schemeClr val="tx1"/>
                </a:solidFill>
              </a:rPr>
              <a:t>The Pictorial Download could instead have one drawing of the main topic placed in the middle—in  this case,  the ship with “mercantilism.” Then the details would be written like the Web Download Pattern.</a:t>
            </a:r>
            <a:endParaRPr lang="en-US" sz="1500" dirty="0">
              <a:solidFill>
                <a:schemeClr val="tx1"/>
              </a:solidFill>
            </a:endParaRPr>
          </a:p>
        </p:txBody>
      </p:sp>
      <p:sp>
        <p:nvSpPr>
          <p:cNvPr id="29" name="Oval Callout 28"/>
          <p:cNvSpPr/>
          <p:nvPr/>
        </p:nvSpPr>
        <p:spPr>
          <a:xfrm>
            <a:off x="5486400" y="0"/>
            <a:ext cx="3472544" cy="2362201"/>
          </a:xfrm>
          <a:prstGeom prst="wedgeEllipseCallout">
            <a:avLst>
              <a:gd name="adj1" fmla="val -60382"/>
              <a:gd name="adj2" fmla="val -237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900" dirty="0" smtClean="0">
                <a:solidFill>
                  <a:schemeClr val="tx1"/>
                </a:solidFill>
              </a:rPr>
              <a:t>As you read in the handbook, the </a:t>
            </a:r>
            <a:r>
              <a:rPr lang="en-US" sz="1900" i="1" dirty="0" smtClean="0">
                <a:solidFill>
                  <a:schemeClr val="tx1"/>
                </a:solidFill>
              </a:rPr>
              <a:t>Pictorial Download </a:t>
            </a:r>
            <a:r>
              <a:rPr lang="en-US" sz="1900" dirty="0" smtClean="0">
                <a:solidFill>
                  <a:schemeClr val="tx1"/>
                </a:solidFill>
              </a:rPr>
              <a:t>is great for you visual learners—just do not spend too much time drawing.</a:t>
            </a:r>
            <a:endParaRPr lang="en-US" sz="1900" dirty="0">
              <a:solidFill>
                <a:schemeClr val="tx1"/>
              </a:solidFill>
            </a:endParaRPr>
          </a:p>
        </p:txBody>
      </p:sp>
    </p:spTree>
    <p:extLst>
      <p:ext uri="{BB962C8B-B14F-4D97-AF65-F5344CB8AC3E}">
        <p14:creationId xmlns:p14="http://schemas.microsoft.com/office/powerpoint/2010/main" val="130672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8" grpId="0" animBg="1"/>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ctl.byu.edu/sites/default/files/author_pics/plummer-ken.jpg?1309467076"/>
          <p:cNvPicPr/>
          <p:nvPr/>
        </p:nvPicPr>
        <p:blipFill>
          <a:blip r:embed="rId3">
            <a:extLst>
              <a:ext uri="{28A0092B-C50C-407E-A947-70E740481C1C}">
                <a14:useLocalDpi xmlns:a14="http://schemas.microsoft.com/office/drawing/2010/main" val="0"/>
              </a:ext>
            </a:extLst>
          </a:blip>
          <a:srcRect/>
          <a:stretch>
            <a:fillRect/>
          </a:stretch>
        </p:blipFill>
        <p:spPr bwMode="auto">
          <a:xfrm>
            <a:off x="4077017" y="76200"/>
            <a:ext cx="1447165" cy="1828800"/>
          </a:xfrm>
          <a:prstGeom prst="rect">
            <a:avLst/>
          </a:prstGeom>
          <a:noFill/>
          <a:ln>
            <a:noFill/>
          </a:ln>
        </p:spPr>
      </p:pic>
      <p:sp>
        <p:nvSpPr>
          <p:cNvPr id="9" name="Oval Callout 8"/>
          <p:cNvSpPr/>
          <p:nvPr/>
        </p:nvSpPr>
        <p:spPr>
          <a:xfrm>
            <a:off x="5951619" y="76200"/>
            <a:ext cx="3280347" cy="2142679"/>
          </a:xfrm>
          <a:prstGeom prst="wedgeEllipseCallout">
            <a:avLst>
              <a:gd name="adj1" fmla="val -77511"/>
              <a:gd name="adj2" fmla="val -11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chemeClr val="tx1"/>
                </a:solidFill>
              </a:rPr>
              <a:t>Finally, the </a:t>
            </a:r>
            <a:r>
              <a:rPr lang="en-US" b="1" i="1" dirty="0">
                <a:solidFill>
                  <a:schemeClr val="tx1"/>
                </a:solidFill>
              </a:rPr>
              <a:t>R</a:t>
            </a:r>
            <a:r>
              <a:rPr lang="en-US" b="1" i="1" dirty="0" smtClean="0">
                <a:solidFill>
                  <a:schemeClr val="tx1"/>
                </a:solidFill>
              </a:rPr>
              <a:t>andom</a:t>
            </a:r>
            <a:r>
              <a:rPr lang="en-US" dirty="0" smtClean="0">
                <a:solidFill>
                  <a:schemeClr val="tx1"/>
                </a:solidFill>
              </a:rPr>
              <a:t> Download Pattern.  </a:t>
            </a:r>
          </a:p>
          <a:p>
            <a:pPr algn="ctr"/>
            <a:endParaRPr lang="en-US" sz="1000" dirty="0">
              <a:solidFill>
                <a:schemeClr val="tx1"/>
              </a:solidFill>
            </a:endParaRPr>
          </a:p>
          <a:p>
            <a:pPr algn="ctr"/>
            <a:r>
              <a:rPr lang="en-US" dirty="0" smtClean="0">
                <a:solidFill>
                  <a:schemeClr val="tx1"/>
                </a:solidFill>
              </a:rPr>
              <a:t>I use this when the main point is not clear to me.</a:t>
            </a:r>
            <a:endParaRPr lang="en-US" dirty="0">
              <a:solidFill>
                <a:schemeClr val="tx1"/>
              </a:solidFill>
            </a:endParaRPr>
          </a:p>
        </p:txBody>
      </p:sp>
      <p:cxnSp>
        <p:nvCxnSpPr>
          <p:cNvPr id="3" name="Straight Connector 2"/>
          <p:cNvCxnSpPr/>
          <p:nvPr/>
        </p:nvCxnSpPr>
        <p:spPr>
          <a:xfrm>
            <a:off x="1143000" y="1905000"/>
            <a:ext cx="12954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a:off x="431369" y="2133600"/>
            <a:ext cx="322623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a:off x="76200" y="2362200"/>
            <a:ext cx="29718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1790700" y="2667000"/>
            <a:ext cx="18669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a:xfrm>
            <a:off x="76200" y="2895600"/>
            <a:ext cx="35814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Connector 15"/>
          <p:cNvCxnSpPr/>
          <p:nvPr/>
        </p:nvCxnSpPr>
        <p:spPr>
          <a:xfrm>
            <a:off x="152400" y="3124200"/>
            <a:ext cx="18288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Straight Connector 17"/>
          <p:cNvCxnSpPr/>
          <p:nvPr/>
        </p:nvCxnSpPr>
        <p:spPr>
          <a:xfrm>
            <a:off x="1992178" y="4191000"/>
            <a:ext cx="1665422"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0" name="Straight Connector 19"/>
          <p:cNvCxnSpPr/>
          <p:nvPr/>
        </p:nvCxnSpPr>
        <p:spPr>
          <a:xfrm>
            <a:off x="103967" y="4419600"/>
            <a:ext cx="3553633"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2" name="Straight Connector 21"/>
          <p:cNvCxnSpPr/>
          <p:nvPr/>
        </p:nvCxnSpPr>
        <p:spPr>
          <a:xfrm>
            <a:off x="85240" y="4648200"/>
            <a:ext cx="3553633"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3" name="Straight Connector 22"/>
          <p:cNvCxnSpPr/>
          <p:nvPr/>
        </p:nvCxnSpPr>
        <p:spPr>
          <a:xfrm>
            <a:off x="111392" y="4953000"/>
            <a:ext cx="3553633"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4" name="Straight Connector 23"/>
          <p:cNvCxnSpPr/>
          <p:nvPr/>
        </p:nvCxnSpPr>
        <p:spPr>
          <a:xfrm>
            <a:off x="103967" y="6477000"/>
            <a:ext cx="355363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5" name="Straight Connector 24"/>
          <p:cNvCxnSpPr/>
          <p:nvPr/>
        </p:nvCxnSpPr>
        <p:spPr>
          <a:xfrm>
            <a:off x="834325" y="6172200"/>
            <a:ext cx="2823275"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7" name="Straight Connector 26"/>
          <p:cNvCxnSpPr/>
          <p:nvPr/>
        </p:nvCxnSpPr>
        <p:spPr>
          <a:xfrm>
            <a:off x="76200" y="6705600"/>
            <a:ext cx="1776816" cy="0"/>
          </a:xfrm>
          <a:prstGeom prst="line">
            <a:avLst/>
          </a:prstGeom>
        </p:spPr>
        <p:style>
          <a:lnRef idx="3">
            <a:schemeClr val="accent6"/>
          </a:lnRef>
          <a:fillRef idx="0">
            <a:schemeClr val="accent6"/>
          </a:fillRef>
          <a:effectRef idx="2">
            <a:schemeClr val="accent6"/>
          </a:effectRef>
          <a:fontRef idx="minor">
            <a:schemeClr val="tx1"/>
          </a:fontRef>
        </p:style>
      </p:cxnSp>
      <p:pic>
        <p:nvPicPr>
          <p:cNvPr id="4" name="Content Placeholder 3"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875" y="-40641"/>
            <a:ext cx="3962400" cy="6786881"/>
          </a:xfrm>
        </p:spPr>
      </p:pic>
      <p:sp>
        <p:nvSpPr>
          <p:cNvPr id="5" name="Rectangle 4"/>
          <p:cNvSpPr/>
          <p:nvPr/>
        </p:nvSpPr>
        <p:spPr>
          <a:xfrm>
            <a:off x="4038600" y="5257800"/>
            <a:ext cx="2133600" cy="15240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14117" b="13217"/>
          <a:stretch/>
        </p:blipFill>
        <p:spPr>
          <a:xfrm flipH="1" flipV="1">
            <a:off x="4077016" y="1916219"/>
            <a:ext cx="4792475" cy="478938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6" name="TextBox 25"/>
          <p:cNvSpPr txBox="1"/>
          <p:nvPr/>
        </p:nvSpPr>
        <p:spPr>
          <a:xfrm>
            <a:off x="6324600" y="1905000"/>
            <a:ext cx="2514600" cy="307777"/>
          </a:xfrm>
          <a:prstGeom prst="rect">
            <a:avLst/>
          </a:prstGeom>
          <a:noFill/>
        </p:spPr>
        <p:txBody>
          <a:bodyPr wrap="square" rtlCol="0">
            <a:spAutoFit/>
          </a:bodyPr>
          <a:lstStyle/>
          <a:p>
            <a:pPr algn="r"/>
            <a:r>
              <a:rPr lang="en-US" sz="1400" i="1" dirty="0" smtClean="0"/>
              <a:t>City on a Hill – </a:t>
            </a:r>
            <a:r>
              <a:rPr lang="en-US" sz="1400" dirty="0" smtClean="0"/>
              <a:t>p. 48 – Jan 10</a:t>
            </a:r>
            <a:endParaRPr lang="en-US" sz="1400" dirty="0"/>
          </a:p>
        </p:txBody>
      </p:sp>
      <p:sp>
        <p:nvSpPr>
          <p:cNvPr id="28" name="Oval Callout 27"/>
          <p:cNvSpPr/>
          <p:nvPr/>
        </p:nvSpPr>
        <p:spPr>
          <a:xfrm>
            <a:off x="5851010" y="59872"/>
            <a:ext cx="3228995" cy="1905000"/>
          </a:xfrm>
          <a:prstGeom prst="wedgeEllipseCallout">
            <a:avLst>
              <a:gd name="adj1" fmla="val -72602"/>
              <a:gd name="adj2" fmla="val 699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solidFill>
                  <a:schemeClr val="tx1"/>
                </a:solidFill>
              </a:rPr>
              <a:t>Notice that I randomly place words all over the page as I think of them—no order, just pieces of information from memory.</a:t>
            </a:r>
            <a:endParaRPr lang="en-US" sz="1600" dirty="0">
              <a:solidFill>
                <a:schemeClr val="tx1"/>
              </a:solidFill>
            </a:endParaRPr>
          </a:p>
        </p:txBody>
      </p:sp>
      <p:sp>
        <p:nvSpPr>
          <p:cNvPr id="29" name="Oval Callout 28"/>
          <p:cNvSpPr/>
          <p:nvPr/>
        </p:nvSpPr>
        <p:spPr>
          <a:xfrm>
            <a:off x="5810215" y="107042"/>
            <a:ext cx="3333785" cy="1797957"/>
          </a:xfrm>
          <a:prstGeom prst="wedgeEllipseCallout">
            <a:avLst>
              <a:gd name="adj1" fmla="val -71510"/>
              <a:gd name="adj2" fmla="val 599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solidFill>
                  <a:schemeClr val="tx1"/>
                </a:solidFill>
              </a:rPr>
              <a:t>Now for the fun part. . .</a:t>
            </a:r>
            <a:endParaRPr lang="en-US" sz="2400" dirty="0">
              <a:solidFill>
                <a:schemeClr val="tx1"/>
              </a:solidFill>
            </a:endParaRPr>
          </a:p>
        </p:txBody>
      </p:sp>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6227" t="16989" b="20000"/>
          <a:stretch/>
        </p:blipFill>
        <p:spPr>
          <a:xfrm flipH="1" flipV="1">
            <a:off x="4114800" y="2258961"/>
            <a:ext cx="4676046" cy="4321277"/>
          </a:xfrm>
          <a:prstGeom prst="rect">
            <a:avLst/>
          </a:prstGeom>
        </p:spPr>
      </p:pic>
      <p:sp>
        <p:nvSpPr>
          <p:cNvPr id="31" name="Oval Callout 30"/>
          <p:cNvSpPr/>
          <p:nvPr/>
        </p:nvSpPr>
        <p:spPr>
          <a:xfrm>
            <a:off x="5857385" y="-76200"/>
            <a:ext cx="3591415" cy="2286000"/>
          </a:xfrm>
          <a:prstGeom prst="wedgeEllipseCallout">
            <a:avLst>
              <a:gd name="adj1" fmla="val -63152"/>
              <a:gd name="adj2" fmla="val -35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solidFill>
                  <a:schemeClr val="tx1"/>
                </a:solidFill>
              </a:rPr>
              <a:t>I look at the words and begin to see the connections between the concepts.  I draw arrows to make the connections and briefly state those connections on the arrows</a:t>
            </a:r>
            <a:r>
              <a:rPr lang="en-US" sz="1400" dirty="0" smtClean="0">
                <a:solidFill>
                  <a:schemeClr val="tx1"/>
                </a:solidFill>
              </a:rPr>
              <a:t>.</a:t>
            </a:r>
            <a:endParaRPr lang="en-US" sz="1400" dirty="0">
              <a:solidFill>
                <a:schemeClr val="tx1"/>
              </a:solidFill>
            </a:endParaRPr>
          </a:p>
        </p:txBody>
      </p:sp>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l="3354" t="6137" r="9542" b="24868"/>
          <a:stretch/>
        </p:blipFill>
        <p:spPr>
          <a:xfrm>
            <a:off x="4114800" y="1981200"/>
            <a:ext cx="4676046" cy="4731657"/>
          </a:xfrm>
          <a:prstGeom prst="rect">
            <a:avLst/>
          </a:prstGeom>
        </p:spPr>
      </p:pic>
      <p:sp>
        <p:nvSpPr>
          <p:cNvPr id="32" name="Oval Callout 31"/>
          <p:cNvSpPr/>
          <p:nvPr/>
        </p:nvSpPr>
        <p:spPr>
          <a:xfrm>
            <a:off x="5817216" y="-76200"/>
            <a:ext cx="3707784" cy="2362200"/>
          </a:xfrm>
          <a:prstGeom prst="wedgeEllipseCallout">
            <a:avLst>
              <a:gd name="adj1" fmla="val -70502"/>
              <a:gd name="adj2" fmla="val -28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solidFill>
                  <a:schemeClr val="tx1"/>
                </a:solidFill>
              </a:rPr>
              <a:t>I now can state the main point.  I write it last, because it took all the other thinking before I could figure out the main point.  I usually try to say it in as few words as possible, but this example is rather lengthy.</a:t>
            </a:r>
            <a:endParaRPr lang="en-US" sz="1400" dirty="0">
              <a:solidFill>
                <a:schemeClr val="tx1"/>
              </a:solidFill>
            </a:endParaRPr>
          </a:p>
        </p:txBody>
      </p:sp>
    </p:spTree>
    <p:extLst>
      <p:ext uri="{BB962C8B-B14F-4D97-AF65-F5344CB8AC3E}">
        <p14:creationId xmlns:p14="http://schemas.microsoft.com/office/powerpoint/2010/main" val="348497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8" grpId="0" animBg="1"/>
      <p:bldP spid="29" grpId="0" animBg="1"/>
      <p:bldP spid="31" grpId="0" animBg="1"/>
      <p:bldP spid="3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ctl.byu.edu/sites/default/files/author_pics/plummer-ken.jpg?1309467076"/>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90426"/>
            <a:ext cx="1447165" cy="1812925"/>
          </a:xfrm>
          <a:prstGeom prst="rect">
            <a:avLst/>
          </a:prstGeom>
          <a:noFill/>
          <a:ln>
            <a:noFill/>
          </a:ln>
        </p:spPr>
      </p:pic>
      <p:sp>
        <p:nvSpPr>
          <p:cNvPr id="5" name="Oval Callout 4"/>
          <p:cNvSpPr/>
          <p:nvPr/>
        </p:nvSpPr>
        <p:spPr>
          <a:xfrm>
            <a:off x="3612573" y="1819112"/>
            <a:ext cx="4876800" cy="2555551"/>
          </a:xfrm>
          <a:prstGeom prst="wedgeEllipseCallout">
            <a:avLst>
              <a:gd name="adj1" fmla="val -66477"/>
              <a:gd name="adj2" fmla="val 942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I continue doing downloads along the way</a:t>
            </a:r>
          </a:p>
          <a:p>
            <a:pPr algn="ctr"/>
            <a:r>
              <a:rPr lang="en-US" sz="2400" dirty="0" smtClean="0">
                <a:solidFill>
                  <a:srgbClr val="0000CC"/>
                </a:solidFill>
              </a:rPr>
              <a:t>until I finish my reading assignment.</a:t>
            </a:r>
            <a:endParaRPr lang="en-US" sz="2400" dirty="0">
              <a:solidFill>
                <a:srgbClr val="0000CC"/>
              </a:solidFill>
            </a:endParaRPr>
          </a:p>
        </p:txBody>
      </p:sp>
      <p:pic>
        <p:nvPicPr>
          <p:cNvPr id="6" name="Picture 5" descr="9 ThSh Download Patterns.pdf - Adobe Reader"/>
          <p:cNvPicPr>
            <a:picLocks noChangeAspect="1"/>
          </p:cNvPicPr>
          <p:nvPr/>
        </p:nvPicPr>
        <p:blipFill rotWithShape="1">
          <a:blip r:embed="rId4">
            <a:extLst>
              <a:ext uri="{28A0092B-C50C-407E-A947-70E740481C1C}">
                <a14:useLocalDpi xmlns:a14="http://schemas.microsoft.com/office/drawing/2010/main" val="0"/>
              </a:ext>
            </a:extLst>
          </a:blip>
          <a:srcRect l="14603" t="61667" r="27619" b="29730"/>
          <a:stretch/>
        </p:blipFill>
        <p:spPr>
          <a:xfrm>
            <a:off x="-209483" y="4572000"/>
            <a:ext cx="9505883" cy="762000"/>
          </a:xfrm>
          <a:prstGeom prst="rect">
            <a:avLst/>
          </a:prstGeom>
        </p:spPr>
      </p:pic>
      <p:cxnSp>
        <p:nvCxnSpPr>
          <p:cNvPr id="9" name="Straight Connector 8"/>
          <p:cNvCxnSpPr/>
          <p:nvPr/>
        </p:nvCxnSpPr>
        <p:spPr>
          <a:xfrm>
            <a:off x="-209483" y="4572000"/>
            <a:ext cx="9353483" cy="0"/>
          </a:xfrm>
          <a:prstGeom prst="line">
            <a:avLst/>
          </a:prstGeom>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5562600" y="4800600"/>
            <a:ext cx="488373" cy="381000"/>
          </a:xfrm>
          <a:prstGeom prst="rect">
            <a:avLst/>
          </a:prstGeom>
          <a:noFill/>
        </p:spPr>
        <p:txBody>
          <a:bodyPr wrap="square" rtlCol="0">
            <a:spAutoFit/>
          </a:bodyPr>
          <a:lstStyle/>
          <a:p>
            <a:r>
              <a:rPr lang="en-US" b="1" dirty="0">
                <a:solidFill>
                  <a:srgbClr val="C00000"/>
                </a:solidFill>
              </a:rPr>
              <a:t> 17 </a:t>
            </a:r>
            <a:endParaRPr lang="en-US" dirty="0"/>
          </a:p>
        </p:txBody>
      </p:sp>
      <p:sp>
        <p:nvSpPr>
          <p:cNvPr id="11" name="Oval Callout 10"/>
          <p:cNvSpPr/>
          <p:nvPr/>
        </p:nvSpPr>
        <p:spPr>
          <a:xfrm>
            <a:off x="3505200" y="1793551"/>
            <a:ext cx="3200400" cy="2209800"/>
          </a:xfrm>
          <a:prstGeom prst="wedgeEllipseCallout">
            <a:avLst>
              <a:gd name="adj1" fmla="val -71969"/>
              <a:gd name="adj2" fmla="val 18818"/>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solidFill>
                  <a:srgbClr val="FF0000"/>
                </a:solidFill>
              </a:rPr>
              <a:t>The level of detail I capture depends on my purpose.</a:t>
            </a:r>
            <a:endParaRPr lang="en-US" sz="2400" dirty="0">
              <a:solidFill>
                <a:srgbClr val="FF0000"/>
              </a:solidFill>
            </a:endParaRPr>
          </a:p>
        </p:txBody>
      </p:sp>
      <p:sp>
        <p:nvSpPr>
          <p:cNvPr id="12" name="Oval Callout 11"/>
          <p:cNvSpPr/>
          <p:nvPr/>
        </p:nvSpPr>
        <p:spPr>
          <a:xfrm>
            <a:off x="3733800" y="1295400"/>
            <a:ext cx="4114800" cy="2895600"/>
          </a:xfrm>
          <a:prstGeom prst="wedgeEllipseCallout">
            <a:avLst>
              <a:gd name="adj1" fmla="val -71969"/>
              <a:gd name="adj2" fmla="val 18818"/>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400" dirty="0">
                <a:solidFill>
                  <a:srgbClr val="C00000"/>
                </a:solidFill>
              </a:rPr>
              <a:t>Some d</a:t>
            </a:r>
            <a:r>
              <a:rPr lang="en-US" sz="2400" dirty="0" smtClean="0">
                <a:solidFill>
                  <a:srgbClr val="C00000"/>
                </a:solidFill>
              </a:rPr>
              <a:t>ownloads go </a:t>
            </a:r>
            <a:r>
              <a:rPr lang="en-US" sz="2400" dirty="0">
                <a:solidFill>
                  <a:srgbClr val="C00000"/>
                </a:solidFill>
              </a:rPr>
              <a:t>very fast; others </a:t>
            </a:r>
            <a:r>
              <a:rPr lang="en-US" sz="2400" dirty="0" smtClean="0">
                <a:solidFill>
                  <a:srgbClr val="C00000"/>
                </a:solidFill>
              </a:rPr>
              <a:t>take </a:t>
            </a:r>
            <a:r>
              <a:rPr lang="en-US" sz="2400" dirty="0">
                <a:solidFill>
                  <a:srgbClr val="C00000"/>
                </a:solidFill>
              </a:rPr>
              <a:t>more </a:t>
            </a:r>
            <a:r>
              <a:rPr lang="en-US" sz="2400" dirty="0" smtClean="0">
                <a:solidFill>
                  <a:srgbClr val="C00000"/>
                </a:solidFill>
              </a:rPr>
              <a:t>time </a:t>
            </a:r>
            <a:r>
              <a:rPr lang="en-US" sz="2400" dirty="0">
                <a:solidFill>
                  <a:srgbClr val="C00000"/>
                </a:solidFill>
              </a:rPr>
              <a:t>but </a:t>
            </a:r>
            <a:r>
              <a:rPr lang="en-US" sz="2400" dirty="0" smtClean="0">
                <a:solidFill>
                  <a:srgbClr val="C00000"/>
                </a:solidFill>
              </a:rPr>
              <a:t>are worth </a:t>
            </a:r>
            <a:r>
              <a:rPr lang="en-US" sz="2400" dirty="0">
                <a:solidFill>
                  <a:srgbClr val="C00000"/>
                </a:solidFill>
              </a:rPr>
              <a:t>it for what I </a:t>
            </a:r>
            <a:r>
              <a:rPr lang="en-US" sz="2400" dirty="0" smtClean="0">
                <a:solidFill>
                  <a:srgbClr val="C00000"/>
                </a:solidFill>
              </a:rPr>
              <a:t>need </a:t>
            </a:r>
            <a:r>
              <a:rPr lang="en-US" sz="2400" dirty="0">
                <a:solidFill>
                  <a:srgbClr val="C00000"/>
                </a:solidFill>
              </a:rPr>
              <a:t>to learn.</a:t>
            </a:r>
          </a:p>
        </p:txBody>
      </p:sp>
    </p:spTree>
    <p:extLst>
      <p:ext uri="{BB962C8B-B14F-4D97-AF65-F5344CB8AC3E}">
        <p14:creationId xmlns:p14="http://schemas.microsoft.com/office/powerpoint/2010/main" val="314163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ctl.byu.edu/sites/default/files/author_pics/plummer-ken.jpg?1309467076"/>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95400"/>
            <a:ext cx="1447165" cy="1812925"/>
          </a:xfrm>
          <a:prstGeom prst="rect">
            <a:avLst/>
          </a:prstGeom>
          <a:noFill/>
          <a:ln>
            <a:noFill/>
          </a:ln>
        </p:spPr>
      </p:pic>
      <p:sp>
        <p:nvSpPr>
          <p:cNvPr id="5" name="Oval Callout 4"/>
          <p:cNvSpPr/>
          <p:nvPr/>
        </p:nvSpPr>
        <p:spPr>
          <a:xfrm>
            <a:off x="2894964" y="677862"/>
            <a:ext cx="4344035" cy="1524000"/>
          </a:xfrm>
          <a:prstGeom prst="wedgeEllipseCallout">
            <a:avLst>
              <a:gd name="adj1" fmla="val -54302"/>
              <a:gd name="adj2" fmla="val 46621"/>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solidFill>
                  <a:srgbClr val="FF0000"/>
                </a:solidFill>
              </a:rPr>
              <a:t>Now we focus on the </a:t>
            </a:r>
            <a:r>
              <a:rPr lang="en-US" sz="2400" b="1" dirty="0" smtClean="0">
                <a:solidFill>
                  <a:srgbClr val="FF0000"/>
                </a:solidFill>
              </a:rPr>
              <a:t>AFTER </a:t>
            </a:r>
            <a:r>
              <a:rPr lang="en-US" sz="2400" dirty="0" smtClean="0">
                <a:solidFill>
                  <a:srgbClr val="FF0000"/>
                </a:solidFill>
              </a:rPr>
              <a:t>phase.</a:t>
            </a:r>
          </a:p>
          <a:p>
            <a:pPr algn="ctr"/>
            <a:endParaRPr lang="en-US" sz="900" dirty="0">
              <a:solidFill>
                <a:srgbClr val="FF0000"/>
              </a:solidFill>
            </a:endParaRPr>
          </a:p>
          <a:p>
            <a:pPr algn="ctr"/>
            <a:r>
              <a:rPr lang="en-US" sz="2400" dirty="0" smtClean="0">
                <a:solidFill>
                  <a:srgbClr val="FF0000"/>
                </a:solidFill>
              </a:rPr>
              <a:t>Read my responses.</a:t>
            </a:r>
            <a:endParaRPr lang="en-US" sz="2400" dirty="0">
              <a:solidFill>
                <a:srgbClr val="FF0000"/>
              </a:solidFill>
            </a:endParaRPr>
          </a:p>
        </p:txBody>
      </p:sp>
      <p:grpSp>
        <p:nvGrpSpPr>
          <p:cNvPr id="6" name="Group 5"/>
          <p:cNvGrpSpPr/>
          <p:nvPr/>
        </p:nvGrpSpPr>
        <p:grpSpPr>
          <a:xfrm>
            <a:off x="-379510" y="3609109"/>
            <a:ext cx="9752109" cy="2057400"/>
            <a:chOff x="-379509" y="2057400"/>
            <a:chExt cx="9752109" cy="2057400"/>
          </a:xfrm>
        </p:grpSpPr>
        <p:pic>
          <p:nvPicPr>
            <p:cNvPr id="7" name="Picture 6" descr="9 ThSh Download Patterns.pdf - Adobe Reader"/>
            <p:cNvPicPr>
              <a:picLocks noChangeAspect="1"/>
            </p:cNvPicPr>
            <p:nvPr/>
          </p:nvPicPr>
          <p:blipFill rotWithShape="1">
            <a:blip r:embed="rId3">
              <a:extLst>
                <a:ext uri="{28A0092B-C50C-407E-A947-70E740481C1C}">
                  <a14:useLocalDpi xmlns:a14="http://schemas.microsoft.com/office/drawing/2010/main" val="0"/>
                </a:ext>
              </a:extLst>
            </a:blip>
            <a:srcRect l="10566" t="60178" r="23396" b="15814"/>
            <a:stretch/>
          </p:blipFill>
          <p:spPr>
            <a:xfrm>
              <a:off x="-379509" y="2057400"/>
              <a:ext cx="9752109" cy="1908629"/>
            </a:xfrm>
            <a:prstGeom prst="rect">
              <a:avLst/>
            </a:prstGeom>
          </p:spPr>
        </p:pic>
        <p:sp>
          <p:nvSpPr>
            <p:cNvPr id="8" name="Rectangle 7"/>
            <p:cNvSpPr/>
            <p:nvPr/>
          </p:nvSpPr>
          <p:spPr>
            <a:xfrm>
              <a:off x="609600" y="3581400"/>
              <a:ext cx="8534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400" b="1" dirty="0" smtClean="0">
                  <a:solidFill>
                    <a:srgbClr val="0000CC"/>
                  </a:solidFill>
                </a:rPr>
                <a:t>                                                                         I did not do a concept map this time, but in a way I did </a:t>
              </a:r>
              <a:r>
                <a:rPr lang="en-US" sz="1400" b="1" dirty="0">
                  <a:solidFill>
                    <a:srgbClr val="0000CC"/>
                  </a:solidFill>
                </a:rPr>
                <a:t>in my </a:t>
              </a:r>
              <a:r>
                <a:rPr lang="en-US" sz="1400" b="1" dirty="0" smtClean="0">
                  <a:solidFill>
                    <a:srgbClr val="0000CC"/>
                  </a:solidFill>
                </a:rPr>
                <a:t>mind when </a:t>
              </a:r>
              <a:r>
                <a:rPr lang="en-US" sz="1400" b="1" dirty="0" smtClean="0">
                  <a:solidFill>
                    <a:srgbClr val="0000CC"/>
                  </a:solidFill>
                </a:rPr>
                <a:t>I connected all </a:t>
              </a:r>
              <a:r>
                <a:rPr lang="en-US" sz="1400" b="1" dirty="0">
                  <a:solidFill>
                    <a:srgbClr val="0000CC"/>
                  </a:solidFill>
                </a:rPr>
                <a:t>the </a:t>
              </a:r>
              <a:r>
                <a:rPr lang="en-US" sz="1400" b="1" dirty="0" smtClean="0">
                  <a:solidFill>
                    <a:srgbClr val="0000CC"/>
                  </a:solidFill>
                </a:rPr>
                <a:t>downloads and saw the </a:t>
              </a:r>
              <a:r>
                <a:rPr lang="en-US" sz="1400" b="1" dirty="0" smtClean="0">
                  <a:solidFill>
                    <a:srgbClr val="0000CC"/>
                  </a:solidFill>
                </a:rPr>
                <a:t>big ideas and picture of the entire text.</a:t>
              </a:r>
              <a:endParaRPr lang="en-US" sz="1400" b="1" dirty="0">
                <a:solidFill>
                  <a:srgbClr val="0000CC"/>
                </a:solidFill>
              </a:endParaRPr>
            </a:p>
          </p:txBody>
        </p:sp>
        <p:sp>
          <p:nvSpPr>
            <p:cNvPr id="9" name="Rectangle 8"/>
            <p:cNvSpPr/>
            <p:nvPr/>
          </p:nvSpPr>
          <p:spPr>
            <a:xfrm>
              <a:off x="609600" y="2628900"/>
              <a:ext cx="8534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0000CC"/>
                  </a:solidFill>
                </a:rPr>
                <a:t>I looked at each download, talked through the information, explaining the ideas in each and adding more details as triggered by the </a:t>
              </a:r>
              <a:r>
                <a:rPr lang="en-US" sz="1400" b="1" dirty="0" smtClean="0">
                  <a:solidFill>
                    <a:srgbClr val="0000CC"/>
                  </a:solidFill>
                </a:rPr>
                <a:t>download</a:t>
              </a:r>
              <a:r>
                <a:rPr lang="en-US" sz="1400" b="1" dirty="0" smtClean="0">
                  <a:solidFill>
                    <a:srgbClr val="0000CC"/>
                  </a:solidFill>
                </a:rPr>
                <a:t>.  Several times I could not explain the connections and needed to return briefly to the text.  After going through all the downloads, I verbally connected the downloads to each other.</a:t>
              </a:r>
              <a:endParaRPr lang="en-US" sz="1400" b="1" dirty="0">
                <a:solidFill>
                  <a:srgbClr val="0000CC"/>
                </a:solidFill>
              </a:endParaRPr>
            </a:p>
          </p:txBody>
        </p:sp>
      </p:grpSp>
    </p:spTree>
    <p:extLst>
      <p:ext uri="{BB962C8B-B14F-4D97-AF65-F5344CB8AC3E}">
        <p14:creationId xmlns:p14="http://schemas.microsoft.com/office/powerpoint/2010/main" val="29003574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http://ctl.byu.edu/sites/default/files/author_pics/plummer-ken.jpg?1309467076"/>
          <p:cNvPicPr/>
          <p:nvPr/>
        </p:nvPicPr>
        <p:blipFill>
          <a:blip r:embed="rId2">
            <a:extLst>
              <a:ext uri="{28A0092B-C50C-407E-A947-70E740481C1C}">
                <a14:useLocalDpi xmlns:a14="http://schemas.microsoft.com/office/drawing/2010/main" val="0"/>
              </a:ext>
            </a:extLst>
          </a:blip>
          <a:srcRect/>
          <a:stretch>
            <a:fillRect/>
          </a:stretch>
        </p:blipFill>
        <p:spPr bwMode="auto">
          <a:xfrm>
            <a:off x="69730" y="1582947"/>
            <a:ext cx="1447165" cy="1812925"/>
          </a:xfrm>
          <a:prstGeom prst="rect">
            <a:avLst/>
          </a:prstGeom>
          <a:noFill/>
          <a:ln>
            <a:noFill/>
          </a:ln>
        </p:spPr>
      </p:pic>
      <p:sp>
        <p:nvSpPr>
          <p:cNvPr id="6" name="Oval Callout 5"/>
          <p:cNvSpPr/>
          <p:nvPr/>
        </p:nvSpPr>
        <p:spPr>
          <a:xfrm>
            <a:off x="222130" y="92364"/>
            <a:ext cx="8769470" cy="1279236"/>
          </a:xfrm>
          <a:prstGeom prst="wedgeEllipseCallout">
            <a:avLst>
              <a:gd name="adj1" fmla="val -37553"/>
              <a:gd name="adj2" fmla="val 7497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smtClean="0">
                <a:solidFill>
                  <a:srgbClr val="FF0000"/>
                </a:solidFill>
              </a:rPr>
              <a:t>Even though I did not create a concept map as an AFTER strategy, here’s an example of what one looked like for my stats book, a part entitled “Effect Size”</a:t>
            </a:r>
            <a:endParaRPr lang="en-US" sz="2000" b="1" dirty="0">
              <a:solidFill>
                <a:srgbClr val="FF0000"/>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0" y="1445512"/>
            <a:ext cx="5029200" cy="526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475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ctl.byu.edu/sites/default/files/author_pics/plummer-ken.jpg?1309467076"/>
          <p:cNvPicPr/>
          <p:nvPr/>
        </p:nvPicPr>
        <p:blipFill>
          <a:blip r:embed="rId2">
            <a:extLst>
              <a:ext uri="{28A0092B-C50C-407E-A947-70E740481C1C}">
                <a14:useLocalDpi xmlns:a14="http://schemas.microsoft.com/office/drawing/2010/main" val="0"/>
              </a:ext>
            </a:extLst>
          </a:blip>
          <a:srcRect/>
          <a:stretch>
            <a:fillRect/>
          </a:stretch>
        </p:blipFill>
        <p:spPr bwMode="auto">
          <a:xfrm>
            <a:off x="431165" y="230909"/>
            <a:ext cx="1245235" cy="1521691"/>
          </a:xfrm>
          <a:prstGeom prst="rect">
            <a:avLst/>
          </a:prstGeom>
          <a:noFill/>
          <a:ln>
            <a:noFill/>
          </a:ln>
        </p:spPr>
      </p:pic>
      <p:pic>
        <p:nvPicPr>
          <p:cNvPr id="7" name="Picture 6" descr="9 ThSh Download Patterns.pdf - Adobe Reader"/>
          <p:cNvPicPr>
            <a:picLocks noChangeAspect="1"/>
          </p:cNvPicPr>
          <p:nvPr/>
        </p:nvPicPr>
        <p:blipFill rotWithShape="1">
          <a:blip r:embed="rId3">
            <a:extLst>
              <a:ext uri="{28A0092B-C50C-407E-A947-70E740481C1C}">
                <a14:useLocalDpi xmlns:a14="http://schemas.microsoft.com/office/drawing/2010/main" val="0"/>
              </a:ext>
            </a:extLst>
          </a:blip>
          <a:srcRect l="27461" t="15429" r="40952" b="6732"/>
          <a:stretch/>
        </p:blipFill>
        <p:spPr>
          <a:xfrm>
            <a:off x="3581400" y="499684"/>
            <a:ext cx="4724400" cy="62675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Oval Callout 9"/>
          <p:cNvSpPr/>
          <p:nvPr/>
        </p:nvSpPr>
        <p:spPr>
          <a:xfrm>
            <a:off x="2057400" y="266700"/>
            <a:ext cx="3255936" cy="1790700"/>
          </a:xfrm>
          <a:prstGeom prst="wedgeEllipseCallout">
            <a:avLst>
              <a:gd name="adj1" fmla="val -70114"/>
              <a:gd name="adj2" fmla="val -459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Here is the </a:t>
            </a:r>
            <a:r>
              <a:rPr lang="en-US" sz="2400" dirty="0" err="1"/>
              <a:t>ThinkSheet</a:t>
            </a:r>
            <a:r>
              <a:rPr lang="en-US" sz="2400" dirty="0"/>
              <a:t> to guide </a:t>
            </a:r>
            <a:r>
              <a:rPr lang="en-US" sz="2400" dirty="0" smtClean="0"/>
              <a:t>us </a:t>
            </a:r>
            <a:r>
              <a:rPr lang="en-US" sz="2400" dirty="0"/>
              <a:t>through the process.</a:t>
            </a:r>
          </a:p>
        </p:txBody>
      </p:sp>
    </p:spTree>
    <p:extLst>
      <p:ext uri="{BB962C8B-B14F-4D97-AF65-F5344CB8AC3E}">
        <p14:creationId xmlns:p14="http://schemas.microsoft.com/office/powerpoint/2010/main" val="37160014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ctl.byu.edu/sites/default/files/author_pics/plummer-ken.jpg?1309467076"/>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90426"/>
            <a:ext cx="1447165" cy="1812925"/>
          </a:xfrm>
          <a:prstGeom prst="rect">
            <a:avLst/>
          </a:prstGeom>
          <a:noFill/>
          <a:ln>
            <a:noFill/>
          </a:ln>
        </p:spPr>
      </p:pic>
      <p:sp>
        <p:nvSpPr>
          <p:cNvPr id="5" name="Oval Callout 4"/>
          <p:cNvSpPr/>
          <p:nvPr/>
        </p:nvSpPr>
        <p:spPr>
          <a:xfrm>
            <a:off x="3733800" y="1447800"/>
            <a:ext cx="4267200" cy="3276600"/>
          </a:xfrm>
          <a:prstGeom prst="wedgeEllipseCallout">
            <a:avLst>
              <a:gd name="adj1" fmla="val -66125"/>
              <a:gd name="adj2" fmla="val -6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solidFill>
                  <a:schemeClr val="accent6">
                    <a:lumMod val="50000"/>
                  </a:schemeClr>
                </a:solidFill>
              </a:rPr>
              <a:t>The type of download pattern you choose depends on your </a:t>
            </a:r>
            <a:r>
              <a:rPr lang="en-US" sz="2400" b="1" i="1" dirty="0" smtClean="0">
                <a:solidFill>
                  <a:schemeClr val="accent6">
                    <a:lumMod val="50000"/>
                  </a:schemeClr>
                </a:solidFill>
              </a:rPr>
              <a:t>style</a:t>
            </a:r>
            <a:r>
              <a:rPr lang="en-US" sz="2400" dirty="0" smtClean="0">
                <a:solidFill>
                  <a:schemeClr val="accent6">
                    <a:lumMod val="50000"/>
                  </a:schemeClr>
                </a:solidFill>
              </a:rPr>
              <a:t>, </a:t>
            </a:r>
            <a:r>
              <a:rPr lang="en-US" sz="2400" b="1" i="1" dirty="0" smtClean="0">
                <a:solidFill>
                  <a:schemeClr val="accent6">
                    <a:lumMod val="50000"/>
                  </a:schemeClr>
                </a:solidFill>
              </a:rPr>
              <a:t>comfort </a:t>
            </a:r>
            <a:r>
              <a:rPr lang="en-US" sz="2400" dirty="0" smtClean="0">
                <a:solidFill>
                  <a:schemeClr val="accent6">
                    <a:lumMod val="50000"/>
                  </a:schemeClr>
                </a:solidFill>
              </a:rPr>
              <a:t>level, and what you </a:t>
            </a:r>
            <a:r>
              <a:rPr lang="en-US" sz="2400" b="1" i="1" dirty="0" smtClean="0">
                <a:solidFill>
                  <a:schemeClr val="accent6">
                    <a:lumMod val="50000"/>
                  </a:schemeClr>
                </a:solidFill>
              </a:rPr>
              <a:t>need</a:t>
            </a:r>
            <a:r>
              <a:rPr lang="en-US" sz="2400" dirty="0" smtClean="0">
                <a:solidFill>
                  <a:schemeClr val="accent6">
                    <a:lumMod val="50000"/>
                  </a:schemeClr>
                </a:solidFill>
              </a:rPr>
              <a:t> to get out of the text.</a:t>
            </a:r>
            <a:endParaRPr lang="en-US" sz="2400" dirty="0">
              <a:solidFill>
                <a:schemeClr val="accent6">
                  <a:lumMod val="50000"/>
                </a:schemeClr>
              </a:solidFill>
            </a:endParaRPr>
          </a:p>
        </p:txBody>
      </p:sp>
    </p:spTree>
    <p:extLst>
      <p:ext uri="{BB962C8B-B14F-4D97-AF65-F5344CB8AC3E}">
        <p14:creationId xmlns:p14="http://schemas.microsoft.com/office/powerpoint/2010/main" val="2208877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ctl.byu.edu/sites/default/files/author_pics/plummer-ken.jpg?1309467076"/>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90426"/>
            <a:ext cx="1447165" cy="1812925"/>
          </a:xfrm>
          <a:prstGeom prst="rect">
            <a:avLst/>
          </a:prstGeom>
          <a:noFill/>
          <a:ln>
            <a:noFill/>
          </a:ln>
        </p:spPr>
      </p:pic>
      <p:sp>
        <p:nvSpPr>
          <p:cNvPr id="5" name="Oval Callout 4"/>
          <p:cNvSpPr/>
          <p:nvPr/>
        </p:nvSpPr>
        <p:spPr>
          <a:xfrm>
            <a:off x="3733800" y="1447800"/>
            <a:ext cx="3962400" cy="2209800"/>
          </a:xfrm>
          <a:prstGeom prst="wedgeEllipseCallout">
            <a:avLst>
              <a:gd name="adj1" fmla="val -71969"/>
              <a:gd name="adj2" fmla="val 1881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70C0"/>
                </a:solidFill>
              </a:rPr>
              <a:t>Good luck practicing on your own text!</a:t>
            </a:r>
            <a:endParaRPr lang="en-US" sz="2400" dirty="0">
              <a:solidFill>
                <a:srgbClr val="0070C0"/>
              </a:solidFill>
            </a:endParaRPr>
          </a:p>
        </p:txBody>
      </p:sp>
    </p:spTree>
    <p:extLst>
      <p:ext uri="{BB962C8B-B14F-4D97-AF65-F5344CB8AC3E}">
        <p14:creationId xmlns:p14="http://schemas.microsoft.com/office/powerpoint/2010/main" val="3965408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ctl.byu.edu/sites/default/files/author_pics/plummer-ken.jpg?1309467076"/>
          <p:cNvPicPr/>
          <p:nvPr/>
        </p:nvPicPr>
        <p:blipFill>
          <a:blip r:embed="rId2">
            <a:extLst>
              <a:ext uri="{28A0092B-C50C-407E-A947-70E740481C1C}">
                <a14:useLocalDpi xmlns:a14="http://schemas.microsoft.com/office/drawing/2010/main" val="0"/>
              </a:ext>
            </a:extLst>
          </a:blip>
          <a:srcRect/>
          <a:stretch>
            <a:fillRect/>
          </a:stretch>
        </p:blipFill>
        <p:spPr bwMode="auto">
          <a:xfrm>
            <a:off x="126365" y="154709"/>
            <a:ext cx="1473835" cy="1674091"/>
          </a:xfrm>
          <a:prstGeom prst="rect">
            <a:avLst/>
          </a:prstGeom>
          <a:noFill/>
          <a:ln>
            <a:noFill/>
          </a:ln>
        </p:spPr>
      </p:pic>
      <p:sp>
        <p:nvSpPr>
          <p:cNvPr id="5" name="Oval Callout 4"/>
          <p:cNvSpPr/>
          <p:nvPr/>
        </p:nvSpPr>
        <p:spPr>
          <a:xfrm>
            <a:off x="1828800" y="342900"/>
            <a:ext cx="4114800" cy="876300"/>
          </a:xfrm>
          <a:prstGeom prst="wedgeEllipseCallout">
            <a:avLst>
              <a:gd name="adj1" fmla="val -60478"/>
              <a:gd name="adj2" fmla="val 2532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Let’s begin with the </a:t>
            </a:r>
            <a:r>
              <a:rPr lang="en-US" sz="2400" b="1" i="1" dirty="0" smtClean="0">
                <a:solidFill>
                  <a:srgbClr val="FF0000"/>
                </a:solidFill>
              </a:rPr>
              <a:t>BEFORE</a:t>
            </a:r>
            <a:r>
              <a:rPr lang="en-US" sz="2400" dirty="0" smtClean="0"/>
              <a:t> activities</a:t>
            </a:r>
            <a:endParaRPr lang="en-US" sz="2400" dirty="0"/>
          </a:p>
        </p:txBody>
      </p:sp>
      <p:pic>
        <p:nvPicPr>
          <p:cNvPr id="8" name="Picture 7" descr="9 ThSh Download Patterns.pdf - Adobe Reader"/>
          <p:cNvPicPr>
            <a:picLocks noChangeAspect="1"/>
          </p:cNvPicPr>
          <p:nvPr/>
        </p:nvPicPr>
        <p:blipFill rotWithShape="1">
          <a:blip r:embed="rId3">
            <a:extLst>
              <a:ext uri="{28A0092B-C50C-407E-A947-70E740481C1C}">
                <a14:useLocalDpi xmlns:a14="http://schemas.microsoft.com/office/drawing/2010/main" val="0"/>
              </a:ext>
            </a:extLst>
          </a:blip>
          <a:srcRect l="13704" t="36433" r="27091" b="7993"/>
          <a:stretch/>
        </p:blipFill>
        <p:spPr>
          <a:xfrm>
            <a:off x="80559" y="2133601"/>
            <a:ext cx="8746329" cy="4419600"/>
          </a:xfrm>
          <a:prstGeom prst="rect">
            <a:avLst/>
          </a:prstGeom>
        </p:spPr>
      </p:pic>
      <p:grpSp>
        <p:nvGrpSpPr>
          <p:cNvPr id="17" name="Group 16"/>
          <p:cNvGrpSpPr/>
          <p:nvPr/>
        </p:nvGrpSpPr>
        <p:grpSpPr>
          <a:xfrm>
            <a:off x="304800" y="2133600"/>
            <a:ext cx="8305800" cy="4419601"/>
            <a:chOff x="304800" y="2133600"/>
            <a:chExt cx="8305800" cy="4419601"/>
          </a:xfrm>
        </p:grpSpPr>
        <p:sp>
          <p:nvSpPr>
            <p:cNvPr id="10" name="Rectangle 9"/>
            <p:cNvSpPr/>
            <p:nvPr/>
          </p:nvSpPr>
          <p:spPr>
            <a:xfrm>
              <a:off x="990600" y="2362200"/>
              <a:ext cx="7620000" cy="4191001"/>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1" name="Straight Connector 10"/>
            <p:cNvCxnSpPr/>
            <p:nvPr/>
          </p:nvCxnSpPr>
          <p:spPr>
            <a:xfrm>
              <a:off x="304800" y="2133600"/>
              <a:ext cx="830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4800" y="6553201"/>
              <a:ext cx="830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94161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533400" y="5791201"/>
            <a:ext cx="830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descr="9 ThSh Download Patterns.pdf - Adobe Reader"/>
          <p:cNvPicPr>
            <a:picLocks noChangeAspect="1"/>
          </p:cNvPicPr>
          <p:nvPr/>
        </p:nvPicPr>
        <p:blipFill rotWithShape="1">
          <a:blip r:embed="rId2">
            <a:extLst>
              <a:ext uri="{28A0092B-C50C-407E-A947-70E740481C1C}">
                <a14:useLocalDpi xmlns:a14="http://schemas.microsoft.com/office/drawing/2010/main" val="0"/>
              </a:ext>
            </a:extLst>
          </a:blip>
          <a:srcRect l="13704" t="36433" r="27091" b="7993"/>
          <a:stretch/>
        </p:blipFill>
        <p:spPr>
          <a:xfrm>
            <a:off x="321471" y="1371600"/>
            <a:ext cx="8746329" cy="4419600"/>
          </a:xfrm>
          <a:prstGeom prst="rect">
            <a:avLst/>
          </a:prstGeom>
        </p:spPr>
      </p:pic>
      <p:sp>
        <p:nvSpPr>
          <p:cNvPr id="13" name="Rectangle 12"/>
          <p:cNvSpPr/>
          <p:nvPr/>
        </p:nvSpPr>
        <p:spPr>
          <a:xfrm>
            <a:off x="1219200" y="1752600"/>
            <a:ext cx="7620000" cy="838200"/>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4" name="Straight Connector 13"/>
          <p:cNvCxnSpPr/>
          <p:nvPr/>
        </p:nvCxnSpPr>
        <p:spPr>
          <a:xfrm>
            <a:off x="533400" y="1371600"/>
            <a:ext cx="830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950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3962400"/>
            <a:ext cx="2133600" cy="15240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ctl.byu.edu/sites/default/files/author_pics/plummer-ken.jpg?1309467076"/>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352800"/>
            <a:ext cx="1447165" cy="1812925"/>
          </a:xfrm>
          <a:prstGeom prst="rect">
            <a:avLst/>
          </a:prstGeom>
          <a:noFill/>
          <a:ln>
            <a:noFill/>
          </a:ln>
        </p:spPr>
      </p:pic>
      <p:sp>
        <p:nvSpPr>
          <p:cNvPr id="9" name="Oval Callout 8"/>
          <p:cNvSpPr/>
          <p:nvPr/>
        </p:nvSpPr>
        <p:spPr>
          <a:xfrm>
            <a:off x="1219200" y="461818"/>
            <a:ext cx="7315200" cy="2814782"/>
          </a:xfrm>
          <a:prstGeom prst="wedgeEllipseCallout">
            <a:avLst>
              <a:gd name="adj1" fmla="val 23311"/>
              <a:gd name="adj2" fmla="val 7426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As I preview using </a:t>
            </a:r>
            <a:r>
              <a:rPr lang="en-US" sz="2400" i="1" dirty="0" smtClean="0">
                <a:solidFill>
                  <a:srgbClr val="0000CC"/>
                </a:solidFill>
              </a:rPr>
              <a:t>T.H.I.E.V.V.E.S. with Snatches</a:t>
            </a:r>
            <a:r>
              <a:rPr lang="en-US" sz="2400" dirty="0" smtClean="0">
                <a:solidFill>
                  <a:srgbClr val="0000CC"/>
                </a:solidFill>
              </a:rPr>
              <a:t>, I place sticky notes in the text where I think I </a:t>
            </a:r>
            <a:r>
              <a:rPr lang="en-US" sz="2400" dirty="0">
                <a:solidFill>
                  <a:srgbClr val="0000CC"/>
                </a:solidFill>
              </a:rPr>
              <a:t>might </a:t>
            </a:r>
            <a:r>
              <a:rPr lang="en-US" sz="2400" dirty="0" smtClean="0">
                <a:solidFill>
                  <a:srgbClr val="0000CC"/>
                </a:solidFill>
              </a:rPr>
              <a:t>download, usually at </a:t>
            </a:r>
            <a:r>
              <a:rPr lang="en-US" sz="2400" dirty="0">
                <a:solidFill>
                  <a:srgbClr val="0000CC"/>
                </a:solidFill>
              </a:rPr>
              <a:t>the end of each section. </a:t>
            </a:r>
          </a:p>
        </p:txBody>
      </p:sp>
    </p:spTree>
    <p:extLst>
      <p:ext uri="{BB962C8B-B14F-4D97-AF65-F5344CB8AC3E}">
        <p14:creationId xmlns:p14="http://schemas.microsoft.com/office/powerpoint/2010/main" val="404505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3200400" cy="1885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85800" y="838200"/>
            <a:ext cx="304800" cy="222103"/>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ctl.byu.edu/sites/default/files/author_pics/plummer-ken.jpg?1309467076"/>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352800"/>
            <a:ext cx="1447165" cy="1812925"/>
          </a:xfrm>
          <a:prstGeom prst="rect">
            <a:avLst/>
          </a:prstGeom>
          <a:noFill/>
          <a:ln>
            <a:noFill/>
          </a:ln>
        </p:spPr>
      </p:pic>
      <p:sp>
        <p:nvSpPr>
          <p:cNvPr id="7" name="Oval Callout 6"/>
          <p:cNvSpPr/>
          <p:nvPr/>
        </p:nvSpPr>
        <p:spPr>
          <a:xfrm>
            <a:off x="2807195" y="344278"/>
            <a:ext cx="5181600" cy="2967234"/>
          </a:xfrm>
          <a:prstGeom prst="wedgeEllipseCallout">
            <a:avLst>
              <a:gd name="adj1" fmla="val 23100"/>
              <a:gd name="adj2" fmla="val 6256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smtClean="0">
                <a:solidFill>
                  <a:srgbClr val="0000CC"/>
                </a:solidFill>
              </a:rPr>
              <a:t>I </a:t>
            </a:r>
            <a:r>
              <a:rPr lang="en-US" sz="2400" dirty="0" smtClean="0">
                <a:solidFill>
                  <a:srgbClr val="0000CC"/>
                </a:solidFill>
              </a:rPr>
              <a:t>like to place them in the middle of the page to remind me to stop to download.</a:t>
            </a:r>
            <a:endParaRPr lang="en-US" sz="2400" dirty="0">
              <a:solidFill>
                <a:srgbClr val="0000CC"/>
              </a:soli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55" y="2213613"/>
            <a:ext cx="3200400" cy="1885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1981200" y="3084783"/>
            <a:ext cx="304800" cy="222103"/>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245254"/>
            <a:ext cx="3200400" cy="1885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685800" y="4724400"/>
            <a:ext cx="304800" cy="222103"/>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4691" y="229299"/>
            <a:ext cx="381000" cy="215444"/>
          </a:xfrm>
          <a:prstGeom prst="rect">
            <a:avLst/>
          </a:prstGeom>
          <a:noFill/>
        </p:spPr>
        <p:txBody>
          <a:bodyPr wrap="square" rtlCol="0">
            <a:spAutoFit/>
          </a:bodyPr>
          <a:lstStyle/>
          <a:p>
            <a:r>
              <a:rPr lang="en-US" sz="800" dirty="0" smtClean="0"/>
              <a:t>108</a:t>
            </a:r>
            <a:endParaRPr lang="en-US" sz="800" dirty="0"/>
          </a:p>
        </p:txBody>
      </p:sp>
      <p:sp>
        <p:nvSpPr>
          <p:cNvPr id="15" name="TextBox 14"/>
          <p:cNvSpPr txBox="1"/>
          <p:nvPr/>
        </p:nvSpPr>
        <p:spPr>
          <a:xfrm>
            <a:off x="2324100" y="229299"/>
            <a:ext cx="381000" cy="215444"/>
          </a:xfrm>
          <a:prstGeom prst="rect">
            <a:avLst/>
          </a:prstGeom>
          <a:noFill/>
        </p:spPr>
        <p:txBody>
          <a:bodyPr wrap="square" rtlCol="0">
            <a:spAutoFit/>
          </a:bodyPr>
          <a:lstStyle/>
          <a:p>
            <a:r>
              <a:rPr lang="en-US" sz="800" dirty="0" smtClean="0"/>
              <a:t>109</a:t>
            </a:r>
            <a:endParaRPr lang="en-US" sz="800" dirty="0"/>
          </a:p>
        </p:txBody>
      </p:sp>
      <p:sp>
        <p:nvSpPr>
          <p:cNvPr id="16" name="TextBox 15"/>
          <p:cNvSpPr txBox="1"/>
          <p:nvPr/>
        </p:nvSpPr>
        <p:spPr>
          <a:xfrm>
            <a:off x="190500" y="2461706"/>
            <a:ext cx="381000" cy="215444"/>
          </a:xfrm>
          <a:prstGeom prst="rect">
            <a:avLst/>
          </a:prstGeom>
          <a:noFill/>
        </p:spPr>
        <p:txBody>
          <a:bodyPr wrap="square" rtlCol="0">
            <a:spAutoFit/>
          </a:bodyPr>
          <a:lstStyle/>
          <a:p>
            <a:r>
              <a:rPr lang="en-US" sz="800" dirty="0" smtClean="0"/>
              <a:t>112</a:t>
            </a:r>
            <a:endParaRPr lang="en-US" sz="800" dirty="0"/>
          </a:p>
        </p:txBody>
      </p:sp>
      <p:sp>
        <p:nvSpPr>
          <p:cNvPr id="17" name="TextBox 16"/>
          <p:cNvSpPr txBox="1"/>
          <p:nvPr/>
        </p:nvSpPr>
        <p:spPr>
          <a:xfrm>
            <a:off x="2389909" y="2461706"/>
            <a:ext cx="381000" cy="215444"/>
          </a:xfrm>
          <a:prstGeom prst="rect">
            <a:avLst/>
          </a:prstGeom>
          <a:noFill/>
        </p:spPr>
        <p:txBody>
          <a:bodyPr wrap="square" rtlCol="0">
            <a:spAutoFit/>
          </a:bodyPr>
          <a:lstStyle/>
          <a:p>
            <a:r>
              <a:rPr lang="en-US" sz="800" dirty="0" smtClean="0"/>
              <a:t>113</a:t>
            </a:r>
            <a:endParaRPr lang="en-US" sz="800" dirty="0"/>
          </a:p>
        </p:txBody>
      </p:sp>
      <p:sp>
        <p:nvSpPr>
          <p:cNvPr id="18" name="TextBox 17"/>
          <p:cNvSpPr txBox="1"/>
          <p:nvPr/>
        </p:nvSpPr>
        <p:spPr>
          <a:xfrm>
            <a:off x="124691" y="4555836"/>
            <a:ext cx="381000" cy="215444"/>
          </a:xfrm>
          <a:prstGeom prst="rect">
            <a:avLst/>
          </a:prstGeom>
          <a:noFill/>
        </p:spPr>
        <p:txBody>
          <a:bodyPr wrap="square" rtlCol="0">
            <a:spAutoFit/>
          </a:bodyPr>
          <a:lstStyle/>
          <a:p>
            <a:r>
              <a:rPr lang="en-US" sz="800" dirty="0" smtClean="0"/>
              <a:t>116</a:t>
            </a:r>
            <a:endParaRPr lang="en-US" sz="800" dirty="0"/>
          </a:p>
        </p:txBody>
      </p:sp>
      <p:sp>
        <p:nvSpPr>
          <p:cNvPr id="19" name="TextBox 18"/>
          <p:cNvSpPr txBox="1"/>
          <p:nvPr/>
        </p:nvSpPr>
        <p:spPr>
          <a:xfrm>
            <a:off x="2324100" y="4555836"/>
            <a:ext cx="381000" cy="215444"/>
          </a:xfrm>
          <a:prstGeom prst="rect">
            <a:avLst/>
          </a:prstGeom>
          <a:noFill/>
        </p:spPr>
        <p:txBody>
          <a:bodyPr wrap="square" rtlCol="0">
            <a:spAutoFit/>
          </a:bodyPr>
          <a:lstStyle/>
          <a:p>
            <a:r>
              <a:rPr lang="en-US" sz="800" dirty="0" smtClean="0"/>
              <a:t>117</a:t>
            </a:r>
            <a:endParaRPr lang="en-US" sz="800" dirty="0"/>
          </a:p>
        </p:txBody>
      </p:sp>
    </p:spTree>
    <p:extLst>
      <p:ext uri="{BB962C8B-B14F-4D97-AF65-F5344CB8AC3E}">
        <p14:creationId xmlns:p14="http://schemas.microsoft.com/office/powerpoint/2010/main" val="131710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4" grpId="0" animBg="1"/>
      <p:bldP spid="3" grpId="0"/>
      <p:bldP spid="15" grpId="0"/>
      <p:bldP spid="16"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6436" y="-40640"/>
            <a:ext cx="3267364" cy="5596409"/>
          </a:xfrm>
        </p:spPr>
      </p:pic>
      <p:sp>
        <p:nvSpPr>
          <p:cNvPr id="5" name="Rectangle 4"/>
          <p:cNvSpPr/>
          <p:nvPr/>
        </p:nvSpPr>
        <p:spPr>
          <a:xfrm>
            <a:off x="990600" y="5562600"/>
            <a:ext cx="1524000" cy="10668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ctl.byu.edu/sites/default/files/author_pics/plummer-ken.jpg?1309467076"/>
          <p:cNvPicPr/>
          <p:nvPr/>
        </p:nvPicPr>
        <p:blipFill>
          <a:blip r:embed="rId4">
            <a:extLst>
              <a:ext uri="{28A0092B-C50C-407E-A947-70E740481C1C}">
                <a14:useLocalDpi xmlns:a14="http://schemas.microsoft.com/office/drawing/2010/main" val="0"/>
              </a:ext>
            </a:extLst>
          </a:blip>
          <a:srcRect/>
          <a:stretch>
            <a:fillRect/>
          </a:stretch>
        </p:blipFill>
        <p:spPr bwMode="auto">
          <a:xfrm>
            <a:off x="6781800" y="762000"/>
            <a:ext cx="1447165" cy="1812925"/>
          </a:xfrm>
          <a:prstGeom prst="rect">
            <a:avLst/>
          </a:prstGeom>
          <a:noFill/>
          <a:ln>
            <a:noFill/>
          </a:ln>
        </p:spPr>
      </p:pic>
      <p:sp>
        <p:nvSpPr>
          <p:cNvPr id="9" name="Oval Callout 8"/>
          <p:cNvSpPr/>
          <p:nvPr/>
        </p:nvSpPr>
        <p:spPr>
          <a:xfrm>
            <a:off x="3571898" y="2769959"/>
            <a:ext cx="4860153" cy="3484336"/>
          </a:xfrm>
          <a:prstGeom prst="wedgeEllipseCallout">
            <a:avLst>
              <a:gd name="adj1" fmla="val 27686"/>
              <a:gd name="adj2" fmla="val -67594"/>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200" dirty="0" smtClean="0">
                <a:solidFill>
                  <a:srgbClr val="7030A0"/>
                </a:solidFill>
              </a:rPr>
              <a:t>Where I place the sticky tab depends on my purpose and how difficult the text is for me.  As I start reading, I may find I need to download more or less often than previously thought.</a:t>
            </a:r>
            <a:endParaRPr lang="en-US" sz="2200" dirty="0">
              <a:solidFill>
                <a:srgbClr val="7030A0"/>
              </a:solidFill>
            </a:endParaRPr>
          </a:p>
        </p:txBody>
      </p:sp>
      <p:sp>
        <p:nvSpPr>
          <p:cNvPr id="7" name="Oval Callout 6"/>
          <p:cNvSpPr/>
          <p:nvPr/>
        </p:nvSpPr>
        <p:spPr>
          <a:xfrm>
            <a:off x="3505200" y="2590800"/>
            <a:ext cx="4993550" cy="3810000"/>
          </a:xfrm>
          <a:prstGeom prst="wedgeEllipseCallout">
            <a:avLst>
              <a:gd name="adj1" fmla="val 27001"/>
              <a:gd name="adj2" fmla="val -64672"/>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dirty="0" smtClean="0">
                <a:solidFill>
                  <a:srgbClr val="7030A0"/>
                </a:solidFill>
              </a:rPr>
              <a:t>The rule I find useful:</a:t>
            </a:r>
          </a:p>
          <a:p>
            <a:pPr algn="ctr"/>
            <a:endParaRPr lang="en-US" sz="2400" dirty="0" smtClean="0">
              <a:solidFill>
                <a:srgbClr val="7030A0"/>
              </a:solidFill>
            </a:endParaRPr>
          </a:p>
          <a:p>
            <a:pPr algn="ctr"/>
            <a:r>
              <a:rPr lang="en-US" sz="2400" dirty="0" smtClean="0">
                <a:solidFill>
                  <a:srgbClr val="7030A0"/>
                </a:solidFill>
              </a:rPr>
              <a:t>The harder the text is for me, the more often I stop to download.</a:t>
            </a:r>
            <a:endParaRPr lang="en-US" sz="2400" dirty="0">
              <a:solidFill>
                <a:srgbClr val="7030A0"/>
              </a:solidFill>
            </a:endParaRPr>
          </a:p>
        </p:txBody>
      </p:sp>
    </p:spTree>
    <p:extLst>
      <p:ext uri="{BB962C8B-B14F-4D97-AF65-F5344CB8AC3E}">
        <p14:creationId xmlns:p14="http://schemas.microsoft.com/office/powerpoint/2010/main" val="310676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9 ThSh Download Patterns.pdf - Adobe Reader"/>
          <p:cNvPicPr>
            <a:picLocks noChangeAspect="1"/>
          </p:cNvPicPr>
          <p:nvPr/>
        </p:nvPicPr>
        <p:blipFill rotWithShape="1">
          <a:blip r:embed="rId2">
            <a:extLst>
              <a:ext uri="{28A0092B-C50C-407E-A947-70E740481C1C}">
                <a14:useLocalDpi xmlns:a14="http://schemas.microsoft.com/office/drawing/2010/main" val="0"/>
              </a:ext>
            </a:extLst>
          </a:blip>
          <a:srcRect l="13704" t="36433" r="27091" b="7993"/>
          <a:stretch/>
        </p:blipFill>
        <p:spPr>
          <a:xfrm>
            <a:off x="-147596" y="1676400"/>
            <a:ext cx="9198725" cy="4648200"/>
          </a:xfrm>
          <a:prstGeom prst="rect">
            <a:avLst/>
          </a:prstGeom>
        </p:spPr>
      </p:pic>
      <p:grpSp>
        <p:nvGrpSpPr>
          <p:cNvPr id="9" name="Group 8"/>
          <p:cNvGrpSpPr/>
          <p:nvPr/>
        </p:nvGrpSpPr>
        <p:grpSpPr>
          <a:xfrm>
            <a:off x="838200" y="2133600"/>
            <a:ext cx="8077200" cy="838200"/>
            <a:chOff x="1143000" y="1981200"/>
            <a:chExt cx="8077200" cy="838200"/>
          </a:xfrm>
        </p:grpSpPr>
        <p:sp>
          <p:nvSpPr>
            <p:cNvPr id="10" name="Rectangle 9"/>
            <p:cNvSpPr/>
            <p:nvPr/>
          </p:nvSpPr>
          <p:spPr>
            <a:xfrm>
              <a:off x="1143000" y="1981200"/>
              <a:ext cx="8001000" cy="838200"/>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10"/>
            <p:cNvSpPr/>
            <p:nvPr/>
          </p:nvSpPr>
          <p:spPr>
            <a:xfrm>
              <a:off x="4267200" y="2438400"/>
              <a:ext cx="495300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rgbClr val="0000CC"/>
                  </a:solidFill>
                </a:rPr>
                <a:t>I decided to stop at the end of sections because of the amount of reading material I </a:t>
              </a:r>
              <a:r>
                <a:rPr lang="en-US" sz="1100" dirty="0" smtClean="0">
                  <a:solidFill>
                    <a:srgbClr val="0000CC"/>
                  </a:solidFill>
                </a:rPr>
                <a:t>have </a:t>
              </a:r>
              <a:r>
                <a:rPr lang="en-US" sz="1100" dirty="0" smtClean="0">
                  <a:solidFill>
                    <a:srgbClr val="0000CC"/>
                  </a:solidFill>
                </a:rPr>
                <a:t>to do and because I </a:t>
              </a:r>
              <a:r>
                <a:rPr lang="en-US" sz="1100" dirty="0" smtClean="0">
                  <a:solidFill>
                    <a:srgbClr val="0000CC"/>
                  </a:solidFill>
                </a:rPr>
                <a:t>predict I c </a:t>
              </a:r>
              <a:r>
                <a:rPr lang="en-US" sz="1100" dirty="0" smtClean="0">
                  <a:solidFill>
                    <a:srgbClr val="0000CC"/>
                  </a:solidFill>
                </a:rPr>
                <a:t>understand it well enough.</a:t>
              </a:r>
              <a:endParaRPr lang="en-US" sz="1100" dirty="0">
                <a:solidFill>
                  <a:srgbClr val="0000CC"/>
                </a:solidFill>
              </a:endParaRPr>
            </a:p>
          </p:txBody>
        </p:sp>
      </p:grpSp>
      <p:pic>
        <p:nvPicPr>
          <p:cNvPr id="12" name="Picture 11" descr="http://ctl.byu.edu/sites/default/files/author_pics/plummer-ken.jpg?1309467076"/>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52400"/>
            <a:ext cx="1447165" cy="1812925"/>
          </a:xfrm>
          <a:prstGeom prst="rect">
            <a:avLst/>
          </a:prstGeom>
          <a:noFill/>
          <a:ln>
            <a:noFill/>
          </a:ln>
        </p:spPr>
      </p:pic>
      <p:sp>
        <p:nvSpPr>
          <p:cNvPr id="13" name="Oval Callout 12"/>
          <p:cNvSpPr/>
          <p:nvPr/>
        </p:nvSpPr>
        <p:spPr>
          <a:xfrm>
            <a:off x="3429000" y="228600"/>
            <a:ext cx="2743200" cy="1751692"/>
          </a:xfrm>
          <a:prstGeom prst="wedgeEllipseCallout">
            <a:avLst>
              <a:gd name="adj1" fmla="val 78324"/>
              <a:gd name="adj2" fmla="val 1155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dirty="0" smtClean="0">
                <a:solidFill>
                  <a:srgbClr val="7030A0"/>
                </a:solidFill>
              </a:rPr>
              <a:t>I answer the question.</a:t>
            </a:r>
            <a:endParaRPr lang="en-US" sz="2400" dirty="0">
              <a:solidFill>
                <a:srgbClr val="7030A0"/>
              </a:solidFill>
            </a:endParaRPr>
          </a:p>
        </p:txBody>
      </p:sp>
    </p:spTree>
    <p:extLst>
      <p:ext uri="{BB962C8B-B14F-4D97-AF65-F5344CB8AC3E}">
        <p14:creationId xmlns:p14="http://schemas.microsoft.com/office/powerpoint/2010/main" val="4221649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30232</TotalTime>
  <Words>1134</Words>
  <Application>Microsoft Office PowerPoint</Application>
  <PresentationFormat>On-screen Show (4:3)</PresentationFormat>
  <Paragraphs>98</Paragraphs>
  <Slides>31</Slides>
  <Notes>14</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Download Pattern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BYU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Kenneth Plummer</dc:creator>
  <cp:lastModifiedBy>Marné B. Isakson</cp:lastModifiedBy>
  <cp:revision>153</cp:revision>
  <dcterms:created xsi:type="dcterms:W3CDTF">2012-11-09T15:54:11Z</dcterms:created>
  <dcterms:modified xsi:type="dcterms:W3CDTF">2015-01-05T20:46:21Z</dcterms:modified>
</cp:coreProperties>
</file>