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256" r:id="rId2"/>
    <p:sldId id="257" r:id="rId3"/>
    <p:sldId id="317" r:id="rId4"/>
    <p:sldId id="318" r:id="rId5"/>
    <p:sldId id="303" r:id="rId6"/>
    <p:sldId id="320" r:id="rId7"/>
    <p:sldId id="321" r:id="rId8"/>
    <p:sldId id="322" r:id="rId9"/>
    <p:sldId id="319" r:id="rId10"/>
    <p:sldId id="260" r:id="rId11"/>
    <p:sldId id="259" r:id="rId12"/>
    <p:sldId id="262" r:id="rId13"/>
    <p:sldId id="323" r:id="rId14"/>
    <p:sldId id="324" r:id="rId15"/>
    <p:sldId id="325" r:id="rId16"/>
    <p:sldId id="326" r:id="rId17"/>
    <p:sldId id="264" r:id="rId18"/>
    <p:sldId id="412" r:id="rId19"/>
    <p:sldId id="301" r:id="rId20"/>
    <p:sldId id="327" r:id="rId21"/>
    <p:sldId id="328" r:id="rId22"/>
    <p:sldId id="329" r:id="rId23"/>
    <p:sldId id="266" r:id="rId24"/>
    <p:sldId id="331" r:id="rId25"/>
    <p:sldId id="267" r:id="rId26"/>
    <p:sldId id="268" r:id="rId27"/>
    <p:sldId id="269" r:id="rId28"/>
    <p:sldId id="270" r:id="rId29"/>
    <p:sldId id="271" r:id="rId30"/>
    <p:sldId id="332" r:id="rId31"/>
    <p:sldId id="304" r:id="rId32"/>
    <p:sldId id="306" r:id="rId33"/>
    <p:sldId id="333" r:id="rId34"/>
    <p:sldId id="334" r:id="rId35"/>
    <p:sldId id="307" r:id="rId36"/>
    <p:sldId id="335" r:id="rId37"/>
    <p:sldId id="336" r:id="rId38"/>
    <p:sldId id="337" r:id="rId39"/>
    <p:sldId id="274" r:id="rId40"/>
    <p:sldId id="338" r:id="rId41"/>
    <p:sldId id="339" r:id="rId42"/>
    <p:sldId id="340" r:id="rId43"/>
    <p:sldId id="342" r:id="rId44"/>
    <p:sldId id="341" r:id="rId45"/>
    <p:sldId id="343" r:id="rId46"/>
    <p:sldId id="346" r:id="rId47"/>
    <p:sldId id="348" r:id="rId48"/>
    <p:sldId id="351" r:id="rId49"/>
    <p:sldId id="347" r:id="rId50"/>
    <p:sldId id="277" r:id="rId51"/>
    <p:sldId id="353" r:id="rId52"/>
    <p:sldId id="278" r:id="rId53"/>
    <p:sldId id="352" r:id="rId54"/>
    <p:sldId id="280" r:id="rId55"/>
    <p:sldId id="354" r:id="rId56"/>
    <p:sldId id="281" r:id="rId57"/>
    <p:sldId id="360" r:id="rId58"/>
    <p:sldId id="359" r:id="rId59"/>
    <p:sldId id="361" r:id="rId60"/>
    <p:sldId id="356" r:id="rId61"/>
    <p:sldId id="282" r:id="rId62"/>
    <p:sldId id="363" r:id="rId63"/>
    <p:sldId id="283" r:id="rId64"/>
    <p:sldId id="365" r:id="rId65"/>
    <p:sldId id="284" r:id="rId66"/>
    <p:sldId id="366" r:id="rId67"/>
    <p:sldId id="285" r:id="rId68"/>
    <p:sldId id="367" r:id="rId69"/>
    <p:sldId id="364" r:id="rId70"/>
    <p:sldId id="368" r:id="rId71"/>
    <p:sldId id="286" r:id="rId72"/>
    <p:sldId id="371" r:id="rId73"/>
    <p:sldId id="369" r:id="rId74"/>
    <p:sldId id="370" r:id="rId75"/>
    <p:sldId id="376" r:id="rId76"/>
    <p:sldId id="309" r:id="rId77"/>
    <p:sldId id="372" r:id="rId78"/>
    <p:sldId id="373" r:id="rId79"/>
    <p:sldId id="378" r:id="rId80"/>
    <p:sldId id="379" r:id="rId81"/>
    <p:sldId id="289" r:id="rId82"/>
    <p:sldId id="380" r:id="rId83"/>
    <p:sldId id="381" r:id="rId84"/>
    <p:sldId id="293" r:id="rId85"/>
    <p:sldId id="292" r:id="rId86"/>
    <p:sldId id="382" r:id="rId87"/>
    <p:sldId id="383" r:id="rId88"/>
    <p:sldId id="384" r:id="rId89"/>
    <p:sldId id="295" r:id="rId90"/>
    <p:sldId id="385" r:id="rId91"/>
    <p:sldId id="386" r:id="rId92"/>
    <p:sldId id="387" r:id="rId93"/>
    <p:sldId id="388" r:id="rId94"/>
    <p:sldId id="313" r:id="rId95"/>
    <p:sldId id="392" r:id="rId96"/>
    <p:sldId id="391" r:id="rId97"/>
    <p:sldId id="393" r:id="rId98"/>
    <p:sldId id="394" r:id="rId99"/>
    <p:sldId id="299" r:id="rId100"/>
    <p:sldId id="399" r:id="rId101"/>
    <p:sldId id="395" r:id="rId102"/>
    <p:sldId id="396" r:id="rId103"/>
    <p:sldId id="397" r:id="rId104"/>
    <p:sldId id="398" r:id="rId105"/>
    <p:sldId id="315" r:id="rId106"/>
    <p:sldId id="400" r:id="rId107"/>
    <p:sldId id="401" r:id="rId108"/>
    <p:sldId id="403" r:id="rId109"/>
    <p:sldId id="297" r:id="rId110"/>
    <p:sldId id="402" r:id="rId111"/>
    <p:sldId id="404" r:id="rId112"/>
    <p:sldId id="300" r:id="rId113"/>
    <p:sldId id="408" r:id="rId114"/>
    <p:sldId id="410" r:id="rId115"/>
    <p:sldId id="316" r:id="rId116"/>
    <p:sldId id="406" r:id="rId117"/>
    <p:sldId id="405" r:id="rId118"/>
    <p:sldId id="407" r:id="rId119"/>
    <p:sldId id="411" r:id="rId120"/>
    <p:sldId id="409"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E10775-0BA8-4225-BBA8-AB7578D6AC5F}" v="63" dt="2022-11-30T19:12:02.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88" autoAdjust="0"/>
    <p:restoredTop sz="95244" autoAdjust="0"/>
  </p:normalViewPr>
  <p:slideViewPr>
    <p:cSldViewPr>
      <p:cViewPr varScale="1">
        <p:scale>
          <a:sx n="82" d="100"/>
          <a:sy n="82" d="100"/>
        </p:scale>
        <p:origin x="869"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128"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ne Isakson" userId="65a94b665d98eff5" providerId="LiveId" clId="{DCE10775-0BA8-4225-BBA8-AB7578D6AC5F}"/>
    <pc:docChg chg="undo custSel modSld">
      <pc:chgData name="Marne Isakson" userId="65a94b665d98eff5" providerId="LiveId" clId="{DCE10775-0BA8-4225-BBA8-AB7578D6AC5F}" dt="2022-11-30T19:18:33.769" v="84" actId="166"/>
      <pc:docMkLst>
        <pc:docMk/>
      </pc:docMkLst>
      <pc:sldChg chg="modSp">
        <pc:chgData name="Marne Isakson" userId="65a94b665d98eff5" providerId="LiveId" clId="{DCE10775-0BA8-4225-BBA8-AB7578D6AC5F}" dt="2022-11-30T19:04:55.788" v="5" actId="20577"/>
        <pc:sldMkLst>
          <pc:docMk/>
          <pc:sldMk cId="1061981737" sldId="381"/>
        </pc:sldMkLst>
        <pc:spChg chg="mod">
          <ac:chgData name="Marne Isakson" userId="65a94b665d98eff5" providerId="LiveId" clId="{DCE10775-0BA8-4225-BBA8-AB7578D6AC5F}" dt="2022-11-30T19:04:55.788" v="5" actId="20577"/>
          <ac:spMkLst>
            <pc:docMk/>
            <pc:sldMk cId="1061981737" sldId="381"/>
            <ac:spMk id="9" creationId="{00000000-0000-0000-0000-000000000000}"/>
          </ac:spMkLst>
        </pc:spChg>
      </pc:sldChg>
      <pc:sldChg chg="modSp mod">
        <pc:chgData name="Marne Isakson" userId="65a94b665d98eff5" providerId="LiveId" clId="{DCE10775-0BA8-4225-BBA8-AB7578D6AC5F}" dt="2022-11-30T19:17:18.195" v="79" actId="166"/>
        <pc:sldMkLst>
          <pc:docMk/>
          <pc:sldMk cId="21553098" sldId="391"/>
        </pc:sldMkLst>
        <pc:spChg chg="ord">
          <ac:chgData name="Marne Isakson" userId="65a94b665d98eff5" providerId="LiveId" clId="{DCE10775-0BA8-4225-BBA8-AB7578D6AC5F}" dt="2022-11-30T19:17:18.195" v="79" actId="166"/>
          <ac:spMkLst>
            <pc:docMk/>
            <pc:sldMk cId="21553098" sldId="391"/>
            <ac:spMk id="11" creationId="{00000000-0000-0000-0000-000000000000}"/>
          </ac:spMkLst>
        </pc:spChg>
        <pc:picChg chg="mod ord">
          <ac:chgData name="Marne Isakson" userId="65a94b665d98eff5" providerId="LiveId" clId="{DCE10775-0BA8-4225-BBA8-AB7578D6AC5F}" dt="2022-11-30T19:17:10.644" v="78" actId="166"/>
          <ac:picMkLst>
            <pc:docMk/>
            <pc:sldMk cId="21553098" sldId="391"/>
            <ac:picMk id="9" creationId="{00000000-0000-0000-0000-000000000000}"/>
          </ac:picMkLst>
        </pc:picChg>
      </pc:sldChg>
      <pc:sldChg chg="modSp mod setBg">
        <pc:chgData name="Marne Isakson" userId="65a94b665d98eff5" providerId="LiveId" clId="{DCE10775-0BA8-4225-BBA8-AB7578D6AC5F}" dt="2022-11-30T19:16:53.976" v="76" actId="166"/>
        <pc:sldMkLst>
          <pc:docMk/>
          <pc:sldMk cId="1330274553" sldId="392"/>
        </pc:sldMkLst>
        <pc:spChg chg="mod ord">
          <ac:chgData name="Marne Isakson" userId="65a94b665d98eff5" providerId="LiveId" clId="{DCE10775-0BA8-4225-BBA8-AB7578D6AC5F}" dt="2022-11-30T19:16:30.860" v="74" actId="166"/>
          <ac:spMkLst>
            <pc:docMk/>
            <pc:sldMk cId="1330274553" sldId="392"/>
            <ac:spMk id="12" creationId="{00000000-0000-0000-0000-000000000000}"/>
          </ac:spMkLst>
        </pc:spChg>
        <pc:spChg chg="mod">
          <ac:chgData name="Marne Isakson" userId="65a94b665d98eff5" providerId="LiveId" clId="{DCE10775-0BA8-4225-BBA8-AB7578D6AC5F}" dt="2022-11-30T19:13:53.978" v="67" actId="1076"/>
          <ac:spMkLst>
            <pc:docMk/>
            <pc:sldMk cId="1330274553" sldId="392"/>
            <ac:spMk id="31" creationId="{76152882-B12B-4FF1-8F97-DFBD36CB2EDD}"/>
          </ac:spMkLst>
        </pc:spChg>
        <pc:picChg chg="mod ord">
          <ac:chgData name="Marne Isakson" userId="65a94b665d98eff5" providerId="LiveId" clId="{DCE10775-0BA8-4225-BBA8-AB7578D6AC5F}" dt="2022-11-30T19:16:53.976" v="76" actId="166"/>
          <ac:picMkLst>
            <pc:docMk/>
            <pc:sldMk cId="1330274553" sldId="392"/>
            <ac:picMk id="9" creationId="{00000000-0000-0000-0000-000000000000}"/>
          </ac:picMkLst>
        </pc:picChg>
      </pc:sldChg>
      <pc:sldChg chg="modSp mod">
        <pc:chgData name="Marne Isakson" userId="65a94b665d98eff5" providerId="LiveId" clId="{DCE10775-0BA8-4225-BBA8-AB7578D6AC5F}" dt="2022-11-30T19:18:33.769" v="84" actId="166"/>
        <pc:sldMkLst>
          <pc:docMk/>
          <pc:sldMk cId="2010928176" sldId="393"/>
        </pc:sldMkLst>
        <pc:spChg chg="ord">
          <ac:chgData name="Marne Isakson" userId="65a94b665d98eff5" providerId="LiveId" clId="{DCE10775-0BA8-4225-BBA8-AB7578D6AC5F}" dt="2022-11-30T19:18:33.769" v="84" actId="166"/>
          <ac:spMkLst>
            <pc:docMk/>
            <pc:sldMk cId="2010928176" sldId="393"/>
            <ac:spMk id="8" creationId="{00000000-0000-0000-0000-000000000000}"/>
          </ac:spMkLst>
        </pc:spChg>
        <pc:picChg chg="ord">
          <ac:chgData name="Marne Isakson" userId="65a94b665d98eff5" providerId="LiveId" clId="{DCE10775-0BA8-4225-BBA8-AB7578D6AC5F}" dt="2022-11-30T19:18:27.458" v="83" actId="166"/>
          <ac:picMkLst>
            <pc:docMk/>
            <pc:sldMk cId="2010928176" sldId="393"/>
            <ac:picMk id="9" creationId="{00000000-0000-0000-0000-000000000000}"/>
          </ac:picMkLst>
        </pc:picChg>
      </pc:sldChg>
      <pc:sldChg chg="modSp mod">
        <pc:chgData name="Marne Isakson" userId="65a94b665d98eff5" providerId="LiveId" clId="{DCE10775-0BA8-4225-BBA8-AB7578D6AC5F}" dt="2022-11-30T19:17:43.282" v="82" actId="166"/>
        <pc:sldMkLst>
          <pc:docMk/>
          <pc:sldMk cId="352097589" sldId="394"/>
        </pc:sldMkLst>
        <pc:spChg chg="ord">
          <ac:chgData name="Marne Isakson" userId="65a94b665d98eff5" providerId="LiveId" clId="{DCE10775-0BA8-4225-BBA8-AB7578D6AC5F}" dt="2022-11-30T19:17:43.282" v="82" actId="166"/>
          <ac:spMkLst>
            <pc:docMk/>
            <pc:sldMk cId="352097589" sldId="394"/>
            <ac:spMk id="8" creationId="{00000000-0000-0000-0000-000000000000}"/>
          </ac:spMkLst>
        </pc:spChg>
        <pc:picChg chg="mod ord">
          <ac:chgData name="Marne Isakson" userId="65a94b665d98eff5" providerId="LiveId" clId="{DCE10775-0BA8-4225-BBA8-AB7578D6AC5F}" dt="2022-11-30T19:17:35.331" v="81" actId="166"/>
          <ac:picMkLst>
            <pc:docMk/>
            <pc:sldMk cId="352097589" sldId="394"/>
            <ac:picMk id="9" creationId="{00000000-0000-0000-0000-000000000000}"/>
          </ac:picMkLst>
        </pc:picChg>
      </pc:sldChg>
    </pc:docChg>
  </pc:docChgLst>
  <pc:docChgLst>
    <pc:chgData name="Marne Isakson" userId="65a94b665d98eff5" providerId="LiveId" clId="{CA84519A-6B63-4421-90EC-AA18004467C2}"/>
    <pc:docChg chg="modSld sldOrd">
      <pc:chgData name="Marne Isakson" userId="65a94b665d98eff5" providerId="LiveId" clId="{CA84519A-6B63-4421-90EC-AA18004467C2}" dt="2018-02-25T07:09:25.822" v="2937" actId="20577"/>
      <pc:docMkLst>
        <pc:docMk/>
      </pc:docMkLst>
      <pc:sldChg chg="addSp modAnim">
        <pc:chgData name="Marne Isakson" userId="65a94b665d98eff5" providerId="LiveId" clId="{CA84519A-6B63-4421-90EC-AA18004467C2}" dt="2018-02-25T05:02:00.399" v="519"/>
        <pc:sldMkLst>
          <pc:docMk/>
          <pc:sldMk cId="3202577910" sldId="286"/>
        </pc:sldMkLst>
        <pc:spChg chg="add">
          <ac:chgData name="Marne Isakson" userId="65a94b665d98eff5" providerId="LiveId" clId="{CA84519A-6B63-4421-90EC-AA18004467C2}" dt="2018-02-25T05:02:00.399" v="519"/>
          <ac:spMkLst>
            <pc:docMk/>
            <pc:sldMk cId="3202577910" sldId="286"/>
            <ac:spMk id="11" creationId="{6D1902EE-690F-4B16-943E-9164901A3C46}"/>
          </ac:spMkLst>
        </pc:spChg>
        <pc:spChg chg="add">
          <ac:chgData name="Marne Isakson" userId="65a94b665d98eff5" providerId="LiveId" clId="{CA84519A-6B63-4421-90EC-AA18004467C2}" dt="2018-02-25T05:02:00.399" v="519"/>
          <ac:spMkLst>
            <pc:docMk/>
            <pc:sldMk cId="3202577910" sldId="286"/>
            <ac:spMk id="12" creationId="{891651A6-2CBD-49FA-84AF-975647781C0A}"/>
          </ac:spMkLst>
        </pc:spChg>
        <pc:spChg chg="add">
          <ac:chgData name="Marne Isakson" userId="65a94b665d98eff5" providerId="LiveId" clId="{CA84519A-6B63-4421-90EC-AA18004467C2}" dt="2018-02-25T05:02:00.399" v="519"/>
          <ac:spMkLst>
            <pc:docMk/>
            <pc:sldMk cId="3202577910" sldId="286"/>
            <ac:spMk id="13" creationId="{3CD7D003-3FF9-44DE-882B-B1C4B5CF1521}"/>
          </ac:spMkLst>
        </pc:spChg>
        <pc:spChg chg="add">
          <ac:chgData name="Marne Isakson" userId="65a94b665d98eff5" providerId="LiveId" clId="{CA84519A-6B63-4421-90EC-AA18004467C2}" dt="2018-02-25T05:02:00.399" v="519"/>
          <ac:spMkLst>
            <pc:docMk/>
            <pc:sldMk cId="3202577910" sldId="286"/>
            <ac:spMk id="15" creationId="{C26AFF3D-41D7-4A34-93AD-1F8C55AD49B6}"/>
          </ac:spMkLst>
        </pc:spChg>
      </pc:sldChg>
      <pc:sldChg chg="modSp">
        <pc:chgData name="Marne Isakson" userId="65a94b665d98eff5" providerId="LiveId" clId="{CA84519A-6B63-4421-90EC-AA18004467C2}" dt="2018-02-25T05:39:58.831" v="798" actId="20577"/>
        <pc:sldMkLst>
          <pc:docMk/>
          <pc:sldMk cId="4055732164" sldId="293"/>
        </pc:sldMkLst>
        <pc:spChg chg="mod">
          <ac:chgData name="Marne Isakson" userId="65a94b665d98eff5" providerId="LiveId" clId="{CA84519A-6B63-4421-90EC-AA18004467C2}" dt="2018-02-25T05:39:58.831" v="798" actId="20577"/>
          <ac:spMkLst>
            <pc:docMk/>
            <pc:sldMk cId="4055732164" sldId="293"/>
            <ac:spMk id="10" creationId="{00000000-0000-0000-0000-000000000000}"/>
          </ac:spMkLst>
        </pc:spChg>
      </pc:sldChg>
      <pc:sldChg chg="addSp modSp modAnim">
        <pc:chgData name="Marne Isakson" userId="65a94b665d98eff5" providerId="LiveId" clId="{CA84519A-6B63-4421-90EC-AA18004467C2}" dt="2018-02-25T06:29:38.815" v="2177" actId="20577"/>
        <pc:sldMkLst>
          <pc:docMk/>
          <pc:sldMk cId="737943838" sldId="300"/>
        </pc:sldMkLst>
        <pc:spChg chg="add mod">
          <ac:chgData name="Marne Isakson" userId="65a94b665d98eff5" providerId="LiveId" clId="{CA84519A-6B63-4421-90EC-AA18004467C2}" dt="2018-02-25T06:28:29.093" v="2172" actId="20577"/>
          <ac:spMkLst>
            <pc:docMk/>
            <pc:sldMk cId="737943838" sldId="300"/>
            <ac:spMk id="11" creationId="{3EC075F0-0A87-4E4E-8966-3976AACEB458}"/>
          </ac:spMkLst>
        </pc:spChg>
        <pc:spChg chg="add mod">
          <ac:chgData name="Marne Isakson" userId="65a94b665d98eff5" providerId="LiveId" clId="{CA84519A-6B63-4421-90EC-AA18004467C2}" dt="2018-02-25T06:28:55.995" v="2173" actId="255"/>
          <ac:spMkLst>
            <pc:docMk/>
            <pc:sldMk cId="737943838" sldId="300"/>
            <ac:spMk id="12" creationId="{27E424B5-0E14-4F68-87F7-775D03617547}"/>
          </ac:spMkLst>
        </pc:spChg>
        <pc:spChg chg="add mod">
          <ac:chgData name="Marne Isakson" userId="65a94b665d98eff5" providerId="LiveId" clId="{CA84519A-6B63-4421-90EC-AA18004467C2}" dt="2018-02-25T06:29:23.857" v="2175" actId="6549"/>
          <ac:spMkLst>
            <pc:docMk/>
            <pc:sldMk cId="737943838" sldId="300"/>
            <ac:spMk id="13" creationId="{19FD22AB-C419-4A2D-9BBF-9FBA168613EE}"/>
          </ac:spMkLst>
        </pc:spChg>
        <pc:spChg chg="add mod">
          <ac:chgData name="Marne Isakson" userId="65a94b665d98eff5" providerId="LiveId" clId="{CA84519A-6B63-4421-90EC-AA18004467C2}" dt="2018-02-25T06:29:38.815" v="2177" actId="20577"/>
          <ac:spMkLst>
            <pc:docMk/>
            <pc:sldMk cId="737943838" sldId="300"/>
            <ac:spMk id="14" creationId="{C79A5847-098B-4093-835F-2491964736D8}"/>
          </ac:spMkLst>
        </pc:spChg>
        <pc:spChg chg="add">
          <ac:chgData name="Marne Isakson" userId="65a94b665d98eff5" providerId="LiveId" clId="{CA84519A-6B63-4421-90EC-AA18004467C2}" dt="2018-02-25T06:21:54.184" v="1875"/>
          <ac:spMkLst>
            <pc:docMk/>
            <pc:sldMk cId="737943838" sldId="300"/>
            <ac:spMk id="15" creationId="{4797C68A-41AF-4A66-B4C2-FC01A313F3F0}"/>
          </ac:spMkLst>
        </pc:spChg>
      </pc:sldChg>
      <pc:sldChg chg="delSp modSp">
        <pc:chgData name="Marne Isakson" userId="65a94b665d98eff5" providerId="LiveId" clId="{CA84519A-6B63-4421-90EC-AA18004467C2}" dt="2018-02-25T05:35:09.942" v="794"/>
        <pc:sldMkLst>
          <pc:docMk/>
          <pc:sldMk cId="3760778572" sldId="309"/>
        </pc:sldMkLst>
        <pc:spChg chg="del">
          <ac:chgData name="Marne Isakson" userId="65a94b665d98eff5" providerId="LiveId" clId="{CA84519A-6B63-4421-90EC-AA18004467C2}" dt="2018-02-25T05:35:09.942" v="794"/>
          <ac:spMkLst>
            <pc:docMk/>
            <pc:sldMk cId="3760778572" sldId="309"/>
            <ac:spMk id="3" creationId="{00000000-0000-0000-0000-000000000000}"/>
          </ac:spMkLst>
        </pc:spChg>
        <pc:spChg chg="mod">
          <ac:chgData name="Marne Isakson" userId="65a94b665d98eff5" providerId="LiveId" clId="{CA84519A-6B63-4421-90EC-AA18004467C2}" dt="2018-02-25T05:05:13.666" v="542" actId="122"/>
          <ac:spMkLst>
            <pc:docMk/>
            <pc:sldMk cId="3760778572" sldId="309"/>
            <ac:spMk id="12" creationId="{00000000-0000-0000-0000-000000000000}"/>
          </ac:spMkLst>
        </pc:spChg>
      </pc:sldChg>
      <pc:sldChg chg="addSp modSp modAnim">
        <pc:chgData name="Marne Isakson" userId="65a94b665d98eff5" providerId="LiveId" clId="{CA84519A-6B63-4421-90EC-AA18004467C2}" dt="2018-02-25T06:06:33.446" v="1443" actId="6549"/>
        <pc:sldMkLst>
          <pc:docMk/>
          <pc:sldMk cId="3934781401" sldId="313"/>
        </pc:sldMkLst>
        <pc:spChg chg="add">
          <ac:chgData name="Marne Isakson" userId="65a94b665d98eff5" providerId="LiveId" clId="{CA84519A-6B63-4421-90EC-AA18004467C2}" dt="2018-02-25T05:55:24.552" v="1159"/>
          <ac:spMkLst>
            <pc:docMk/>
            <pc:sldMk cId="3934781401" sldId="313"/>
            <ac:spMk id="21" creationId="{4DE5B928-2807-4AD9-B958-95A531C5EFE1}"/>
          </ac:spMkLst>
        </pc:spChg>
        <pc:spChg chg="add">
          <ac:chgData name="Marne Isakson" userId="65a94b665d98eff5" providerId="LiveId" clId="{CA84519A-6B63-4421-90EC-AA18004467C2}" dt="2018-02-25T05:56:31.278" v="1160"/>
          <ac:spMkLst>
            <pc:docMk/>
            <pc:sldMk cId="3934781401" sldId="313"/>
            <ac:spMk id="22" creationId="{4FC2E468-F2E4-4C0C-9ABF-7CD67D90CD2D}"/>
          </ac:spMkLst>
        </pc:spChg>
        <pc:spChg chg="add">
          <ac:chgData name="Marne Isakson" userId="65a94b665d98eff5" providerId="LiveId" clId="{CA84519A-6B63-4421-90EC-AA18004467C2}" dt="2018-02-25T05:56:31.278" v="1160"/>
          <ac:spMkLst>
            <pc:docMk/>
            <pc:sldMk cId="3934781401" sldId="313"/>
            <ac:spMk id="23" creationId="{0CC7D604-D3DE-4627-BE38-0BF10F279DF7}"/>
          </ac:spMkLst>
        </pc:spChg>
        <pc:spChg chg="add">
          <ac:chgData name="Marne Isakson" userId="65a94b665d98eff5" providerId="LiveId" clId="{CA84519A-6B63-4421-90EC-AA18004467C2}" dt="2018-02-25T05:56:31.278" v="1160"/>
          <ac:spMkLst>
            <pc:docMk/>
            <pc:sldMk cId="3934781401" sldId="313"/>
            <ac:spMk id="24" creationId="{449EF61A-E264-41CE-89C4-483674DF27D4}"/>
          </ac:spMkLst>
        </pc:spChg>
        <pc:spChg chg="add">
          <ac:chgData name="Marne Isakson" userId="65a94b665d98eff5" providerId="LiveId" clId="{CA84519A-6B63-4421-90EC-AA18004467C2}" dt="2018-02-25T05:56:31.278" v="1160"/>
          <ac:spMkLst>
            <pc:docMk/>
            <pc:sldMk cId="3934781401" sldId="313"/>
            <ac:spMk id="25" creationId="{AA61650A-609E-4886-A6AD-4E786F213D4C}"/>
          </ac:spMkLst>
        </pc:spChg>
        <pc:spChg chg="add">
          <ac:chgData name="Marne Isakson" userId="65a94b665d98eff5" providerId="LiveId" clId="{CA84519A-6B63-4421-90EC-AA18004467C2}" dt="2018-02-25T05:56:31.278" v="1160"/>
          <ac:spMkLst>
            <pc:docMk/>
            <pc:sldMk cId="3934781401" sldId="313"/>
            <ac:spMk id="26" creationId="{E65D5F4C-8268-40B3-A30B-7A65823158F4}"/>
          </ac:spMkLst>
        </pc:spChg>
        <pc:spChg chg="add mod">
          <ac:chgData name="Marne Isakson" userId="65a94b665d98eff5" providerId="LiveId" clId="{CA84519A-6B63-4421-90EC-AA18004467C2}" dt="2018-02-25T06:06:33.446" v="1443" actId="6549"/>
          <ac:spMkLst>
            <pc:docMk/>
            <pc:sldMk cId="3934781401" sldId="313"/>
            <ac:spMk id="27" creationId="{CC5326DE-6BA3-4691-AC5B-ACB7C71446C5}"/>
          </ac:spMkLst>
        </pc:spChg>
      </pc:sldChg>
      <pc:sldChg chg="addSp modSp modAnim">
        <pc:chgData name="Marne Isakson" userId="65a94b665d98eff5" providerId="LiveId" clId="{CA84519A-6B63-4421-90EC-AA18004467C2}" dt="2018-02-25T06:19:17.906" v="1870" actId="255"/>
        <pc:sldMkLst>
          <pc:docMk/>
          <pc:sldMk cId="3618743108" sldId="315"/>
        </pc:sldMkLst>
        <pc:spChg chg="add mod">
          <ac:chgData name="Marne Isakson" userId="65a94b665d98eff5" providerId="LiveId" clId="{CA84519A-6B63-4421-90EC-AA18004467C2}" dt="2018-02-25T06:11:13.133" v="1526" actId="403"/>
          <ac:spMkLst>
            <pc:docMk/>
            <pc:sldMk cId="3618743108" sldId="315"/>
            <ac:spMk id="11" creationId="{9DE2CE8C-1E36-455C-9877-02D608E80900}"/>
          </ac:spMkLst>
        </pc:spChg>
        <pc:spChg chg="add mod">
          <ac:chgData name="Marne Isakson" userId="65a94b665d98eff5" providerId="LiveId" clId="{CA84519A-6B63-4421-90EC-AA18004467C2}" dt="2018-02-25T06:11:20.197" v="1527" actId="403"/>
          <ac:spMkLst>
            <pc:docMk/>
            <pc:sldMk cId="3618743108" sldId="315"/>
            <ac:spMk id="12" creationId="{A296A8E8-2222-480F-A362-1838D4E1D498}"/>
          </ac:spMkLst>
        </pc:spChg>
        <pc:spChg chg="add mod">
          <ac:chgData name="Marne Isakson" userId="65a94b665d98eff5" providerId="LiveId" clId="{CA84519A-6B63-4421-90EC-AA18004467C2}" dt="2018-02-25T06:19:07.570" v="1869" actId="255"/>
          <ac:spMkLst>
            <pc:docMk/>
            <pc:sldMk cId="3618743108" sldId="315"/>
            <ac:spMk id="14" creationId="{BD9DD29F-D3DA-446F-B3FE-9A025A8B2F1A}"/>
          </ac:spMkLst>
        </pc:spChg>
        <pc:spChg chg="add mod">
          <ac:chgData name="Marne Isakson" userId="65a94b665d98eff5" providerId="LiveId" clId="{CA84519A-6B63-4421-90EC-AA18004467C2}" dt="2018-02-25T06:19:17.906" v="1870" actId="255"/>
          <ac:spMkLst>
            <pc:docMk/>
            <pc:sldMk cId="3618743108" sldId="315"/>
            <ac:spMk id="16" creationId="{342A8A11-3029-400B-89F7-804BAEF9309B}"/>
          </ac:spMkLst>
        </pc:spChg>
      </pc:sldChg>
      <pc:sldChg chg="addSp modSp">
        <pc:chgData name="Marne Isakson" userId="65a94b665d98eff5" providerId="LiveId" clId="{CA84519A-6B63-4421-90EC-AA18004467C2}" dt="2018-02-25T06:53:55.623" v="2361" actId="120"/>
        <pc:sldMkLst>
          <pc:docMk/>
          <pc:sldMk cId="3718236376" sldId="316"/>
        </pc:sldMkLst>
        <pc:spChg chg="add">
          <ac:chgData name="Marne Isakson" userId="65a94b665d98eff5" providerId="LiveId" clId="{CA84519A-6B63-4421-90EC-AA18004467C2}" dt="2018-02-25T06:51:58.614" v="2243"/>
          <ac:spMkLst>
            <pc:docMk/>
            <pc:sldMk cId="3718236376" sldId="316"/>
            <ac:spMk id="2" creationId="{053A8D2D-B6B9-4D97-ACC1-2E45CBAB9B11}"/>
          </ac:spMkLst>
        </pc:spChg>
        <pc:spChg chg="mod">
          <ac:chgData name="Marne Isakson" userId="65a94b665d98eff5" providerId="LiveId" clId="{CA84519A-6B63-4421-90EC-AA18004467C2}" dt="2018-02-25T06:53:55.623" v="2361" actId="120"/>
          <ac:spMkLst>
            <pc:docMk/>
            <pc:sldMk cId="3718236376" sldId="316"/>
            <ac:spMk id="5" creationId="{00000000-0000-0000-0000-000000000000}"/>
          </ac:spMkLst>
        </pc:spChg>
      </pc:sldChg>
      <pc:sldChg chg="addSp modSp modAnim">
        <pc:chgData name="Marne Isakson" userId="65a94b665d98eff5" providerId="LiveId" clId="{CA84519A-6B63-4421-90EC-AA18004467C2}" dt="2018-02-25T05:31:42.574" v="792"/>
        <pc:sldMkLst>
          <pc:docMk/>
          <pc:sldMk cId="582178271" sldId="356"/>
        </pc:sldMkLst>
        <pc:spChg chg="add mod">
          <ac:chgData name="Marne Isakson" userId="65a94b665d98eff5" providerId="LiveId" clId="{CA84519A-6B63-4421-90EC-AA18004467C2}" dt="2018-02-25T04:52:52.792" v="150" actId="20577"/>
          <ac:spMkLst>
            <pc:docMk/>
            <pc:sldMk cId="582178271" sldId="356"/>
            <ac:spMk id="11" creationId="{3C836913-142D-4CE7-8E9A-0F44748BB69C}"/>
          </ac:spMkLst>
        </pc:spChg>
        <pc:spChg chg="add">
          <ac:chgData name="Marne Isakson" userId="65a94b665d98eff5" providerId="LiveId" clId="{CA84519A-6B63-4421-90EC-AA18004467C2}" dt="2018-02-25T04:52:35.508" v="131"/>
          <ac:spMkLst>
            <pc:docMk/>
            <pc:sldMk cId="582178271" sldId="356"/>
            <ac:spMk id="12" creationId="{562AF02D-8781-4B40-BF88-D75DC0788DC7}"/>
          </ac:spMkLst>
        </pc:spChg>
        <pc:spChg chg="add">
          <ac:chgData name="Marne Isakson" userId="65a94b665d98eff5" providerId="LiveId" clId="{CA84519A-6B63-4421-90EC-AA18004467C2}" dt="2018-02-25T04:52:35.508" v="131"/>
          <ac:spMkLst>
            <pc:docMk/>
            <pc:sldMk cId="582178271" sldId="356"/>
            <ac:spMk id="13" creationId="{0A8B5655-D937-4DD4-93BD-C9D7F0D5B643}"/>
          </ac:spMkLst>
        </pc:spChg>
      </pc:sldChg>
      <pc:sldChg chg="addSp delSp ord modAnim">
        <pc:chgData name="Marne Isakson" userId="65a94b665d98eff5" providerId="LiveId" clId="{CA84519A-6B63-4421-90EC-AA18004467C2}" dt="2018-02-25T04:49:50.629" v="24"/>
        <pc:sldMkLst>
          <pc:docMk/>
          <pc:sldMk cId="2786784148" sldId="361"/>
        </pc:sldMkLst>
        <pc:spChg chg="add">
          <ac:chgData name="Marne Isakson" userId="65a94b665d98eff5" providerId="LiveId" clId="{CA84519A-6B63-4421-90EC-AA18004467C2}" dt="2018-02-25T04:48:43.685" v="22"/>
          <ac:spMkLst>
            <pc:docMk/>
            <pc:sldMk cId="2786784148" sldId="361"/>
            <ac:spMk id="12" creationId="{5984755F-8CB0-4CE1-8E5E-61AFA78489C0}"/>
          </ac:spMkLst>
        </pc:spChg>
        <pc:spChg chg="add">
          <ac:chgData name="Marne Isakson" userId="65a94b665d98eff5" providerId="LiveId" clId="{CA84519A-6B63-4421-90EC-AA18004467C2}" dt="2018-02-25T04:48:43.685" v="22"/>
          <ac:spMkLst>
            <pc:docMk/>
            <pc:sldMk cId="2786784148" sldId="361"/>
            <ac:spMk id="14" creationId="{8E5A72EB-0453-402B-B491-516E1574843C}"/>
          </ac:spMkLst>
        </pc:spChg>
        <pc:spChg chg="add del">
          <ac:chgData name="Marne Isakson" userId="65a94b665d98eff5" providerId="LiveId" clId="{CA84519A-6B63-4421-90EC-AA18004467C2}" dt="2018-02-25T04:49:50.629" v="24"/>
          <ac:spMkLst>
            <pc:docMk/>
            <pc:sldMk cId="2786784148" sldId="361"/>
            <ac:spMk id="17" creationId="{960F1554-4EC1-4B3F-A527-40E42720E23E}"/>
          </ac:spMkLst>
        </pc:spChg>
        <pc:spChg chg="add">
          <ac:chgData name="Marne Isakson" userId="65a94b665d98eff5" providerId="LiveId" clId="{CA84519A-6B63-4421-90EC-AA18004467C2}" dt="2018-02-25T04:48:54.592" v="23"/>
          <ac:spMkLst>
            <pc:docMk/>
            <pc:sldMk cId="2786784148" sldId="361"/>
            <ac:spMk id="18" creationId="{7667704D-3183-4E93-B048-D8F85B71A0C6}"/>
          </ac:spMkLst>
        </pc:spChg>
      </pc:sldChg>
      <pc:sldChg chg="modSp">
        <pc:chgData name="Marne Isakson" userId="65a94b665d98eff5" providerId="LiveId" clId="{CA84519A-6B63-4421-90EC-AA18004467C2}" dt="2018-02-25T04:40:38.364" v="21" actId="20577"/>
        <pc:sldMkLst>
          <pc:docMk/>
          <pc:sldMk cId="152543049" sldId="364"/>
        </pc:sldMkLst>
        <pc:spChg chg="mod">
          <ac:chgData name="Marne Isakson" userId="65a94b665d98eff5" providerId="LiveId" clId="{CA84519A-6B63-4421-90EC-AA18004467C2}" dt="2018-02-25T04:40:38.364" v="21" actId="20577"/>
          <ac:spMkLst>
            <pc:docMk/>
            <pc:sldMk cId="152543049" sldId="364"/>
            <ac:spMk id="14" creationId="{00000000-0000-0000-0000-000000000000}"/>
          </ac:spMkLst>
        </pc:spChg>
      </pc:sldChg>
      <pc:sldChg chg="addSp modSp modAnim">
        <pc:chgData name="Marne Isakson" userId="65a94b665d98eff5" providerId="LiveId" clId="{CA84519A-6B63-4421-90EC-AA18004467C2}" dt="2018-02-25T05:34:34.922" v="793"/>
        <pc:sldMkLst>
          <pc:docMk/>
          <pc:sldMk cId="336230335" sldId="368"/>
        </pc:sldMkLst>
        <pc:spChg chg="add">
          <ac:chgData name="Marne Isakson" userId="65a94b665d98eff5" providerId="LiveId" clId="{CA84519A-6B63-4421-90EC-AA18004467C2}" dt="2018-02-25T04:53:34.532" v="151"/>
          <ac:spMkLst>
            <pc:docMk/>
            <pc:sldMk cId="336230335" sldId="368"/>
            <ac:spMk id="11" creationId="{B590803D-78DD-4728-8A6E-CD8D7BD5C293}"/>
          </ac:spMkLst>
        </pc:spChg>
        <pc:spChg chg="add">
          <ac:chgData name="Marne Isakson" userId="65a94b665d98eff5" providerId="LiveId" clId="{CA84519A-6B63-4421-90EC-AA18004467C2}" dt="2018-02-25T04:53:34.532" v="151"/>
          <ac:spMkLst>
            <pc:docMk/>
            <pc:sldMk cId="336230335" sldId="368"/>
            <ac:spMk id="14" creationId="{9D671E29-4F1A-4B7C-8BE9-090EC6F340C3}"/>
          </ac:spMkLst>
        </pc:spChg>
        <pc:spChg chg="add">
          <ac:chgData name="Marne Isakson" userId="65a94b665d98eff5" providerId="LiveId" clId="{CA84519A-6B63-4421-90EC-AA18004467C2}" dt="2018-02-25T04:53:34.532" v="151"/>
          <ac:spMkLst>
            <pc:docMk/>
            <pc:sldMk cId="336230335" sldId="368"/>
            <ac:spMk id="18" creationId="{5C7A03E2-FC01-403C-B4FC-299A0BCD239A}"/>
          </ac:spMkLst>
        </pc:spChg>
        <pc:spChg chg="add mod">
          <ac:chgData name="Marne Isakson" userId="65a94b665d98eff5" providerId="LiveId" clId="{CA84519A-6B63-4421-90EC-AA18004467C2}" dt="2018-02-25T05:01:12.940" v="518" actId="6549"/>
          <ac:spMkLst>
            <pc:docMk/>
            <pc:sldMk cId="336230335" sldId="368"/>
            <ac:spMk id="19" creationId="{07AD51E0-5F1F-416F-A611-8677B4B5B1CA}"/>
          </ac:spMkLst>
        </pc:spChg>
        <pc:picChg chg="mod">
          <ac:chgData name="Marne Isakson" userId="65a94b665d98eff5" providerId="LiveId" clId="{CA84519A-6B63-4421-90EC-AA18004467C2}" dt="2018-02-25T05:34:34.922" v="793"/>
          <ac:picMkLst>
            <pc:docMk/>
            <pc:sldMk cId="336230335" sldId="368"/>
            <ac:picMk id="12" creationId="{00000000-0000-0000-0000-000000000000}"/>
          </ac:picMkLst>
        </pc:picChg>
      </pc:sldChg>
      <pc:sldChg chg="modSp">
        <pc:chgData name="Marne Isakson" userId="65a94b665d98eff5" providerId="LiveId" clId="{CA84519A-6B63-4421-90EC-AA18004467C2}" dt="2018-02-25T05:04:33.661" v="535" actId="120"/>
        <pc:sldMkLst>
          <pc:docMk/>
          <pc:sldMk cId="593163809" sldId="372"/>
        </pc:sldMkLst>
        <pc:spChg chg="mod">
          <ac:chgData name="Marne Isakson" userId="65a94b665d98eff5" providerId="LiveId" clId="{CA84519A-6B63-4421-90EC-AA18004467C2}" dt="2018-02-25T05:04:33.661" v="535" actId="120"/>
          <ac:spMkLst>
            <pc:docMk/>
            <pc:sldMk cId="593163809" sldId="372"/>
            <ac:spMk id="13" creationId="{00000000-0000-0000-0000-000000000000}"/>
          </ac:spMkLst>
        </pc:spChg>
      </pc:sldChg>
      <pc:sldChg chg="delSp">
        <pc:chgData name="Marne Isakson" userId="65a94b665d98eff5" providerId="LiveId" clId="{CA84519A-6B63-4421-90EC-AA18004467C2}" dt="2018-02-25T05:09:58.842" v="546"/>
        <pc:sldMkLst>
          <pc:docMk/>
          <pc:sldMk cId="530826383" sldId="377"/>
        </pc:sldMkLst>
        <pc:spChg chg="del">
          <ac:chgData name="Marne Isakson" userId="65a94b665d98eff5" providerId="LiveId" clId="{CA84519A-6B63-4421-90EC-AA18004467C2}" dt="2018-02-25T05:09:58.842" v="546"/>
          <ac:spMkLst>
            <pc:docMk/>
            <pc:sldMk cId="530826383" sldId="377"/>
            <ac:spMk id="14" creationId="{00000000-0000-0000-0000-000000000000}"/>
          </ac:spMkLst>
        </pc:spChg>
      </pc:sldChg>
      <pc:sldChg chg="addSp modSp modAnim">
        <pc:chgData name="Marne Isakson" userId="65a94b665d98eff5" providerId="LiveId" clId="{CA84519A-6B63-4421-90EC-AA18004467C2}" dt="2018-02-25T05:35:46.392" v="795"/>
        <pc:sldMkLst>
          <pc:docMk/>
          <pc:sldMk cId="1838030401" sldId="378"/>
        </pc:sldMkLst>
        <pc:spChg chg="add">
          <ac:chgData name="Marne Isakson" userId="65a94b665d98eff5" providerId="LiveId" clId="{CA84519A-6B63-4421-90EC-AA18004467C2}" dt="2018-02-25T05:07:41.747" v="543"/>
          <ac:spMkLst>
            <pc:docMk/>
            <pc:sldMk cId="1838030401" sldId="378"/>
            <ac:spMk id="9" creationId="{17CA39E5-9C9F-48BD-B747-1D9785095A80}"/>
          </ac:spMkLst>
        </pc:spChg>
        <pc:spChg chg="add">
          <ac:chgData name="Marne Isakson" userId="65a94b665d98eff5" providerId="LiveId" clId="{CA84519A-6B63-4421-90EC-AA18004467C2}" dt="2018-02-25T05:07:41.747" v="543"/>
          <ac:spMkLst>
            <pc:docMk/>
            <pc:sldMk cId="1838030401" sldId="378"/>
            <ac:spMk id="10" creationId="{12FBB835-AD63-4F84-B15A-782B0CAD1886}"/>
          </ac:spMkLst>
        </pc:spChg>
        <pc:spChg chg="add">
          <ac:chgData name="Marne Isakson" userId="65a94b665d98eff5" providerId="LiveId" clId="{CA84519A-6B63-4421-90EC-AA18004467C2}" dt="2018-02-25T05:07:41.747" v="543"/>
          <ac:spMkLst>
            <pc:docMk/>
            <pc:sldMk cId="1838030401" sldId="378"/>
            <ac:spMk id="14" creationId="{3072BBC0-F1CF-46D0-BD11-06FAB3771507}"/>
          </ac:spMkLst>
        </pc:spChg>
        <pc:spChg chg="add">
          <ac:chgData name="Marne Isakson" userId="65a94b665d98eff5" providerId="LiveId" clId="{CA84519A-6B63-4421-90EC-AA18004467C2}" dt="2018-02-25T05:07:41.747" v="543"/>
          <ac:spMkLst>
            <pc:docMk/>
            <pc:sldMk cId="1838030401" sldId="378"/>
            <ac:spMk id="15" creationId="{09D65D26-1FD7-44C2-82C7-D4AE4D648EE2}"/>
          </ac:spMkLst>
        </pc:spChg>
        <pc:spChg chg="add mod">
          <ac:chgData name="Marne Isakson" userId="65a94b665d98eff5" providerId="LiveId" clId="{CA84519A-6B63-4421-90EC-AA18004467C2}" dt="2018-02-25T05:18:06.163" v="791" actId="20577"/>
          <ac:spMkLst>
            <pc:docMk/>
            <pc:sldMk cId="1838030401" sldId="378"/>
            <ac:spMk id="16" creationId="{B3F80F76-3BE0-48B9-A1F0-FBC57A384EB1}"/>
          </ac:spMkLst>
        </pc:spChg>
        <pc:spChg chg="add">
          <ac:chgData name="Marne Isakson" userId="65a94b665d98eff5" providerId="LiveId" clId="{CA84519A-6B63-4421-90EC-AA18004467C2}" dt="2018-02-25T05:10:15.375" v="547"/>
          <ac:spMkLst>
            <pc:docMk/>
            <pc:sldMk cId="1838030401" sldId="378"/>
            <ac:spMk id="17" creationId="{7A4D08C1-9A3D-486F-9B34-3D7FF14CEC79}"/>
          </ac:spMkLst>
        </pc:spChg>
        <pc:picChg chg="mod">
          <ac:chgData name="Marne Isakson" userId="65a94b665d98eff5" providerId="LiveId" clId="{CA84519A-6B63-4421-90EC-AA18004467C2}" dt="2018-02-25T05:35:46.392" v="795"/>
          <ac:picMkLst>
            <pc:docMk/>
            <pc:sldMk cId="1838030401" sldId="378"/>
            <ac:picMk id="6" creationId="{00000000-0000-0000-0000-000000000000}"/>
          </ac:picMkLst>
        </pc:picChg>
        <pc:picChg chg="add">
          <ac:chgData name="Marne Isakson" userId="65a94b665d98eff5" providerId="LiveId" clId="{CA84519A-6B63-4421-90EC-AA18004467C2}" dt="2018-02-25T05:13:26.775" v="548"/>
          <ac:picMkLst>
            <pc:docMk/>
            <pc:sldMk cId="1838030401" sldId="378"/>
            <ac:picMk id="18" creationId="{F5DDF2EB-2919-4D35-8795-66D4F53177B2}"/>
          </ac:picMkLst>
        </pc:picChg>
        <pc:picChg chg="add">
          <ac:chgData name="Marne Isakson" userId="65a94b665d98eff5" providerId="LiveId" clId="{CA84519A-6B63-4421-90EC-AA18004467C2}" dt="2018-02-25T05:13:28.135" v="549"/>
          <ac:picMkLst>
            <pc:docMk/>
            <pc:sldMk cId="1838030401" sldId="378"/>
            <ac:picMk id="19" creationId="{C2B86EDD-8F23-4936-A93B-A00BCDAC6E4A}"/>
          </ac:picMkLst>
        </pc:picChg>
        <pc:picChg chg="add">
          <ac:chgData name="Marne Isakson" userId="65a94b665d98eff5" providerId="LiveId" clId="{CA84519A-6B63-4421-90EC-AA18004467C2}" dt="2018-02-25T05:13:29.557" v="550"/>
          <ac:picMkLst>
            <pc:docMk/>
            <pc:sldMk cId="1838030401" sldId="378"/>
            <ac:picMk id="20" creationId="{62E7C149-C849-4055-ABDA-BCB7344CC6EA}"/>
          </ac:picMkLst>
        </pc:picChg>
      </pc:sldChg>
      <pc:sldChg chg="addSp modAnim">
        <pc:chgData name="Marne Isakson" userId="65a94b665d98eff5" providerId="LiveId" clId="{CA84519A-6B63-4421-90EC-AA18004467C2}" dt="2018-02-25T05:36:48.307" v="796"/>
        <pc:sldMkLst>
          <pc:docMk/>
          <pc:sldMk cId="2887581255" sldId="379"/>
        </pc:sldMkLst>
        <pc:spChg chg="add">
          <ac:chgData name="Marne Isakson" userId="65a94b665d98eff5" providerId="LiveId" clId="{CA84519A-6B63-4421-90EC-AA18004467C2}" dt="2018-02-25T05:36:48.307" v="796"/>
          <ac:spMkLst>
            <pc:docMk/>
            <pc:sldMk cId="2887581255" sldId="379"/>
            <ac:spMk id="8" creationId="{DA03931B-19D9-40CD-BDA3-C87DAB4B7E9E}"/>
          </ac:spMkLst>
        </pc:spChg>
        <pc:spChg chg="add">
          <ac:chgData name="Marne Isakson" userId="65a94b665d98eff5" providerId="LiveId" clId="{CA84519A-6B63-4421-90EC-AA18004467C2}" dt="2018-02-25T05:36:48.307" v="796"/>
          <ac:spMkLst>
            <pc:docMk/>
            <pc:sldMk cId="2887581255" sldId="379"/>
            <ac:spMk id="9" creationId="{7196D5E7-C6DD-490A-854B-AA5C039D0EDC}"/>
          </ac:spMkLst>
        </pc:spChg>
      </pc:sldChg>
      <pc:sldChg chg="addSp delSp modSp modAnim">
        <pc:chgData name="Marne Isakson" userId="65a94b665d98eff5" providerId="LiveId" clId="{CA84519A-6B63-4421-90EC-AA18004467C2}" dt="2018-02-25T05:46:54.889" v="1149" actId="20577"/>
        <pc:sldMkLst>
          <pc:docMk/>
          <pc:sldMk cId="876215954" sldId="383"/>
        </pc:sldMkLst>
        <pc:spChg chg="add">
          <ac:chgData name="Marne Isakson" userId="65a94b665d98eff5" providerId="LiveId" clId="{CA84519A-6B63-4421-90EC-AA18004467C2}" dt="2018-02-25T05:41:58.956" v="799"/>
          <ac:spMkLst>
            <pc:docMk/>
            <pc:sldMk cId="876215954" sldId="383"/>
            <ac:spMk id="18" creationId="{889620B4-642B-475C-BBE9-8F568D2BDFD3}"/>
          </ac:spMkLst>
        </pc:spChg>
        <pc:spChg chg="add">
          <ac:chgData name="Marne Isakson" userId="65a94b665d98eff5" providerId="LiveId" clId="{CA84519A-6B63-4421-90EC-AA18004467C2}" dt="2018-02-25T05:41:58.956" v="799"/>
          <ac:spMkLst>
            <pc:docMk/>
            <pc:sldMk cId="876215954" sldId="383"/>
            <ac:spMk id="20" creationId="{9506E7B8-9372-4498-B929-69A3022F09B9}"/>
          </ac:spMkLst>
        </pc:spChg>
        <pc:spChg chg="add">
          <ac:chgData name="Marne Isakson" userId="65a94b665d98eff5" providerId="LiveId" clId="{CA84519A-6B63-4421-90EC-AA18004467C2}" dt="2018-02-25T05:41:58.956" v="799"/>
          <ac:spMkLst>
            <pc:docMk/>
            <pc:sldMk cId="876215954" sldId="383"/>
            <ac:spMk id="21" creationId="{05E72970-2E4A-466A-9847-9A8509F0373D}"/>
          </ac:spMkLst>
        </pc:spChg>
        <pc:spChg chg="add">
          <ac:chgData name="Marne Isakson" userId="65a94b665d98eff5" providerId="LiveId" clId="{CA84519A-6B63-4421-90EC-AA18004467C2}" dt="2018-02-25T05:41:58.956" v="799"/>
          <ac:spMkLst>
            <pc:docMk/>
            <pc:sldMk cId="876215954" sldId="383"/>
            <ac:spMk id="22" creationId="{A4700D38-C6B4-4DF8-AF03-95864D078728}"/>
          </ac:spMkLst>
        </pc:spChg>
        <pc:spChg chg="add">
          <ac:chgData name="Marne Isakson" userId="65a94b665d98eff5" providerId="LiveId" clId="{CA84519A-6B63-4421-90EC-AA18004467C2}" dt="2018-02-25T05:41:58.956" v="799"/>
          <ac:spMkLst>
            <pc:docMk/>
            <pc:sldMk cId="876215954" sldId="383"/>
            <ac:spMk id="23" creationId="{43140BFB-0FD6-4C2F-B209-E8C9A5A18301}"/>
          </ac:spMkLst>
        </pc:spChg>
        <pc:spChg chg="add del">
          <ac:chgData name="Marne Isakson" userId="65a94b665d98eff5" providerId="LiveId" clId="{CA84519A-6B63-4421-90EC-AA18004467C2}" dt="2018-02-25T05:43:46.836" v="801"/>
          <ac:spMkLst>
            <pc:docMk/>
            <pc:sldMk cId="876215954" sldId="383"/>
            <ac:spMk id="24" creationId="{C3F5E92E-63CA-4735-8B94-66B83C688CB6}"/>
          </ac:spMkLst>
        </pc:spChg>
        <pc:spChg chg="add del">
          <ac:chgData name="Marne Isakson" userId="65a94b665d98eff5" providerId="LiveId" clId="{CA84519A-6B63-4421-90EC-AA18004467C2}" dt="2018-02-25T05:43:46.836" v="801"/>
          <ac:spMkLst>
            <pc:docMk/>
            <pc:sldMk cId="876215954" sldId="383"/>
            <ac:spMk id="25" creationId="{25093884-E2E6-467D-9E2A-36F8CC05E472}"/>
          </ac:spMkLst>
        </pc:spChg>
        <pc:spChg chg="add del">
          <ac:chgData name="Marne Isakson" userId="65a94b665d98eff5" providerId="LiveId" clId="{CA84519A-6B63-4421-90EC-AA18004467C2}" dt="2018-02-25T05:43:46.836" v="801"/>
          <ac:spMkLst>
            <pc:docMk/>
            <pc:sldMk cId="876215954" sldId="383"/>
            <ac:spMk id="26" creationId="{22E8AB8F-8A53-4440-9790-B7B95E953C49}"/>
          </ac:spMkLst>
        </pc:spChg>
        <pc:spChg chg="add del">
          <ac:chgData name="Marne Isakson" userId="65a94b665d98eff5" providerId="LiveId" clId="{CA84519A-6B63-4421-90EC-AA18004467C2}" dt="2018-02-25T05:43:46.836" v="801"/>
          <ac:spMkLst>
            <pc:docMk/>
            <pc:sldMk cId="876215954" sldId="383"/>
            <ac:spMk id="27" creationId="{E0C0413E-5019-4507-8AF9-6BAAB70D6549}"/>
          </ac:spMkLst>
        </pc:spChg>
        <pc:spChg chg="add del">
          <ac:chgData name="Marne Isakson" userId="65a94b665d98eff5" providerId="LiveId" clId="{CA84519A-6B63-4421-90EC-AA18004467C2}" dt="2018-02-25T05:43:46.836" v="801"/>
          <ac:spMkLst>
            <pc:docMk/>
            <pc:sldMk cId="876215954" sldId="383"/>
            <ac:spMk id="28" creationId="{4D5CDA53-FD92-481E-9F7A-7F02422933DE}"/>
          </ac:spMkLst>
        </pc:spChg>
        <pc:spChg chg="add mod">
          <ac:chgData name="Marne Isakson" userId="65a94b665d98eff5" providerId="LiveId" clId="{CA84519A-6B63-4421-90EC-AA18004467C2}" dt="2018-02-25T05:46:54.889" v="1149" actId="20577"/>
          <ac:spMkLst>
            <pc:docMk/>
            <pc:sldMk cId="876215954" sldId="383"/>
            <ac:spMk id="29" creationId="{BA01F784-14F3-4C17-8C38-EFB958A19B69}"/>
          </ac:spMkLst>
        </pc:spChg>
      </pc:sldChg>
      <pc:sldChg chg="addSp modAnim">
        <pc:chgData name="Marne Isakson" userId="65a94b665d98eff5" providerId="LiveId" clId="{CA84519A-6B63-4421-90EC-AA18004467C2}" dt="2018-02-25T05:53:49.099" v="1158"/>
        <pc:sldMkLst>
          <pc:docMk/>
          <pc:sldMk cId="1693156627" sldId="384"/>
        </pc:sldMkLst>
        <pc:spChg chg="add">
          <ac:chgData name="Marne Isakson" userId="65a94b665d98eff5" providerId="LiveId" clId="{CA84519A-6B63-4421-90EC-AA18004467C2}" dt="2018-02-25T05:52:43.513" v="1157"/>
          <ac:spMkLst>
            <pc:docMk/>
            <pc:sldMk cId="1693156627" sldId="384"/>
            <ac:spMk id="17" creationId="{57019BAB-A673-4C70-8AD7-84D234E906B8}"/>
          </ac:spMkLst>
        </pc:spChg>
        <pc:spChg chg="add">
          <ac:chgData name="Marne Isakson" userId="65a94b665d98eff5" providerId="LiveId" clId="{CA84519A-6B63-4421-90EC-AA18004467C2}" dt="2018-02-25T05:52:43.513" v="1157"/>
          <ac:spMkLst>
            <pc:docMk/>
            <pc:sldMk cId="1693156627" sldId="384"/>
            <ac:spMk id="18" creationId="{9DC76197-0B2E-4F88-BAA5-D2A23EA4D451}"/>
          </ac:spMkLst>
        </pc:spChg>
        <pc:spChg chg="add">
          <ac:chgData name="Marne Isakson" userId="65a94b665d98eff5" providerId="LiveId" clId="{CA84519A-6B63-4421-90EC-AA18004467C2}" dt="2018-02-25T05:52:43.513" v="1157"/>
          <ac:spMkLst>
            <pc:docMk/>
            <pc:sldMk cId="1693156627" sldId="384"/>
            <ac:spMk id="21" creationId="{2FD51820-5487-4FA7-BAE7-20F14453EE68}"/>
          </ac:spMkLst>
        </pc:spChg>
        <pc:spChg chg="add">
          <ac:chgData name="Marne Isakson" userId="65a94b665d98eff5" providerId="LiveId" clId="{CA84519A-6B63-4421-90EC-AA18004467C2}" dt="2018-02-25T05:52:43.513" v="1157"/>
          <ac:spMkLst>
            <pc:docMk/>
            <pc:sldMk cId="1693156627" sldId="384"/>
            <ac:spMk id="23" creationId="{3D6FE388-12E9-44CB-B806-FB565FD5DD42}"/>
          </ac:spMkLst>
        </pc:spChg>
        <pc:spChg chg="add">
          <ac:chgData name="Marne Isakson" userId="65a94b665d98eff5" providerId="LiveId" clId="{CA84519A-6B63-4421-90EC-AA18004467C2}" dt="2018-02-25T05:52:43.513" v="1157"/>
          <ac:spMkLst>
            <pc:docMk/>
            <pc:sldMk cId="1693156627" sldId="384"/>
            <ac:spMk id="24" creationId="{B130DAD1-4A41-421A-9BBF-9519D96E58CE}"/>
          </ac:spMkLst>
        </pc:spChg>
        <pc:spChg chg="add">
          <ac:chgData name="Marne Isakson" userId="65a94b665d98eff5" providerId="LiveId" clId="{CA84519A-6B63-4421-90EC-AA18004467C2}" dt="2018-02-25T05:53:49.099" v="1158"/>
          <ac:spMkLst>
            <pc:docMk/>
            <pc:sldMk cId="1693156627" sldId="384"/>
            <ac:spMk id="25" creationId="{06F28A1D-F92D-4422-B982-6F2BDAA7CCA9}"/>
          </ac:spMkLst>
        </pc:spChg>
      </pc:sldChg>
      <pc:sldChg chg="addSp modAnim">
        <pc:chgData name="Marne Isakson" userId="65a94b665d98eff5" providerId="LiveId" clId="{CA84519A-6B63-4421-90EC-AA18004467C2}" dt="2018-02-25T06:07:27.515" v="1445"/>
        <pc:sldMkLst>
          <pc:docMk/>
          <pc:sldMk cId="21553098" sldId="391"/>
        </pc:sldMkLst>
        <pc:spChg chg="add">
          <ac:chgData name="Marne Isakson" userId="65a94b665d98eff5" providerId="LiveId" clId="{CA84519A-6B63-4421-90EC-AA18004467C2}" dt="2018-02-25T05:58:25.619" v="1164"/>
          <ac:spMkLst>
            <pc:docMk/>
            <pc:sldMk cId="21553098" sldId="391"/>
            <ac:spMk id="20" creationId="{1B75B7A9-D7EF-4F77-B051-F29119333B38}"/>
          </ac:spMkLst>
        </pc:spChg>
        <pc:spChg chg="add">
          <ac:chgData name="Marne Isakson" userId="65a94b665d98eff5" providerId="LiveId" clId="{CA84519A-6B63-4421-90EC-AA18004467C2}" dt="2018-02-25T05:58:25.619" v="1164"/>
          <ac:spMkLst>
            <pc:docMk/>
            <pc:sldMk cId="21553098" sldId="391"/>
            <ac:spMk id="21" creationId="{9864A981-4907-4CF4-81D9-65578069396D}"/>
          </ac:spMkLst>
        </pc:spChg>
        <pc:spChg chg="add">
          <ac:chgData name="Marne Isakson" userId="65a94b665d98eff5" providerId="LiveId" clId="{CA84519A-6B63-4421-90EC-AA18004467C2}" dt="2018-02-25T05:58:25.619" v="1164"/>
          <ac:spMkLst>
            <pc:docMk/>
            <pc:sldMk cId="21553098" sldId="391"/>
            <ac:spMk id="22" creationId="{00C84B57-449B-4DBA-85CD-B4C197007E2F}"/>
          </ac:spMkLst>
        </pc:spChg>
        <pc:spChg chg="add">
          <ac:chgData name="Marne Isakson" userId="65a94b665d98eff5" providerId="LiveId" clId="{CA84519A-6B63-4421-90EC-AA18004467C2}" dt="2018-02-25T05:58:25.619" v="1164"/>
          <ac:spMkLst>
            <pc:docMk/>
            <pc:sldMk cId="21553098" sldId="391"/>
            <ac:spMk id="23" creationId="{4E7939E1-809E-4E08-93D9-48F476C5C212}"/>
          </ac:spMkLst>
        </pc:spChg>
        <pc:spChg chg="add">
          <ac:chgData name="Marne Isakson" userId="65a94b665d98eff5" providerId="LiveId" clId="{CA84519A-6B63-4421-90EC-AA18004467C2}" dt="2018-02-25T05:58:25.619" v="1164"/>
          <ac:spMkLst>
            <pc:docMk/>
            <pc:sldMk cId="21553098" sldId="391"/>
            <ac:spMk id="24" creationId="{16CA66C2-1D5C-427A-8356-9C0E6EFAD5DD}"/>
          </ac:spMkLst>
        </pc:spChg>
        <pc:spChg chg="add">
          <ac:chgData name="Marne Isakson" userId="65a94b665d98eff5" providerId="LiveId" clId="{CA84519A-6B63-4421-90EC-AA18004467C2}" dt="2018-02-25T05:58:25.619" v="1164"/>
          <ac:spMkLst>
            <pc:docMk/>
            <pc:sldMk cId="21553098" sldId="391"/>
            <ac:spMk id="25" creationId="{36567606-CD27-4240-8AA4-773AF0879C65}"/>
          </ac:spMkLst>
        </pc:spChg>
        <pc:spChg chg="add">
          <ac:chgData name="Marne Isakson" userId="65a94b665d98eff5" providerId="LiveId" clId="{CA84519A-6B63-4421-90EC-AA18004467C2}" dt="2018-02-25T06:07:27.515" v="1445"/>
          <ac:spMkLst>
            <pc:docMk/>
            <pc:sldMk cId="21553098" sldId="391"/>
            <ac:spMk id="26" creationId="{0A1CF5DF-A775-4705-88CB-0E19DB7B8C58}"/>
          </ac:spMkLst>
        </pc:spChg>
      </pc:sldChg>
      <pc:sldChg chg="addSp delSp modSp modAnim">
        <pc:chgData name="Marne Isakson" userId="65a94b665d98eff5" providerId="LiveId" clId="{CA84519A-6B63-4421-90EC-AA18004467C2}" dt="2018-02-25T06:07:20.436" v="1444"/>
        <pc:sldMkLst>
          <pc:docMk/>
          <pc:sldMk cId="1330274553" sldId="392"/>
        </pc:sldMkLst>
        <pc:spChg chg="mod">
          <ac:chgData name="Marne Isakson" userId="65a94b665d98eff5" providerId="LiveId" clId="{CA84519A-6B63-4421-90EC-AA18004467C2}" dt="2018-02-25T05:48:39.359" v="1151" actId="120"/>
          <ac:spMkLst>
            <pc:docMk/>
            <pc:sldMk cId="1330274553" sldId="392"/>
            <ac:spMk id="12" creationId="{00000000-0000-0000-0000-000000000000}"/>
          </ac:spMkLst>
        </pc:spChg>
        <pc:spChg chg="add del">
          <ac:chgData name="Marne Isakson" userId="65a94b665d98eff5" providerId="LiveId" clId="{CA84519A-6B63-4421-90EC-AA18004467C2}" dt="2018-02-25T05:57:55.084" v="1162"/>
          <ac:spMkLst>
            <pc:docMk/>
            <pc:sldMk cId="1330274553" sldId="392"/>
            <ac:spMk id="21" creationId="{F58593E6-8249-4395-B877-1DEF52240BC6}"/>
          </ac:spMkLst>
        </pc:spChg>
        <pc:spChg chg="add del">
          <ac:chgData name="Marne Isakson" userId="65a94b665d98eff5" providerId="LiveId" clId="{CA84519A-6B63-4421-90EC-AA18004467C2}" dt="2018-02-25T05:57:55.084" v="1162"/>
          <ac:spMkLst>
            <pc:docMk/>
            <pc:sldMk cId="1330274553" sldId="392"/>
            <ac:spMk id="22" creationId="{9B5F01B8-A5DB-4E28-B2A2-1F17CA7AFF43}"/>
          </ac:spMkLst>
        </pc:spChg>
        <pc:spChg chg="add del">
          <ac:chgData name="Marne Isakson" userId="65a94b665d98eff5" providerId="LiveId" clId="{CA84519A-6B63-4421-90EC-AA18004467C2}" dt="2018-02-25T05:57:55.084" v="1162"/>
          <ac:spMkLst>
            <pc:docMk/>
            <pc:sldMk cId="1330274553" sldId="392"/>
            <ac:spMk id="23" creationId="{149547C2-3E90-488C-B4C0-14E112BC424B}"/>
          </ac:spMkLst>
        </pc:spChg>
        <pc:spChg chg="add del">
          <ac:chgData name="Marne Isakson" userId="65a94b665d98eff5" providerId="LiveId" clId="{CA84519A-6B63-4421-90EC-AA18004467C2}" dt="2018-02-25T05:57:55.084" v="1162"/>
          <ac:spMkLst>
            <pc:docMk/>
            <pc:sldMk cId="1330274553" sldId="392"/>
            <ac:spMk id="24" creationId="{99E89694-D1BB-4600-972A-F046AFF61B24}"/>
          </ac:spMkLst>
        </pc:spChg>
        <pc:spChg chg="add del">
          <ac:chgData name="Marne Isakson" userId="65a94b665d98eff5" providerId="LiveId" clId="{CA84519A-6B63-4421-90EC-AA18004467C2}" dt="2018-02-25T05:57:55.084" v="1162"/>
          <ac:spMkLst>
            <pc:docMk/>
            <pc:sldMk cId="1330274553" sldId="392"/>
            <ac:spMk id="25" creationId="{6FB4B468-9601-409F-91EB-334D7B5A561D}"/>
          </ac:spMkLst>
        </pc:spChg>
        <pc:spChg chg="add del">
          <ac:chgData name="Marne Isakson" userId="65a94b665d98eff5" providerId="LiveId" clId="{CA84519A-6B63-4421-90EC-AA18004467C2}" dt="2018-02-25T05:57:55.084" v="1162"/>
          <ac:spMkLst>
            <pc:docMk/>
            <pc:sldMk cId="1330274553" sldId="392"/>
            <ac:spMk id="26" creationId="{94AC7380-733E-4C46-A81B-2F9D32CE261D}"/>
          </ac:spMkLst>
        </pc:spChg>
        <pc:spChg chg="add">
          <ac:chgData name="Marne Isakson" userId="65a94b665d98eff5" providerId="LiveId" clId="{CA84519A-6B63-4421-90EC-AA18004467C2}" dt="2018-02-25T05:58:11.633" v="1163"/>
          <ac:spMkLst>
            <pc:docMk/>
            <pc:sldMk cId="1330274553" sldId="392"/>
            <ac:spMk id="27" creationId="{909C60F9-7F74-494F-988E-6AB3336D7621}"/>
          </ac:spMkLst>
        </pc:spChg>
        <pc:spChg chg="add">
          <ac:chgData name="Marne Isakson" userId="65a94b665d98eff5" providerId="LiveId" clId="{CA84519A-6B63-4421-90EC-AA18004467C2}" dt="2018-02-25T05:58:11.633" v="1163"/>
          <ac:spMkLst>
            <pc:docMk/>
            <pc:sldMk cId="1330274553" sldId="392"/>
            <ac:spMk id="28" creationId="{7B3C6D3F-ADDC-4ACF-931C-F72DEB79D600}"/>
          </ac:spMkLst>
        </pc:spChg>
        <pc:spChg chg="add">
          <ac:chgData name="Marne Isakson" userId="65a94b665d98eff5" providerId="LiveId" clId="{CA84519A-6B63-4421-90EC-AA18004467C2}" dt="2018-02-25T05:58:11.633" v="1163"/>
          <ac:spMkLst>
            <pc:docMk/>
            <pc:sldMk cId="1330274553" sldId="392"/>
            <ac:spMk id="29" creationId="{A58DD454-65DF-464F-A9E7-C52A280E9AC0}"/>
          </ac:spMkLst>
        </pc:spChg>
        <pc:spChg chg="add">
          <ac:chgData name="Marne Isakson" userId="65a94b665d98eff5" providerId="LiveId" clId="{CA84519A-6B63-4421-90EC-AA18004467C2}" dt="2018-02-25T05:58:11.633" v="1163"/>
          <ac:spMkLst>
            <pc:docMk/>
            <pc:sldMk cId="1330274553" sldId="392"/>
            <ac:spMk id="30" creationId="{3A487FB4-1A33-49A7-8862-0FD91F217289}"/>
          </ac:spMkLst>
        </pc:spChg>
        <pc:spChg chg="add">
          <ac:chgData name="Marne Isakson" userId="65a94b665d98eff5" providerId="LiveId" clId="{CA84519A-6B63-4421-90EC-AA18004467C2}" dt="2018-02-25T05:58:11.633" v="1163"/>
          <ac:spMkLst>
            <pc:docMk/>
            <pc:sldMk cId="1330274553" sldId="392"/>
            <ac:spMk id="31" creationId="{76152882-B12B-4FF1-8F97-DFBD36CB2EDD}"/>
          </ac:spMkLst>
        </pc:spChg>
        <pc:spChg chg="add">
          <ac:chgData name="Marne Isakson" userId="65a94b665d98eff5" providerId="LiveId" clId="{CA84519A-6B63-4421-90EC-AA18004467C2}" dt="2018-02-25T05:58:11.633" v="1163"/>
          <ac:spMkLst>
            <pc:docMk/>
            <pc:sldMk cId="1330274553" sldId="392"/>
            <ac:spMk id="32" creationId="{5E268691-392C-494B-993C-EED7E74F09D2}"/>
          </ac:spMkLst>
        </pc:spChg>
        <pc:spChg chg="add">
          <ac:chgData name="Marne Isakson" userId="65a94b665d98eff5" providerId="LiveId" clId="{CA84519A-6B63-4421-90EC-AA18004467C2}" dt="2018-02-25T06:07:20.436" v="1444"/>
          <ac:spMkLst>
            <pc:docMk/>
            <pc:sldMk cId="1330274553" sldId="392"/>
            <ac:spMk id="33" creationId="{D31A77B5-57A0-4788-8F08-562B17700DCF}"/>
          </ac:spMkLst>
        </pc:spChg>
      </pc:sldChg>
      <pc:sldChg chg="addSp modAnim">
        <pc:chgData name="Marne Isakson" userId="65a94b665d98eff5" providerId="LiveId" clId="{CA84519A-6B63-4421-90EC-AA18004467C2}" dt="2018-02-25T06:07:31.828" v="1446"/>
        <pc:sldMkLst>
          <pc:docMk/>
          <pc:sldMk cId="2010928176" sldId="393"/>
        </pc:sldMkLst>
        <pc:spChg chg="add">
          <ac:chgData name="Marne Isakson" userId="65a94b665d98eff5" providerId="LiveId" clId="{CA84519A-6B63-4421-90EC-AA18004467C2}" dt="2018-02-25T05:58:59.733" v="1165"/>
          <ac:spMkLst>
            <pc:docMk/>
            <pc:sldMk cId="2010928176" sldId="393"/>
            <ac:spMk id="17" creationId="{1EE107B3-06D7-40BB-ACE9-63B30CBF10A3}"/>
          </ac:spMkLst>
        </pc:spChg>
        <pc:spChg chg="add">
          <ac:chgData name="Marne Isakson" userId="65a94b665d98eff5" providerId="LiveId" clId="{CA84519A-6B63-4421-90EC-AA18004467C2}" dt="2018-02-25T05:58:59.733" v="1165"/>
          <ac:spMkLst>
            <pc:docMk/>
            <pc:sldMk cId="2010928176" sldId="393"/>
            <ac:spMk id="20" creationId="{65E6ABBB-4885-4FD5-8E8D-731F0699B9E1}"/>
          </ac:spMkLst>
        </pc:spChg>
        <pc:spChg chg="add">
          <ac:chgData name="Marne Isakson" userId="65a94b665d98eff5" providerId="LiveId" clId="{CA84519A-6B63-4421-90EC-AA18004467C2}" dt="2018-02-25T05:58:59.733" v="1165"/>
          <ac:spMkLst>
            <pc:docMk/>
            <pc:sldMk cId="2010928176" sldId="393"/>
            <ac:spMk id="21" creationId="{CC54AF27-F559-46C5-AF6C-474CF96E87D8}"/>
          </ac:spMkLst>
        </pc:spChg>
        <pc:spChg chg="add">
          <ac:chgData name="Marne Isakson" userId="65a94b665d98eff5" providerId="LiveId" clId="{CA84519A-6B63-4421-90EC-AA18004467C2}" dt="2018-02-25T05:58:59.733" v="1165"/>
          <ac:spMkLst>
            <pc:docMk/>
            <pc:sldMk cId="2010928176" sldId="393"/>
            <ac:spMk id="22" creationId="{512431C1-66FE-4B08-B45C-357FD90E390A}"/>
          </ac:spMkLst>
        </pc:spChg>
        <pc:spChg chg="add">
          <ac:chgData name="Marne Isakson" userId="65a94b665d98eff5" providerId="LiveId" clId="{CA84519A-6B63-4421-90EC-AA18004467C2}" dt="2018-02-25T05:58:59.733" v="1165"/>
          <ac:spMkLst>
            <pc:docMk/>
            <pc:sldMk cId="2010928176" sldId="393"/>
            <ac:spMk id="23" creationId="{F9F8D39F-403F-413E-840E-AD4EE2BF43FF}"/>
          </ac:spMkLst>
        </pc:spChg>
        <pc:spChg chg="add">
          <ac:chgData name="Marne Isakson" userId="65a94b665d98eff5" providerId="LiveId" clId="{CA84519A-6B63-4421-90EC-AA18004467C2}" dt="2018-02-25T05:58:59.733" v="1165"/>
          <ac:spMkLst>
            <pc:docMk/>
            <pc:sldMk cId="2010928176" sldId="393"/>
            <ac:spMk id="24" creationId="{12D6970E-E282-45D6-B69D-602D0EE47B94}"/>
          </ac:spMkLst>
        </pc:spChg>
        <pc:spChg chg="add">
          <ac:chgData name="Marne Isakson" userId="65a94b665d98eff5" providerId="LiveId" clId="{CA84519A-6B63-4421-90EC-AA18004467C2}" dt="2018-02-25T06:07:31.828" v="1446"/>
          <ac:spMkLst>
            <pc:docMk/>
            <pc:sldMk cId="2010928176" sldId="393"/>
            <ac:spMk id="25" creationId="{AED47CD3-4F74-47CC-A57C-5F6CA5928AC2}"/>
          </ac:spMkLst>
        </pc:spChg>
      </pc:sldChg>
      <pc:sldChg chg="addSp modSp modAnim">
        <pc:chgData name="Marne Isakson" userId="65a94b665d98eff5" providerId="LiveId" clId="{CA84519A-6B63-4421-90EC-AA18004467C2}" dt="2018-02-25T06:08:40.742" v="1520" actId="20577"/>
        <pc:sldMkLst>
          <pc:docMk/>
          <pc:sldMk cId="352097589" sldId="394"/>
        </pc:sldMkLst>
        <pc:spChg chg="add">
          <ac:chgData name="Marne Isakson" userId="65a94b665d98eff5" providerId="LiveId" clId="{CA84519A-6B63-4421-90EC-AA18004467C2}" dt="2018-02-25T05:59:07.500" v="1166"/>
          <ac:spMkLst>
            <pc:docMk/>
            <pc:sldMk cId="352097589" sldId="394"/>
            <ac:spMk id="17" creationId="{3B7868B6-357B-4080-84C0-FB9AA6143503}"/>
          </ac:spMkLst>
        </pc:spChg>
        <pc:spChg chg="add">
          <ac:chgData name="Marne Isakson" userId="65a94b665d98eff5" providerId="LiveId" clId="{CA84519A-6B63-4421-90EC-AA18004467C2}" dt="2018-02-25T05:59:07.500" v="1166"/>
          <ac:spMkLst>
            <pc:docMk/>
            <pc:sldMk cId="352097589" sldId="394"/>
            <ac:spMk id="20" creationId="{3F39C0AF-B6C7-43A1-A678-13D83CB26D84}"/>
          </ac:spMkLst>
        </pc:spChg>
        <pc:spChg chg="add">
          <ac:chgData name="Marne Isakson" userId="65a94b665d98eff5" providerId="LiveId" clId="{CA84519A-6B63-4421-90EC-AA18004467C2}" dt="2018-02-25T05:59:07.500" v="1166"/>
          <ac:spMkLst>
            <pc:docMk/>
            <pc:sldMk cId="352097589" sldId="394"/>
            <ac:spMk id="21" creationId="{5CDBFCF4-6757-482B-93DA-6617ED53B338}"/>
          </ac:spMkLst>
        </pc:spChg>
        <pc:spChg chg="add">
          <ac:chgData name="Marne Isakson" userId="65a94b665d98eff5" providerId="LiveId" clId="{CA84519A-6B63-4421-90EC-AA18004467C2}" dt="2018-02-25T05:59:07.500" v="1166"/>
          <ac:spMkLst>
            <pc:docMk/>
            <pc:sldMk cId="352097589" sldId="394"/>
            <ac:spMk id="22" creationId="{C2FABE1B-5F78-40F3-812E-2C50491AEFC9}"/>
          </ac:spMkLst>
        </pc:spChg>
        <pc:spChg chg="add">
          <ac:chgData name="Marne Isakson" userId="65a94b665d98eff5" providerId="LiveId" clId="{CA84519A-6B63-4421-90EC-AA18004467C2}" dt="2018-02-25T05:59:07.500" v="1166"/>
          <ac:spMkLst>
            <pc:docMk/>
            <pc:sldMk cId="352097589" sldId="394"/>
            <ac:spMk id="23" creationId="{8862EF0A-BA70-415D-B1C2-38C619C032C2}"/>
          </ac:spMkLst>
        </pc:spChg>
        <pc:spChg chg="add">
          <ac:chgData name="Marne Isakson" userId="65a94b665d98eff5" providerId="LiveId" clId="{CA84519A-6B63-4421-90EC-AA18004467C2}" dt="2018-02-25T05:59:07.500" v="1166"/>
          <ac:spMkLst>
            <pc:docMk/>
            <pc:sldMk cId="352097589" sldId="394"/>
            <ac:spMk id="24" creationId="{97A78A0A-177F-40F4-88B7-8D637903FDE6}"/>
          </ac:spMkLst>
        </pc:spChg>
        <pc:spChg chg="add">
          <ac:chgData name="Marne Isakson" userId="65a94b665d98eff5" providerId="LiveId" clId="{CA84519A-6B63-4421-90EC-AA18004467C2}" dt="2018-02-25T06:07:47.470" v="1447"/>
          <ac:spMkLst>
            <pc:docMk/>
            <pc:sldMk cId="352097589" sldId="394"/>
            <ac:spMk id="25" creationId="{3C20AF18-C274-4107-ADD2-42375CC067E8}"/>
          </ac:spMkLst>
        </pc:spChg>
        <pc:spChg chg="add mod">
          <ac:chgData name="Marne Isakson" userId="65a94b665d98eff5" providerId="LiveId" clId="{CA84519A-6B63-4421-90EC-AA18004467C2}" dt="2018-02-25T06:08:40.742" v="1520" actId="20577"/>
          <ac:spMkLst>
            <pc:docMk/>
            <pc:sldMk cId="352097589" sldId="394"/>
            <ac:spMk id="26" creationId="{B37A4C56-B57A-420F-87E7-9359B23E7EB5}"/>
          </ac:spMkLst>
        </pc:spChg>
      </pc:sldChg>
      <pc:sldChg chg="modSp">
        <pc:chgData name="Marne Isakson" userId="65a94b665d98eff5" providerId="LiveId" clId="{CA84519A-6B63-4421-90EC-AA18004467C2}" dt="2018-02-25T05:50:09.307" v="1156" actId="20577"/>
        <pc:sldMkLst>
          <pc:docMk/>
          <pc:sldMk cId="2107288314" sldId="399"/>
        </pc:sldMkLst>
        <pc:spChg chg="mod">
          <ac:chgData name="Marne Isakson" userId="65a94b665d98eff5" providerId="LiveId" clId="{CA84519A-6B63-4421-90EC-AA18004467C2}" dt="2018-02-25T05:50:09.307" v="1156" actId="20577"/>
          <ac:spMkLst>
            <pc:docMk/>
            <pc:sldMk cId="2107288314" sldId="399"/>
            <ac:spMk id="8" creationId="{00000000-0000-0000-0000-000000000000}"/>
          </ac:spMkLst>
        </pc:spChg>
      </pc:sldChg>
      <pc:sldChg chg="addSp modAnim">
        <pc:chgData name="Marne Isakson" userId="65a94b665d98eff5" providerId="LiveId" clId="{CA84519A-6B63-4421-90EC-AA18004467C2}" dt="2018-02-25T06:20:18.246" v="1872"/>
        <pc:sldMkLst>
          <pc:docMk/>
          <pc:sldMk cId="165839023" sldId="400"/>
        </pc:sldMkLst>
        <pc:spChg chg="add">
          <ac:chgData name="Marne Isakson" userId="65a94b665d98eff5" providerId="LiveId" clId="{CA84519A-6B63-4421-90EC-AA18004467C2}" dt="2018-02-25T06:12:32.679" v="1528"/>
          <ac:spMkLst>
            <pc:docMk/>
            <pc:sldMk cId="165839023" sldId="400"/>
            <ac:spMk id="10" creationId="{93BA6A1B-EDD1-4B0E-8CA4-F6DFCADD40DE}"/>
          </ac:spMkLst>
        </pc:spChg>
        <pc:spChg chg="add">
          <ac:chgData name="Marne Isakson" userId="65a94b665d98eff5" providerId="LiveId" clId="{CA84519A-6B63-4421-90EC-AA18004467C2}" dt="2018-02-25T06:12:32.679" v="1528"/>
          <ac:spMkLst>
            <pc:docMk/>
            <pc:sldMk cId="165839023" sldId="400"/>
            <ac:spMk id="11" creationId="{BB745682-83DF-4D91-B035-8D58713188A3}"/>
          </ac:spMkLst>
        </pc:spChg>
        <pc:spChg chg="add">
          <ac:chgData name="Marne Isakson" userId="65a94b665d98eff5" providerId="LiveId" clId="{CA84519A-6B63-4421-90EC-AA18004467C2}" dt="2018-02-25T06:19:49.519" v="1871"/>
          <ac:spMkLst>
            <pc:docMk/>
            <pc:sldMk cId="165839023" sldId="400"/>
            <ac:spMk id="12" creationId="{22B388F6-6124-4419-B688-F3EBD34EB90C}"/>
          </ac:spMkLst>
        </pc:spChg>
        <pc:spChg chg="add">
          <ac:chgData name="Marne Isakson" userId="65a94b665d98eff5" providerId="LiveId" clId="{CA84519A-6B63-4421-90EC-AA18004467C2}" dt="2018-02-25T06:19:49.519" v="1871"/>
          <ac:spMkLst>
            <pc:docMk/>
            <pc:sldMk cId="165839023" sldId="400"/>
            <ac:spMk id="13" creationId="{D9DB439A-2793-41E6-8EAF-BC841D140E22}"/>
          </ac:spMkLst>
        </pc:spChg>
        <pc:spChg chg="add">
          <ac:chgData name="Marne Isakson" userId="65a94b665d98eff5" providerId="LiveId" clId="{CA84519A-6B63-4421-90EC-AA18004467C2}" dt="2018-02-25T06:19:49.519" v="1871"/>
          <ac:spMkLst>
            <pc:docMk/>
            <pc:sldMk cId="165839023" sldId="400"/>
            <ac:spMk id="14" creationId="{C0E46A88-17F2-4ED7-B7BE-DFA5609823F2}"/>
          </ac:spMkLst>
        </pc:spChg>
        <pc:spChg chg="add">
          <ac:chgData name="Marne Isakson" userId="65a94b665d98eff5" providerId="LiveId" clId="{CA84519A-6B63-4421-90EC-AA18004467C2}" dt="2018-02-25T06:19:49.519" v="1871"/>
          <ac:spMkLst>
            <pc:docMk/>
            <pc:sldMk cId="165839023" sldId="400"/>
            <ac:spMk id="17" creationId="{5FD5E72C-AB71-4B83-8AB0-47436C61762B}"/>
          </ac:spMkLst>
        </pc:spChg>
        <pc:spChg chg="add">
          <ac:chgData name="Marne Isakson" userId="65a94b665d98eff5" providerId="LiveId" clId="{CA84519A-6B63-4421-90EC-AA18004467C2}" dt="2018-02-25T06:20:18.246" v="1872"/>
          <ac:spMkLst>
            <pc:docMk/>
            <pc:sldMk cId="165839023" sldId="400"/>
            <ac:spMk id="19" creationId="{3C70F0BF-624F-417C-8CB3-F41C80923FDC}"/>
          </ac:spMkLst>
        </pc:spChg>
        <pc:spChg chg="add">
          <ac:chgData name="Marne Isakson" userId="65a94b665d98eff5" providerId="LiveId" clId="{CA84519A-6B63-4421-90EC-AA18004467C2}" dt="2018-02-25T06:20:18.246" v="1872"/>
          <ac:spMkLst>
            <pc:docMk/>
            <pc:sldMk cId="165839023" sldId="400"/>
            <ac:spMk id="20" creationId="{73203351-8DCB-46A8-A5A4-AC436A0A7A26}"/>
          </ac:spMkLst>
        </pc:spChg>
      </pc:sldChg>
      <pc:sldChg chg="addSp modAnim">
        <pc:chgData name="Marne Isakson" userId="65a94b665d98eff5" providerId="LiveId" clId="{CA84519A-6B63-4421-90EC-AA18004467C2}" dt="2018-02-25T06:20:30.891" v="1873"/>
        <pc:sldMkLst>
          <pc:docMk/>
          <pc:sldMk cId="1123572942" sldId="401"/>
        </pc:sldMkLst>
        <pc:spChg chg="add">
          <ac:chgData name="Marne Isakson" userId="65a94b665d98eff5" providerId="LiveId" clId="{CA84519A-6B63-4421-90EC-AA18004467C2}" dt="2018-02-25T06:12:39.949" v="1529"/>
          <ac:spMkLst>
            <pc:docMk/>
            <pc:sldMk cId="1123572942" sldId="401"/>
            <ac:spMk id="11" creationId="{1E3280B1-161B-4742-8672-2FC58F9A2666}"/>
          </ac:spMkLst>
        </pc:spChg>
        <pc:spChg chg="add">
          <ac:chgData name="Marne Isakson" userId="65a94b665d98eff5" providerId="LiveId" clId="{CA84519A-6B63-4421-90EC-AA18004467C2}" dt="2018-02-25T06:12:39.949" v="1529"/>
          <ac:spMkLst>
            <pc:docMk/>
            <pc:sldMk cId="1123572942" sldId="401"/>
            <ac:spMk id="12" creationId="{D22841D2-D362-4138-A6CE-07D8120E1586}"/>
          </ac:spMkLst>
        </pc:spChg>
        <pc:spChg chg="add">
          <ac:chgData name="Marne Isakson" userId="65a94b665d98eff5" providerId="LiveId" clId="{CA84519A-6B63-4421-90EC-AA18004467C2}" dt="2018-02-25T06:20:30.891" v="1873"/>
          <ac:spMkLst>
            <pc:docMk/>
            <pc:sldMk cId="1123572942" sldId="401"/>
            <ac:spMk id="13" creationId="{FE3DB26F-54E0-4D2C-8406-1EFE79F2CA72}"/>
          </ac:spMkLst>
        </pc:spChg>
        <pc:spChg chg="add">
          <ac:chgData name="Marne Isakson" userId="65a94b665d98eff5" providerId="LiveId" clId="{CA84519A-6B63-4421-90EC-AA18004467C2}" dt="2018-02-25T06:20:30.891" v="1873"/>
          <ac:spMkLst>
            <pc:docMk/>
            <pc:sldMk cId="1123572942" sldId="401"/>
            <ac:spMk id="17" creationId="{FC4DDDE3-C431-4832-BCF7-468131A2B7F8}"/>
          </ac:spMkLst>
        </pc:spChg>
      </pc:sldChg>
      <pc:sldChg chg="modSp">
        <pc:chgData name="Marne Isakson" userId="65a94b665d98eff5" providerId="LiveId" clId="{CA84519A-6B63-4421-90EC-AA18004467C2}" dt="2018-02-25T07:00:04.028" v="2567" actId="20577"/>
        <pc:sldMkLst>
          <pc:docMk/>
          <pc:sldMk cId="1543556032" sldId="405"/>
        </pc:sldMkLst>
        <pc:spChg chg="mod">
          <ac:chgData name="Marne Isakson" userId="65a94b665d98eff5" providerId="LiveId" clId="{CA84519A-6B63-4421-90EC-AA18004467C2}" dt="2018-02-25T07:00:04.028" v="2567" actId="20577"/>
          <ac:spMkLst>
            <pc:docMk/>
            <pc:sldMk cId="1543556032" sldId="405"/>
            <ac:spMk id="6" creationId="{00000000-0000-0000-0000-000000000000}"/>
          </ac:spMkLst>
        </pc:spChg>
      </pc:sldChg>
      <pc:sldChg chg="modSp">
        <pc:chgData name="Marne Isakson" userId="65a94b665d98eff5" providerId="LiveId" clId="{CA84519A-6B63-4421-90EC-AA18004467C2}" dt="2018-02-25T06:57:51.459" v="2529" actId="6549"/>
        <pc:sldMkLst>
          <pc:docMk/>
          <pc:sldMk cId="2026694085" sldId="406"/>
        </pc:sldMkLst>
        <pc:spChg chg="mod">
          <ac:chgData name="Marne Isakson" userId="65a94b665d98eff5" providerId="LiveId" clId="{CA84519A-6B63-4421-90EC-AA18004467C2}" dt="2018-02-25T06:57:51.459" v="2529" actId="6549"/>
          <ac:spMkLst>
            <pc:docMk/>
            <pc:sldMk cId="2026694085" sldId="406"/>
            <ac:spMk id="7" creationId="{00000000-0000-0000-0000-000000000000}"/>
          </ac:spMkLst>
        </pc:spChg>
      </pc:sldChg>
      <pc:sldChg chg="modSp">
        <pc:chgData name="Marne Isakson" userId="65a94b665d98eff5" providerId="LiveId" clId="{CA84519A-6B63-4421-90EC-AA18004467C2}" dt="2018-02-25T07:07:24.067" v="2903" actId="20577"/>
        <pc:sldMkLst>
          <pc:docMk/>
          <pc:sldMk cId="552081675" sldId="407"/>
        </pc:sldMkLst>
        <pc:spChg chg="mod">
          <ac:chgData name="Marne Isakson" userId="65a94b665d98eff5" providerId="LiveId" clId="{CA84519A-6B63-4421-90EC-AA18004467C2}" dt="2018-02-25T07:07:24.067" v="2903" actId="20577"/>
          <ac:spMkLst>
            <pc:docMk/>
            <pc:sldMk cId="552081675" sldId="407"/>
            <ac:spMk id="8" creationId="{00000000-0000-0000-0000-000000000000}"/>
          </ac:spMkLst>
        </pc:spChg>
      </pc:sldChg>
      <pc:sldChg chg="modSp">
        <pc:chgData name="Marne Isakson" userId="65a94b665d98eff5" providerId="LiveId" clId="{CA84519A-6B63-4421-90EC-AA18004467C2}" dt="2018-02-25T07:09:25.822" v="2937" actId="20577"/>
        <pc:sldMkLst>
          <pc:docMk/>
          <pc:sldMk cId="3935110160" sldId="409"/>
        </pc:sldMkLst>
        <pc:spChg chg="mod">
          <ac:chgData name="Marne Isakson" userId="65a94b665d98eff5" providerId="LiveId" clId="{CA84519A-6B63-4421-90EC-AA18004467C2}" dt="2018-02-25T07:09:25.822" v="2937" actId="20577"/>
          <ac:spMkLst>
            <pc:docMk/>
            <pc:sldMk cId="3935110160" sldId="409"/>
            <ac:spMk id="10" creationId="{00000000-0000-0000-0000-000000000000}"/>
          </ac:spMkLst>
        </pc:spChg>
      </pc:sldChg>
      <pc:sldChg chg="addSp delSp modSp modAnim">
        <pc:chgData name="Marne Isakson" userId="65a94b665d98eff5" providerId="LiveId" clId="{CA84519A-6B63-4421-90EC-AA18004467C2}" dt="2018-02-25T06:50:19.958" v="2242"/>
        <pc:sldMkLst>
          <pc:docMk/>
          <pc:sldMk cId="4211918981" sldId="410"/>
        </pc:sldMkLst>
        <pc:spChg chg="add mod topLvl">
          <ac:chgData name="Marne Isakson" userId="65a94b665d98eff5" providerId="LiveId" clId="{CA84519A-6B63-4421-90EC-AA18004467C2}" dt="2018-02-25T06:34:17.347" v="2185" actId="165"/>
          <ac:spMkLst>
            <pc:docMk/>
            <pc:sldMk cId="4211918981" sldId="410"/>
            <ac:spMk id="5" creationId="{BD8181EF-BCB3-4C5A-94ED-5622E7839A52}"/>
          </ac:spMkLst>
        </pc:spChg>
        <pc:spChg chg="add mod topLvl">
          <ac:chgData name="Marne Isakson" userId="65a94b665d98eff5" providerId="LiveId" clId="{CA84519A-6B63-4421-90EC-AA18004467C2}" dt="2018-02-25T06:34:17.347" v="2185" actId="165"/>
          <ac:spMkLst>
            <pc:docMk/>
            <pc:sldMk cId="4211918981" sldId="410"/>
            <ac:spMk id="6" creationId="{81A3E253-9FFC-40E4-B0B6-097C03CC75B2}"/>
          </ac:spMkLst>
        </pc:spChg>
        <pc:spChg chg="add mod topLvl">
          <ac:chgData name="Marne Isakson" userId="65a94b665d98eff5" providerId="LiveId" clId="{CA84519A-6B63-4421-90EC-AA18004467C2}" dt="2018-02-25T06:34:17.347" v="2185" actId="165"/>
          <ac:spMkLst>
            <pc:docMk/>
            <pc:sldMk cId="4211918981" sldId="410"/>
            <ac:spMk id="7" creationId="{05B7E522-FF51-49F5-9377-BBE9C8911E49}"/>
          </ac:spMkLst>
        </pc:spChg>
        <pc:spChg chg="add mod topLvl">
          <ac:chgData name="Marne Isakson" userId="65a94b665d98eff5" providerId="LiveId" clId="{CA84519A-6B63-4421-90EC-AA18004467C2}" dt="2018-02-25T06:34:17.347" v="2185" actId="165"/>
          <ac:spMkLst>
            <pc:docMk/>
            <pc:sldMk cId="4211918981" sldId="410"/>
            <ac:spMk id="8" creationId="{64456677-ADB2-4862-9EF0-3A2382DE7650}"/>
          </ac:spMkLst>
        </pc:spChg>
        <pc:spChg chg="add mod topLvl">
          <ac:chgData name="Marne Isakson" userId="65a94b665d98eff5" providerId="LiveId" clId="{CA84519A-6B63-4421-90EC-AA18004467C2}" dt="2018-02-25T06:34:17.347" v="2185" actId="165"/>
          <ac:spMkLst>
            <pc:docMk/>
            <pc:sldMk cId="4211918981" sldId="410"/>
            <ac:spMk id="9" creationId="{5B487591-DA52-473B-8246-487F9A0CFAF5}"/>
          </ac:spMkLst>
        </pc:spChg>
        <pc:spChg chg="mod">
          <ac:chgData name="Marne Isakson" userId="65a94b665d98eff5" providerId="LiveId" clId="{CA84519A-6B63-4421-90EC-AA18004467C2}" dt="2018-02-25T06:46:15.729" v="2229" actId="20577"/>
          <ac:spMkLst>
            <pc:docMk/>
            <pc:sldMk cId="4211918981" sldId="410"/>
            <ac:spMk id="10" creationId="{00000000-0000-0000-0000-000000000000}"/>
          </ac:spMkLst>
        </pc:spChg>
        <pc:spChg chg="add mod topLvl">
          <ac:chgData name="Marne Isakson" userId="65a94b665d98eff5" providerId="LiveId" clId="{CA84519A-6B63-4421-90EC-AA18004467C2}" dt="2018-02-25T06:34:17.347" v="2185" actId="165"/>
          <ac:spMkLst>
            <pc:docMk/>
            <pc:sldMk cId="4211918981" sldId="410"/>
            <ac:spMk id="11" creationId="{7AE4C5A2-6D98-4600-BC25-579278124FBC}"/>
          </ac:spMkLst>
        </pc:spChg>
        <pc:spChg chg="add">
          <ac:chgData name="Marne Isakson" userId="65a94b665d98eff5" providerId="LiveId" clId="{CA84519A-6B63-4421-90EC-AA18004467C2}" dt="2018-02-25T06:36:30.788" v="2186"/>
          <ac:spMkLst>
            <pc:docMk/>
            <pc:sldMk cId="4211918981" sldId="410"/>
            <ac:spMk id="14" creationId="{E39CBB63-B7E4-4293-8A0F-3AA9F3F6DA1F}"/>
          </ac:spMkLst>
        </pc:spChg>
        <pc:spChg chg="add">
          <ac:chgData name="Marne Isakson" userId="65a94b665d98eff5" providerId="LiveId" clId="{CA84519A-6B63-4421-90EC-AA18004467C2}" dt="2018-02-25T06:38:06.505" v="2187"/>
          <ac:spMkLst>
            <pc:docMk/>
            <pc:sldMk cId="4211918981" sldId="410"/>
            <ac:spMk id="15" creationId="{56479466-B36D-4F53-AA76-D8251CBECB41}"/>
          </ac:spMkLst>
        </pc:spChg>
        <pc:spChg chg="add del mod topLvl">
          <ac:chgData name="Marne Isakson" userId="65a94b665d98eff5" providerId="LiveId" clId="{CA84519A-6B63-4421-90EC-AA18004467C2}" dt="2018-02-25T06:45:05.791" v="2212" actId="403"/>
          <ac:spMkLst>
            <pc:docMk/>
            <pc:sldMk cId="4211918981" sldId="410"/>
            <ac:spMk id="16" creationId="{FF2E0C65-00DF-4312-88F1-2312A5FD2F36}"/>
          </ac:spMkLst>
        </pc:spChg>
        <pc:spChg chg="add del mod topLvl">
          <ac:chgData name="Marne Isakson" userId="65a94b665d98eff5" providerId="LiveId" clId="{CA84519A-6B63-4421-90EC-AA18004467C2}" dt="2018-02-25T06:42:09.552" v="2199" actId="165"/>
          <ac:spMkLst>
            <pc:docMk/>
            <pc:sldMk cId="4211918981" sldId="410"/>
            <ac:spMk id="17" creationId="{87674DCB-381B-42F8-8E4A-EF1B3133DC1A}"/>
          </ac:spMkLst>
        </pc:spChg>
        <pc:spChg chg="add del mod topLvl">
          <ac:chgData name="Marne Isakson" userId="65a94b665d98eff5" providerId="LiveId" clId="{CA84519A-6B63-4421-90EC-AA18004467C2}" dt="2018-02-25T06:42:09.552" v="2199" actId="165"/>
          <ac:spMkLst>
            <pc:docMk/>
            <pc:sldMk cId="4211918981" sldId="410"/>
            <ac:spMk id="18" creationId="{806E3804-39FD-449A-B14B-F3AE1904210C}"/>
          </ac:spMkLst>
        </pc:spChg>
        <pc:spChg chg="add del mod topLvl">
          <ac:chgData name="Marne Isakson" userId="65a94b665d98eff5" providerId="LiveId" clId="{CA84519A-6B63-4421-90EC-AA18004467C2}" dt="2018-02-25T06:42:09.552" v="2199" actId="165"/>
          <ac:spMkLst>
            <pc:docMk/>
            <pc:sldMk cId="4211918981" sldId="410"/>
            <ac:spMk id="19" creationId="{890FA4A5-61AE-40A6-A006-0DC715BCA515}"/>
          </ac:spMkLst>
        </pc:spChg>
        <pc:grpChg chg="add del mod">
          <ac:chgData name="Marne Isakson" userId="65a94b665d98eff5" providerId="LiveId" clId="{CA84519A-6B63-4421-90EC-AA18004467C2}" dt="2018-02-25T06:34:17.347" v="2185" actId="165"/>
          <ac:grpSpMkLst>
            <pc:docMk/>
            <pc:sldMk cId="4211918981" sldId="410"/>
            <ac:grpSpMk id="3" creationId="{4A26C466-22B7-496B-92BA-A0F269925333}"/>
          </ac:grpSpMkLst>
        </pc:grpChg>
        <pc:grpChg chg="add del mod">
          <ac:chgData name="Marne Isakson" userId="65a94b665d98eff5" providerId="LiveId" clId="{CA84519A-6B63-4421-90EC-AA18004467C2}" dt="2018-02-25T06:42:09.552" v="2199" actId="165"/>
          <ac:grpSpMkLst>
            <pc:docMk/>
            <pc:sldMk cId="4211918981" sldId="410"/>
            <ac:grpSpMk id="20" creationId="{56D87FA1-AAF4-4948-9029-9A845D497C42}"/>
          </ac:grpSpMkLst>
        </pc:grpChg>
        <pc:picChg chg="add">
          <ac:chgData name="Marne Isakson" userId="65a94b665d98eff5" providerId="LiveId" clId="{CA84519A-6B63-4421-90EC-AA18004467C2}" dt="2018-02-25T06:30:36.794" v="2178"/>
          <ac:picMkLst>
            <pc:docMk/>
            <pc:sldMk cId="4211918981" sldId="410"/>
            <ac:picMk id="12" creationId="{D2B18163-1406-4998-97F2-647698238FC3}"/>
          </ac:picMkLst>
        </pc:picChg>
        <pc:picChg chg="add">
          <ac:chgData name="Marne Isakson" userId="65a94b665d98eff5" providerId="LiveId" clId="{CA84519A-6B63-4421-90EC-AA18004467C2}" dt="2018-02-25T06:32:52.859" v="2179"/>
          <ac:picMkLst>
            <pc:docMk/>
            <pc:sldMk cId="4211918981" sldId="410"/>
            <ac:picMk id="13" creationId="{8AB2A88D-237A-48FA-A80C-7DCA7572AD2B}"/>
          </ac:picMkLst>
        </pc:picChg>
        <pc:picChg chg="add">
          <ac:chgData name="Marne Isakson" userId="65a94b665d98eff5" providerId="LiveId" clId="{CA84519A-6B63-4421-90EC-AA18004467C2}" dt="2018-02-25T06:47:52.245" v="2230"/>
          <ac:picMkLst>
            <pc:docMk/>
            <pc:sldMk cId="4211918981" sldId="410"/>
            <ac:picMk id="21" creationId="{6107BD23-6F19-46F1-B329-04C3ADFF12BD}"/>
          </ac:picMkLst>
        </pc:picChg>
        <pc:picChg chg="add">
          <ac:chgData name="Marne Isakson" userId="65a94b665d98eff5" providerId="LiveId" clId="{CA84519A-6B63-4421-90EC-AA18004467C2}" dt="2018-02-25T06:48:32.394" v="2231"/>
          <ac:picMkLst>
            <pc:docMk/>
            <pc:sldMk cId="4211918981" sldId="410"/>
            <ac:picMk id="22" creationId="{050E3160-8FE0-4146-B8ED-B9061B4DF65B}"/>
          </ac:picMkLst>
        </pc:picChg>
        <pc:picChg chg="add">
          <ac:chgData name="Marne Isakson" userId="65a94b665d98eff5" providerId="LiveId" clId="{CA84519A-6B63-4421-90EC-AA18004467C2}" dt="2018-02-25T06:48:42.166" v="2232"/>
          <ac:picMkLst>
            <pc:docMk/>
            <pc:sldMk cId="4211918981" sldId="410"/>
            <ac:picMk id="23" creationId="{8EF00626-AF98-402A-A84D-58F58CFDCAFD}"/>
          </ac:picMkLst>
        </pc:picChg>
        <pc:picChg chg="add">
          <ac:chgData name="Marne Isakson" userId="65a94b665d98eff5" providerId="LiveId" clId="{CA84519A-6B63-4421-90EC-AA18004467C2}" dt="2018-02-25T06:48:53.750" v="2233"/>
          <ac:picMkLst>
            <pc:docMk/>
            <pc:sldMk cId="4211918981" sldId="410"/>
            <ac:picMk id="24" creationId="{57335A52-7169-4D50-82EA-CB4798F8868E}"/>
          </ac:picMkLst>
        </pc:picChg>
        <pc:picChg chg="add">
          <ac:chgData name="Marne Isakson" userId="65a94b665d98eff5" providerId="LiveId" clId="{CA84519A-6B63-4421-90EC-AA18004467C2}" dt="2018-02-25T06:49:04.198" v="2234"/>
          <ac:picMkLst>
            <pc:docMk/>
            <pc:sldMk cId="4211918981" sldId="410"/>
            <ac:picMk id="25" creationId="{E2F056A8-0EA2-410D-9759-0FDE5819677B}"/>
          </ac:picMkLst>
        </pc:picChg>
        <pc:picChg chg="add">
          <ac:chgData name="Marne Isakson" userId="65a94b665d98eff5" providerId="LiveId" clId="{CA84519A-6B63-4421-90EC-AA18004467C2}" dt="2018-02-25T06:49:13.608" v="2235"/>
          <ac:picMkLst>
            <pc:docMk/>
            <pc:sldMk cId="4211918981" sldId="410"/>
            <ac:picMk id="26" creationId="{E1594C6E-15CB-4963-B45D-C09DFB51F127}"/>
          </ac:picMkLst>
        </pc:picChg>
        <pc:picChg chg="add">
          <ac:chgData name="Marne Isakson" userId="65a94b665d98eff5" providerId="LiveId" clId="{CA84519A-6B63-4421-90EC-AA18004467C2}" dt="2018-02-25T06:49:23.469" v="2236"/>
          <ac:picMkLst>
            <pc:docMk/>
            <pc:sldMk cId="4211918981" sldId="410"/>
            <ac:picMk id="27" creationId="{A0574DCD-7837-453D-8240-30457C855E97}"/>
          </ac:picMkLst>
        </pc:picChg>
        <pc:picChg chg="add">
          <ac:chgData name="Marne Isakson" userId="65a94b665d98eff5" providerId="LiveId" clId="{CA84519A-6B63-4421-90EC-AA18004467C2}" dt="2018-02-25T06:49:31.607" v="2237"/>
          <ac:picMkLst>
            <pc:docMk/>
            <pc:sldMk cId="4211918981" sldId="410"/>
            <ac:picMk id="28" creationId="{4EC59671-2DA8-498B-84CD-5A0C82E29FA6}"/>
          </ac:picMkLst>
        </pc:picChg>
        <pc:picChg chg="add">
          <ac:chgData name="Marne Isakson" userId="65a94b665d98eff5" providerId="LiveId" clId="{CA84519A-6B63-4421-90EC-AA18004467C2}" dt="2018-02-25T06:49:40.201" v="2238"/>
          <ac:picMkLst>
            <pc:docMk/>
            <pc:sldMk cId="4211918981" sldId="410"/>
            <ac:picMk id="29" creationId="{304E1110-D625-49FF-A332-1A14C3E05AA5}"/>
          </ac:picMkLst>
        </pc:picChg>
        <pc:picChg chg="add">
          <ac:chgData name="Marne Isakson" userId="65a94b665d98eff5" providerId="LiveId" clId="{CA84519A-6B63-4421-90EC-AA18004467C2}" dt="2018-02-25T06:49:48.873" v="2239"/>
          <ac:picMkLst>
            <pc:docMk/>
            <pc:sldMk cId="4211918981" sldId="410"/>
            <ac:picMk id="30" creationId="{4F538252-3ACD-4EF7-B3D6-FB52FF059275}"/>
          </ac:picMkLst>
        </pc:picChg>
        <pc:picChg chg="add">
          <ac:chgData name="Marne Isakson" userId="65a94b665d98eff5" providerId="LiveId" clId="{CA84519A-6B63-4421-90EC-AA18004467C2}" dt="2018-02-25T06:49:56.472" v="2240"/>
          <ac:picMkLst>
            <pc:docMk/>
            <pc:sldMk cId="4211918981" sldId="410"/>
            <ac:picMk id="31" creationId="{CA6707AA-3BA9-490A-979B-0FF123FADC03}"/>
          </ac:picMkLst>
        </pc:picChg>
        <pc:picChg chg="add">
          <ac:chgData name="Marne Isakson" userId="65a94b665d98eff5" providerId="LiveId" clId="{CA84519A-6B63-4421-90EC-AA18004467C2}" dt="2018-02-25T06:50:05.411" v="2241"/>
          <ac:picMkLst>
            <pc:docMk/>
            <pc:sldMk cId="4211918981" sldId="410"/>
            <ac:picMk id="32" creationId="{9ACAE50A-3BE4-4FCD-8E33-07713726D4E7}"/>
          </ac:picMkLst>
        </pc:picChg>
        <pc:picChg chg="add">
          <ac:chgData name="Marne Isakson" userId="65a94b665d98eff5" providerId="LiveId" clId="{CA84519A-6B63-4421-90EC-AA18004467C2}" dt="2018-02-25T06:50:19.958" v="2242"/>
          <ac:picMkLst>
            <pc:docMk/>
            <pc:sldMk cId="4211918981" sldId="410"/>
            <ac:picMk id="33" creationId="{E526FE9D-8EBF-4793-A800-7ED9608A2641}"/>
          </ac:picMkLst>
        </pc:picChg>
      </pc:sldChg>
      <pc:sldChg chg="modSp">
        <pc:chgData name="Marne Isakson" userId="65a94b665d98eff5" providerId="LiveId" clId="{CA84519A-6B63-4421-90EC-AA18004467C2}" dt="2018-02-25T06:01:07.983" v="1269" actId="20577"/>
        <pc:sldMkLst>
          <pc:docMk/>
          <pc:sldMk cId="116054965" sldId="411"/>
        </pc:sldMkLst>
        <pc:spChg chg="mod">
          <ac:chgData name="Marne Isakson" userId="65a94b665d98eff5" providerId="LiveId" clId="{CA84519A-6B63-4421-90EC-AA18004467C2}" dt="2018-02-25T06:01:07.983" v="1269" actId="20577"/>
          <ac:spMkLst>
            <pc:docMk/>
            <pc:sldMk cId="116054965" sldId="411"/>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618468-E637-4AFA-9969-61D4541FD2C6}" type="datetimeFigureOut">
              <a:rPr lang="en-US" smtClean="0"/>
              <a:t>11/30/2022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8B904-0A88-4422-8BC7-74140E63DDEF}" type="slidenum">
              <a:rPr lang="en-US" smtClean="0"/>
              <a:t>‹#›</a:t>
            </a:fld>
            <a:endParaRPr lang="en-US"/>
          </a:p>
        </p:txBody>
      </p:sp>
    </p:spTree>
    <p:extLst>
      <p:ext uri="{BB962C8B-B14F-4D97-AF65-F5344CB8AC3E}">
        <p14:creationId xmlns:p14="http://schemas.microsoft.com/office/powerpoint/2010/main" val="27075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12</a:t>
            </a:fld>
            <a:endParaRPr lang="en-US"/>
          </a:p>
        </p:txBody>
      </p:sp>
    </p:spTree>
    <p:extLst>
      <p:ext uri="{BB962C8B-B14F-4D97-AF65-F5344CB8AC3E}">
        <p14:creationId xmlns:p14="http://schemas.microsoft.com/office/powerpoint/2010/main" val="3062705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21</a:t>
            </a:fld>
            <a:endParaRPr lang="en-US"/>
          </a:p>
        </p:txBody>
      </p:sp>
    </p:spTree>
    <p:extLst>
      <p:ext uri="{BB962C8B-B14F-4D97-AF65-F5344CB8AC3E}">
        <p14:creationId xmlns:p14="http://schemas.microsoft.com/office/powerpoint/2010/main" val="163027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22</a:t>
            </a:fld>
            <a:endParaRPr lang="en-US"/>
          </a:p>
        </p:txBody>
      </p:sp>
    </p:spTree>
    <p:extLst>
      <p:ext uri="{BB962C8B-B14F-4D97-AF65-F5344CB8AC3E}">
        <p14:creationId xmlns:p14="http://schemas.microsoft.com/office/powerpoint/2010/main" val="2199971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29</a:t>
            </a:fld>
            <a:endParaRPr lang="en-US"/>
          </a:p>
        </p:txBody>
      </p:sp>
    </p:spTree>
    <p:extLst>
      <p:ext uri="{BB962C8B-B14F-4D97-AF65-F5344CB8AC3E}">
        <p14:creationId xmlns:p14="http://schemas.microsoft.com/office/powerpoint/2010/main" val="966950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30</a:t>
            </a:fld>
            <a:endParaRPr lang="en-US"/>
          </a:p>
        </p:txBody>
      </p:sp>
    </p:spTree>
    <p:extLst>
      <p:ext uri="{BB962C8B-B14F-4D97-AF65-F5344CB8AC3E}">
        <p14:creationId xmlns:p14="http://schemas.microsoft.com/office/powerpoint/2010/main" val="3016242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CC"/>
                </a:solidFill>
              </a:rPr>
              <a:t>.</a:t>
            </a:r>
            <a:endParaRPr lang="en-US" sz="1200"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32</a:t>
            </a:fld>
            <a:endParaRPr lang="en-US"/>
          </a:p>
        </p:txBody>
      </p:sp>
    </p:spTree>
    <p:extLst>
      <p:ext uri="{BB962C8B-B14F-4D97-AF65-F5344CB8AC3E}">
        <p14:creationId xmlns:p14="http://schemas.microsoft.com/office/powerpoint/2010/main" val="266003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CC"/>
                </a:solidFill>
              </a:rPr>
              <a:t>.</a:t>
            </a:r>
            <a:endParaRPr lang="en-US" sz="1200"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33</a:t>
            </a:fld>
            <a:endParaRPr lang="en-US"/>
          </a:p>
        </p:txBody>
      </p:sp>
    </p:spTree>
    <p:extLst>
      <p:ext uri="{BB962C8B-B14F-4D97-AF65-F5344CB8AC3E}">
        <p14:creationId xmlns:p14="http://schemas.microsoft.com/office/powerpoint/2010/main" val="3921243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CC"/>
                </a:solidFill>
              </a:rPr>
              <a:t>.</a:t>
            </a:r>
            <a:endParaRPr lang="en-US" sz="1200"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34</a:t>
            </a:fld>
            <a:endParaRPr lang="en-US"/>
          </a:p>
        </p:txBody>
      </p:sp>
    </p:spTree>
    <p:extLst>
      <p:ext uri="{BB962C8B-B14F-4D97-AF65-F5344CB8AC3E}">
        <p14:creationId xmlns:p14="http://schemas.microsoft.com/office/powerpoint/2010/main" val="3388981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39</a:t>
            </a:fld>
            <a:endParaRPr lang="en-US"/>
          </a:p>
        </p:txBody>
      </p:sp>
    </p:spTree>
    <p:extLst>
      <p:ext uri="{BB962C8B-B14F-4D97-AF65-F5344CB8AC3E}">
        <p14:creationId xmlns:p14="http://schemas.microsoft.com/office/powerpoint/2010/main" val="2091425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40</a:t>
            </a:fld>
            <a:endParaRPr lang="en-US"/>
          </a:p>
        </p:txBody>
      </p:sp>
    </p:spTree>
    <p:extLst>
      <p:ext uri="{BB962C8B-B14F-4D97-AF65-F5344CB8AC3E}">
        <p14:creationId xmlns:p14="http://schemas.microsoft.com/office/powerpoint/2010/main" val="256097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41</a:t>
            </a:fld>
            <a:endParaRPr lang="en-US"/>
          </a:p>
        </p:txBody>
      </p:sp>
    </p:spTree>
    <p:extLst>
      <p:ext uri="{BB962C8B-B14F-4D97-AF65-F5344CB8AC3E}">
        <p14:creationId xmlns:p14="http://schemas.microsoft.com/office/powerpoint/2010/main" val="270260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13</a:t>
            </a:fld>
            <a:endParaRPr lang="en-US"/>
          </a:p>
        </p:txBody>
      </p:sp>
    </p:spTree>
    <p:extLst>
      <p:ext uri="{BB962C8B-B14F-4D97-AF65-F5344CB8AC3E}">
        <p14:creationId xmlns:p14="http://schemas.microsoft.com/office/powerpoint/2010/main" val="1974951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42</a:t>
            </a:fld>
            <a:endParaRPr lang="en-US"/>
          </a:p>
        </p:txBody>
      </p:sp>
    </p:spTree>
    <p:extLst>
      <p:ext uri="{BB962C8B-B14F-4D97-AF65-F5344CB8AC3E}">
        <p14:creationId xmlns:p14="http://schemas.microsoft.com/office/powerpoint/2010/main" val="2535022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43</a:t>
            </a:fld>
            <a:endParaRPr lang="en-US"/>
          </a:p>
        </p:txBody>
      </p:sp>
    </p:spTree>
    <p:extLst>
      <p:ext uri="{BB962C8B-B14F-4D97-AF65-F5344CB8AC3E}">
        <p14:creationId xmlns:p14="http://schemas.microsoft.com/office/powerpoint/2010/main" val="3395173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44</a:t>
            </a:fld>
            <a:endParaRPr lang="en-US"/>
          </a:p>
        </p:txBody>
      </p:sp>
    </p:spTree>
    <p:extLst>
      <p:ext uri="{BB962C8B-B14F-4D97-AF65-F5344CB8AC3E}">
        <p14:creationId xmlns:p14="http://schemas.microsoft.com/office/powerpoint/2010/main" val="1002392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45</a:t>
            </a:fld>
            <a:endParaRPr lang="en-US"/>
          </a:p>
        </p:txBody>
      </p:sp>
    </p:spTree>
    <p:extLst>
      <p:ext uri="{BB962C8B-B14F-4D97-AF65-F5344CB8AC3E}">
        <p14:creationId xmlns:p14="http://schemas.microsoft.com/office/powerpoint/2010/main" val="2635199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46</a:t>
            </a:fld>
            <a:endParaRPr lang="en-US"/>
          </a:p>
        </p:txBody>
      </p:sp>
    </p:spTree>
    <p:extLst>
      <p:ext uri="{BB962C8B-B14F-4D97-AF65-F5344CB8AC3E}">
        <p14:creationId xmlns:p14="http://schemas.microsoft.com/office/powerpoint/2010/main" val="3454684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47</a:t>
            </a:fld>
            <a:endParaRPr lang="en-US"/>
          </a:p>
        </p:txBody>
      </p:sp>
    </p:spTree>
    <p:extLst>
      <p:ext uri="{BB962C8B-B14F-4D97-AF65-F5344CB8AC3E}">
        <p14:creationId xmlns:p14="http://schemas.microsoft.com/office/powerpoint/2010/main" val="105637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48</a:t>
            </a:fld>
            <a:endParaRPr lang="en-US"/>
          </a:p>
        </p:txBody>
      </p:sp>
    </p:spTree>
    <p:extLst>
      <p:ext uri="{BB962C8B-B14F-4D97-AF65-F5344CB8AC3E}">
        <p14:creationId xmlns:p14="http://schemas.microsoft.com/office/powerpoint/2010/main" val="3964255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49</a:t>
            </a:fld>
            <a:endParaRPr lang="en-US"/>
          </a:p>
        </p:txBody>
      </p:sp>
    </p:spTree>
    <p:extLst>
      <p:ext uri="{BB962C8B-B14F-4D97-AF65-F5344CB8AC3E}">
        <p14:creationId xmlns:p14="http://schemas.microsoft.com/office/powerpoint/2010/main" val="748901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51</a:t>
            </a:fld>
            <a:endParaRPr lang="en-US"/>
          </a:p>
        </p:txBody>
      </p:sp>
    </p:spTree>
    <p:extLst>
      <p:ext uri="{BB962C8B-B14F-4D97-AF65-F5344CB8AC3E}">
        <p14:creationId xmlns:p14="http://schemas.microsoft.com/office/powerpoint/2010/main" val="2190911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52</a:t>
            </a:fld>
            <a:endParaRPr lang="en-US"/>
          </a:p>
        </p:txBody>
      </p:sp>
    </p:spTree>
    <p:extLst>
      <p:ext uri="{BB962C8B-B14F-4D97-AF65-F5344CB8AC3E}">
        <p14:creationId xmlns:p14="http://schemas.microsoft.com/office/powerpoint/2010/main" val="130905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14</a:t>
            </a:fld>
            <a:endParaRPr lang="en-US"/>
          </a:p>
        </p:txBody>
      </p:sp>
    </p:spTree>
    <p:extLst>
      <p:ext uri="{BB962C8B-B14F-4D97-AF65-F5344CB8AC3E}">
        <p14:creationId xmlns:p14="http://schemas.microsoft.com/office/powerpoint/2010/main" val="2285838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53</a:t>
            </a:fld>
            <a:endParaRPr lang="en-US"/>
          </a:p>
        </p:txBody>
      </p:sp>
    </p:spTree>
    <p:extLst>
      <p:ext uri="{BB962C8B-B14F-4D97-AF65-F5344CB8AC3E}">
        <p14:creationId xmlns:p14="http://schemas.microsoft.com/office/powerpoint/2010/main" val="1415548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67</a:t>
            </a:fld>
            <a:endParaRPr lang="en-US"/>
          </a:p>
        </p:txBody>
      </p:sp>
    </p:spTree>
    <p:extLst>
      <p:ext uri="{BB962C8B-B14F-4D97-AF65-F5344CB8AC3E}">
        <p14:creationId xmlns:p14="http://schemas.microsoft.com/office/powerpoint/2010/main" val="3726315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68</a:t>
            </a:fld>
            <a:endParaRPr lang="en-US"/>
          </a:p>
        </p:txBody>
      </p:sp>
    </p:spTree>
    <p:extLst>
      <p:ext uri="{BB962C8B-B14F-4D97-AF65-F5344CB8AC3E}">
        <p14:creationId xmlns:p14="http://schemas.microsoft.com/office/powerpoint/2010/main" val="2941415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69</a:t>
            </a:fld>
            <a:endParaRPr lang="en-US"/>
          </a:p>
        </p:txBody>
      </p:sp>
    </p:spTree>
    <p:extLst>
      <p:ext uri="{BB962C8B-B14F-4D97-AF65-F5344CB8AC3E}">
        <p14:creationId xmlns:p14="http://schemas.microsoft.com/office/powerpoint/2010/main" val="3617171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CC"/>
                </a:solidFill>
              </a:rPr>
              <a:t>The first two examples show </a:t>
            </a:r>
            <a:r>
              <a:rPr lang="en-US" sz="1200" b="1" i="1" dirty="0">
                <a:solidFill>
                  <a:srgbClr val="0000CC"/>
                </a:solidFill>
              </a:rPr>
              <a:t>velocity</a:t>
            </a:r>
            <a:r>
              <a:rPr lang="en-US" sz="1200" dirty="0">
                <a:solidFill>
                  <a:srgbClr val="0000CC"/>
                </a:solidFill>
              </a:rPr>
              <a:t> and </a:t>
            </a:r>
            <a:r>
              <a:rPr lang="en-US" sz="1200" b="1" i="1" dirty="0">
                <a:solidFill>
                  <a:srgbClr val="0000CC"/>
                </a:solidFill>
              </a:rPr>
              <a:t>acceleration</a:t>
            </a:r>
            <a:r>
              <a:rPr lang="en-US" sz="1200" dirty="0">
                <a:solidFill>
                  <a:srgbClr val="0000CC"/>
                </a:solidFill>
              </a:rPr>
              <a:t> staying </a:t>
            </a:r>
            <a:r>
              <a:rPr lang="en-US" sz="1200" b="1" i="1" dirty="0">
                <a:solidFill>
                  <a:srgbClr val="0000CC"/>
                </a:solidFill>
              </a:rPr>
              <a:t>constant</a:t>
            </a:r>
            <a:r>
              <a:rPr lang="en-US" sz="1200" dirty="0">
                <a:solidFill>
                  <a:srgbClr val="0000CC"/>
                </a:solidFill>
              </a:rPr>
              <a:t>.</a:t>
            </a:r>
            <a:endParaRPr lang="en-US" sz="1200" b="1"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72</a:t>
            </a:fld>
            <a:endParaRPr lang="en-US"/>
          </a:p>
        </p:txBody>
      </p:sp>
    </p:spTree>
    <p:extLst>
      <p:ext uri="{BB962C8B-B14F-4D97-AF65-F5344CB8AC3E}">
        <p14:creationId xmlns:p14="http://schemas.microsoft.com/office/powerpoint/2010/main" val="3296357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CC"/>
                </a:solidFill>
              </a:rPr>
              <a:t>The first two examples show </a:t>
            </a:r>
            <a:r>
              <a:rPr lang="en-US" sz="1200" b="1" i="1" dirty="0">
                <a:solidFill>
                  <a:srgbClr val="0000CC"/>
                </a:solidFill>
              </a:rPr>
              <a:t>velocity</a:t>
            </a:r>
            <a:r>
              <a:rPr lang="en-US" sz="1200" dirty="0">
                <a:solidFill>
                  <a:srgbClr val="0000CC"/>
                </a:solidFill>
              </a:rPr>
              <a:t> and </a:t>
            </a:r>
            <a:r>
              <a:rPr lang="en-US" sz="1200" b="1" i="1" dirty="0">
                <a:solidFill>
                  <a:srgbClr val="0000CC"/>
                </a:solidFill>
              </a:rPr>
              <a:t>acceleration</a:t>
            </a:r>
            <a:r>
              <a:rPr lang="en-US" sz="1200" dirty="0">
                <a:solidFill>
                  <a:srgbClr val="0000CC"/>
                </a:solidFill>
              </a:rPr>
              <a:t> staying </a:t>
            </a:r>
            <a:r>
              <a:rPr lang="en-US" sz="1200" b="1" i="1" dirty="0">
                <a:solidFill>
                  <a:srgbClr val="0000CC"/>
                </a:solidFill>
              </a:rPr>
              <a:t>constant</a:t>
            </a:r>
            <a:r>
              <a:rPr lang="en-US" sz="1200" dirty="0">
                <a:solidFill>
                  <a:srgbClr val="0000CC"/>
                </a:solidFill>
              </a:rPr>
              <a:t>.</a:t>
            </a:r>
            <a:endParaRPr lang="en-US" sz="1200" b="1"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73</a:t>
            </a:fld>
            <a:endParaRPr lang="en-US"/>
          </a:p>
        </p:txBody>
      </p:sp>
    </p:spTree>
    <p:extLst>
      <p:ext uri="{BB962C8B-B14F-4D97-AF65-F5344CB8AC3E}">
        <p14:creationId xmlns:p14="http://schemas.microsoft.com/office/powerpoint/2010/main" val="1806152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CC"/>
                </a:solidFill>
              </a:rPr>
              <a:t>The first two examples show </a:t>
            </a:r>
            <a:r>
              <a:rPr lang="en-US" sz="1200" b="1" i="1" dirty="0">
                <a:solidFill>
                  <a:srgbClr val="0000CC"/>
                </a:solidFill>
              </a:rPr>
              <a:t>velocity</a:t>
            </a:r>
            <a:r>
              <a:rPr lang="en-US" sz="1200" dirty="0">
                <a:solidFill>
                  <a:srgbClr val="0000CC"/>
                </a:solidFill>
              </a:rPr>
              <a:t> and </a:t>
            </a:r>
            <a:r>
              <a:rPr lang="en-US" sz="1200" b="1" i="1" dirty="0">
                <a:solidFill>
                  <a:srgbClr val="0000CC"/>
                </a:solidFill>
              </a:rPr>
              <a:t>acceleration</a:t>
            </a:r>
            <a:r>
              <a:rPr lang="en-US" sz="1200" dirty="0">
                <a:solidFill>
                  <a:srgbClr val="0000CC"/>
                </a:solidFill>
              </a:rPr>
              <a:t> staying </a:t>
            </a:r>
            <a:r>
              <a:rPr lang="en-US" sz="1200" b="1" i="1" dirty="0">
                <a:solidFill>
                  <a:srgbClr val="0000CC"/>
                </a:solidFill>
              </a:rPr>
              <a:t>constant</a:t>
            </a:r>
            <a:r>
              <a:rPr lang="en-US" sz="1200" dirty="0">
                <a:solidFill>
                  <a:srgbClr val="0000CC"/>
                </a:solidFill>
              </a:rPr>
              <a:t>.</a:t>
            </a:r>
            <a:endParaRPr lang="en-US" sz="1200" b="1"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74</a:t>
            </a:fld>
            <a:endParaRPr lang="en-US"/>
          </a:p>
        </p:txBody>
      </p:sp>
    </p:spTree>
    <p:extLst>
      <p:ext uri="{BB962C8B-B14F-4D97-AF65-F5344CB8AC3E}">
        <p14:creationId xmlns:p14="http://schemas.microsoft.com/office/powerpoint/2010/main" val="391815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CC"/>
                </a:solidFill>
              </a:rPr>
              <a:t>The first two examples show </a:t>
            </a:r>
            <a:r>
              <a:rPr lang="en-US" sz="1200" b="1" i="1" dirty="0">
                <a:solidFill>
                  <a:srgbClr val="0000CC"/>
                </a:solidFill>
              </a:rPr>
              <a:t>velocity</a:t>
            </a:r>
            <a:r>
              <a:rPr lang="en-US" sz="1200" dirty="0">
                <a:solidFill>
                  <a:srgbClr val="0000CC"/>
                </a:solidFill>
              </a:rPr>
              <a:t> and </a:t>
            </a:r>
            <a:r>
              <a:rPr lang="en-US" sz="1200" b="1" i="1" dirty="0">
                <a:solidFill>
                  <a:srgbClr val="0000CC"/>
                </a:solidFill>
              </a:rPr>
              <a:t>acceleration</a:t>
            </a:r>
            <a:r>
              <a:rPr lang="en-US" sz="1200" dirty="0">
                <a:solidFill>
                  <a:srgbClr val="0000CC"/>
                </a:solidFill>
              </a:rPr>
              <a:t> staying </a:t>
            </a:r>
            <a:r>
              <a:rPr lang="en-US" sz="1200" b="1" i="1" dirty="0">
                <a:solidFill>
                  <a:srgbClr val="0000CC"/>
                </a:solidFill>
              </a:rPr>
              <a:t>constant</a:t>
            </a:r>
            <a:r>
              <a:rPr lang="en-US" sz="1200" dirty="0">
                <a:solidFill>
                  <a:srgbClr val="0000CC"/>
                </a:solidFill>
              </a:rPr>
              <a:t>.</a:t>
            </a:r>
            <a:endParaRPr lang="en-US" sz="1200" b="1"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75</a:t>
            </a:fld>
            <a:endParaRPr lang="en-US"/>
          </a:p>
        </p:txBody>
      </p:sp>
    </p:spTree>
    <p:extLst>
      <p:ext uri="{BB962C8B-B14F-4D97-AF65-F5344CB8AC3E}">
        <p14:creationId xmlns:p14="http://schemas.microsoft.com/office/powerpoint/2010/main" val="19249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CC"/>
                </a:solidFill>
              </a:rPr>
              <a:t>The first two examples show </a:t>
            </a:r>
            <a:r>
              <a:rPr lang="en-US" sz="1200" b="1" i="1" dirty="0">
                <a:solidFill>
                  <a:srgbClr val="0000CC"/>
                </a:solidFill>
              </a:rPr>
              <a:t>velocity</a:t>
            </a:r>
            <a:r>
              <a:rPr lang="en-US" sz="1200" dirty="0">
                <a:solidFill>
                  <a:srgbClr val="0000CC"/>
                </a:solidFill>
              </a:rPr>
              <a:t> and </a:t>
            </a:r>
            <a:r>
              <a:rPr lang="en-US" sz="1200" b="1" i="1" dirty="0">
                <a:solidFill>
                  <a:srgbClr val="0000CC"/>
                </a:solidFill>
              </a:rPr>
              <a:t>acceleration</a:t>
            </a:r>
            <a:r>
              <a:rPr lang="en-US" sz="1200" dirty="0">
                <a:solidFill>
                  <a:srgbClr val="0000CC"/>
                </a:solidFill>
              </a:rPr>
              <a:t> staying </a:t>
            </a:r>
            <a:r>
              <a:rPr lang="en-US" sz="1200" b="1" i="1" dirty="0">
                <a:solidFill>
                  <a:srgbClr val="0000CC"/>
                </a:solidFill>
              </a:rPr>
              <a:t>constant</a:t>
            </a:r>
            <a:r>
              <a:rPr lang="en-US" sz="1200" dirty="0">
                <a:solidFill>
                  <a:srgbClr val="0000CC"/>
                </a:solidFill>
              </a:rPr>
              <a:t>.</a:t>
            </a:r>
            <a:endParaRPr lang="en-US" sz="1200" b="1"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76</a:t>
            </a:fld>
            <a:endParaRPr lang="en-US"/>
          </a:p>
        </p:txBody>
      </p:sp>
    </p:spTree>
    <p:extLst>
      <p:ext uri="{BB962C8B-B14F-4D97-AF65-F5344CB8AC3E}">
        <p14:creationId xmlns:p14="http://schemas.microsoft.com/office/powerpoint/2010/main" val="3394914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CC"/>
                </a:solidFill>
              </a:rPr>
              <a:t>The first two examples show </a:t>
            </a:r>
            <a:r>
              <a:rPr lang="en-US" sz="1200" b="1" i="1" dirty="0">
                <a:solidFill>
                  <a:srgbClr val="0000CC"/>
                </a:solidFill>
              </a:rPr>
              <a:t>velocity</a:t>
            </a:r>
            <a:r>
              <a:rPr lang="en-US" sz="1200" dirty="0">
                <a:solidFill>
                  <a:srgbClr val="0000CC"/>
                </a:solidFill>
              </a:rPr>
              <a:t> and </a:t>
            </a:r>
            <a:r>
              <a:rPr lang="en-US" sz="1200" b="1" i="1" dirty="0">
                <a:solidFill>
                  <a:srgbClr val="0000CC"/>
                </a:solidFill>
              </a:rPr>
              <a:t>acceleration</a:t>
            </a:r>
            <a:r>
              <a:rPr lang="en-US" sz="1200" dirty="0">
                <a:solidFill>
                  <a:srgbClr val="0000CC"/>
                </a:solidFill>
              </a:rPr>
              <a:t> staying </a:t>
            </a:r>
            <a:r>
              <a:rPr lang="en-US" sz="1200" b="1" i="1" dirty="0">
                <a:solidFill>
                  <a:srgbClr val="0000CC"/>
                </a:solidFill>
              </a:rPr>
              <a:t>constant</a:t>
            </a:r>
            <a:r>
              <a:rPr lang="en-US" sz="1200" dirty="0">
                <a:solidFill>
                  <a:srgbClr val="0000CC"/>
                </a:solidFill>
              </a:rPr>
              <a:t>.</a:t>
            </a:r>
            <a:endParaRPr lang="en-US" sz="1200" b="1"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77</a:t>
            </a:fld>
            <a:endParaRPr lang="en-US"/>
          </a:p>
        </p:txBody>
      </p:sp>
    </p:spTree>
    <p:extLst>
      <p:ext uri="{BB962C8B-B14F-4D97-AF65-F5344CB8AC3E}">
        <p14:creationId xmlns:p14="http://schemas.microsoft.com/office/powerpoint/2010/main" val="26283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15</a:t>
            </a:fld>
            <a:endParaRPr lang="en-US"/>
          </a:p>
        </p:txBody>
      </p:sp>
    </p:spTree>
    <p:extLst>
      <p:ext uri="{BB962C8B-B14F-4D97-AF65-F5344CB8AC3E}">
        <p14:creationId xmlns:p14="http://schemas.microsoft.com/office/powerpoint/2010/main" val="25219416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CC"/>
                </a:solidFill>
              </a:rPr>
              <a:t>The first two examples show </a:t>
            </a:r>
            <a:r>
              <a:rPr lang="en-US" sz="1200" b="1" i="1" dirty="0">
                <a:solidFill>
                  <a:srgbClr val="0000CC"/>
                </a:solidFill>
              </a:rPr>
              <a:t>velocity</a:t>
            </a:r>
            <a:r>
              <a:rPr lang="en-US" sz="1200" dirty="0">
                <a:solidFill>
                  <a:srgbClr val="0000CC"/>
                </a:solidFill>
              </a:rPr>
              <a:t> and </a:t>
            </a:r>
            <a:r>
              <a:rPr lang="en-US" sz="1200" b="1" i="1" dirty="0">
                <a:solidFill>
                  <a:srgbClr val="0000CC"/>
                </a:solidFill>
              </a:rPr>
              <a:t>acceleration</a:t>
            </a:r>
            <a:r>
              <a:rPr lang="en-US" sz="1200" dirty="0">
                <a:solidFill>
                  <a:srgbClr val="0000CC"/>
                </a:solidFill>
              </a:rPr>
              <a:t> staying </a:t>
            </a:r>
            <a:r>
              <a:rPr lang="en-US" sz="1200" b="1" i="1" dirty="0">
                <a:solidFill>
                  <a:srgbClr val="0000CC"/>
                </a:solidFill>
              </a:rPr>
              <a:t>constant</a:t>
            </a:r>
            <a:r>
              <a:rPr lang="en-US" sz="1200" dirty="0">
                <a:solidFill>
                  <a:srgbClr val="0000CC"/>
                </a:solidFill>
              </a:rPr>
              <a:t>.</a:t>
            </a:r>
            <a:endParaRPr lang="en-US" sz="1200" b="1"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78</a:t>
            </a:fld>
            <a:endParaRPr lang="en-US"/>
          </a:p>
        </p:txBody>
      </p:sp>
    </p:spTree>
    <p:extLst>
      <p:ext uri="{BB962C8B-B14F-4D97-AF65-F5344CB8AC3E}">
        <p14:creationId xmlns:p14="http://schemas.microsoft.com/office/powerpoint/2010/main" val="1199924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89</a:t>
            </a:fld>
            <a:endParaRPr lang="en-US"/>
          </a:p>
        </p:txBody>
      </p:sp>
    </p:spTree>
    <p:extLst>
      <p:ext uri="{BB962C8B-B14F-4D97-AF65-F5344CB8AC3E}">
        <p14:creationId xmlns:p14="http://schemas.microsoft.com/office/powerpoint/2010/main" val="1820039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90</a:t>
            </a:fld>
            <a:endParaRPr lang="en-US"/>
          </a:p>
        </p:txBody>
      </p:sp>
    </p:spTree>
    <p:extLst>
      <p:ext uri="{BB962C8B-B14F-4D97-AF65-F5344CB8AC3E}">
        <p14:creationId xmlns:p14="http://schemas.microsoft.com/office/powerpoint/2010/main" val="4238911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91</a:t>
            </a:fld>
            <a:endParaRPr lang="en-US"/>
          </a:p>
        </p:txBody>
      </p:sp>
    </p:spTree>
    <p:extLst>
      <p:ext uri="{BB962C8B-B14F-4D97-AF65-F5344CB8AC3E}">
        <p14:creationId xmlns:p14="http://schemas.microsoft.com/office/powerpoint/2010/main" val="86427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92</a:t>
            </a:fld>
            <a:endParaRPr lang="en-US"/>
          </a:p>
        </p:txBody>
      </p:sp>
    </p:spTree>
    <p:extLst>
      <p:ext uri="{BB962C8B-B14F-4D97-AF65-F5344CB8AC3E}">
        <p14:creationId xmlns:p14="http://schemas.microsoft.com/office/powerpoint/2010/main" val="475732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93</a:t>
            </a:fld>
            <a:endParaRPr lang="en-US"/>
          </a:p>
        </p:txBody>
      </p:sp>
    </p:spTree>
    <p:extLst>
      <p:ext uri="{BB962C8B-B14F-4D97-AF65-F5344CB8AC3E}">
        <p14:creationId xmlns:p14="http://schemas.microsoft.com/office/powerpoint/2010/main" val="803427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94</a:t>
            </a:fld>
            <a:endParaRPr lang="en-US"/>
          </a:p>
        </p:txBody>
      </p:sp>
    </p:spTree>
    <p:extLst>
      <p:ext uri="{BB962C8B-B14F-4D97-AF65-F5344CB8AC3E}">
        <p14:creationId xmlns:p14="http://schemas.microsoft.com/office/powerpoint/2010/main" val="2446414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95</a:t>
            </a:fld>
            <a:endParaRPr lang="en-US"/>
          </a:p>
        </p:txBody>
      </p:sp>
    </p:spTree>
    <p:extLst>
      <p:ext uri="{BB962C8B-B14F-4D97-AF65-F5344CB8AC3E}">
        <p14:creationId xmlns:p14="http://schemas.microsoft.com/office/powerpoint/2010/main" val="8176850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96</a:t>
            </a:fld>
            <a:endParaRPr lang="en-US"/>
          </a:p>
        </p:txBody>
      </p:sp>
    </p:spTree>
    <p:extLst>
      <p:ext uri="{BB962C8B-B14F-4D97-AF65-F5344CB8AC3E}">
        <p14:creationId xmlns:p14="http://schemas.microsoft.com/office/powerpoint/2010/main" val="599869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97</a:t>
            </a:fld>
            <a:endParaRPr lang="en-US"/>
          </a:p>
        </p:txBody>
      </p:sp>
    </p:spTree>
    <p:extLst>
      <p:ext uri="{BB962C8B-B14F-4D97-AF65-F5344CB8AC3E}">
        <p14:creationId xmlns:p14="http://schemas.microsoft.com/office/powerpoint/2010/main" val="356240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16</a:t>
            </a:fld>
            <a:endParaRPr lang="en-US"/>
          </a:p>
        </p:txBody>
      </p:sp>
    </p:spTree>
    <p:extLst>
      <p:ext uri="{BB962C8B-B14F-4D97-AF65-F5344CB8AC3E}">
        <p14:creationId xmlns:p14="http://schemas.microsoft.com/office/powerpoint/2010/main" val="1812043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98</a:t>
            </a:fld>
            <a:endParaRPr lang="en-US"/>
          </a:p>
        </p:txBody>
      </p:sp>
    </p:spTree>
    <p:extLst>
      <p:ext uri="{BB962C8B-B14F-4D97-AF65-F5344CB8AC3E}">
        <p14:creationId xmlns:p14="http://schemas.microsoft.com/office/powerpoint/2010/main" val="204521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99</a:t>
            </a:fld>
            <a:endParaRPr lang="en-US"/>
          </a:p>
        </p:txBody>
      </p:sp>
    </p:spTree>
    <p:extLst>
      <p:ext uri="{BB962C8B-B14F-4D97-AF65-F5344CB8AC3E}">
        <p14:creationId xmlns:p14="http://schemas.microsoft.com/office/powerpoint/2010/main" val="3900205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100</a:t>
            </a:fld>
            <a:endParaRPr lang="en-US"/>
          </a:p>
        </p:txBody>
      </p:sp>
    </p:spTree>
    <p:extLst>
      <p:ext uri="{BB962C8B-B14F-4D97-AF65-F5344CB8AC3E}">
        <p14:creationId xmlns:p14="http://schemas.microsoft.com/office/powerpoint/2010/main" val="9088166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101</a:t>
            </a:fld>
            <a:endParaRPr lang="en-US"/>
          </a:p>
        </p:txBody>
      </p:sp>
    </p:spTree>
    <p:extLst>
      <p:ext uri="{BB962C8B-B14F-4D97-AF65-F5344CB8AC3E}">
        <p14:creationId xmlns:p14="http://schemas.microsoft.com/office/powerpoint/2010/main" val="3844226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102</a:t>
            </a:fld>
            <a:endParaRPr lang="en-US"/>
          </a:p>
        </p:txBody>
      </p:sp>
    </p:spTree>
    <p:extLst>
      <p:ext uri="{BB962C8B-B14F-4D97-AF65-F5344CB8AC3E}">
        <p14:creationId xmlns:p14="http://schemas.microsoft.com/office/powerpoint/2010/main" val="1937747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103</a:t>
            </a:fld>
            <a:endParaRPr lang="en-US"/>
          </a:p>
        </p:txBody>
      </p:sp>
    </p:spTree>
    <p:extLst>
      <p:ext uri="{BB962C8B-B14F-4D97-AF65-F5344CB8AC3E}">
        <p14:creationId xmlns:p14="http://schemas.microsoft.com/office/powerpoint/2010/main" val="2398771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104</a:t>
            </a:fld>
            <a:endParaRPr lang="en-US"/>
          </a:p>
        </p:txBody>
      </p:sp>
    </p:spTree>
    <p:extLst>
      <p:ext uri="{BB962C8B-B14F-4D97-AF65-F5344CB8AC3E}">
        <p14:creationId xmlns:p14="http://schemas.microsoft.com/office/powerpoint/2010/main" val="539134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105</a:t>
            </a:fld>
            <a:endParaRPr lang="en-US"/>
          </a:p>
        </p:txBody>
      </p:sp>
    </p:spTree>
    <p:extLst>
      <p:ext uri="{BB962C8B-B14F-4D97-AF65-F5344CB8AC3E}">
        <p14:creationId xmlns:p14="http://schemas.microsoft.com/office/powerpoint/2010/main" val="24464144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106</a:t>
            </a:fld>
            <a:endParaRPr lang="en-US"/>
          </a:p>
        </p:txBody>
      </p:sp>
    </p:spTree>
    <p:extLst>
      <p:ext uri="{BB962C8B-B14F-4D97-AF65-F5344CB8AC3E}">
        <p14:creationId xmlns:p14="http://schemas.microsoft.com/office/powerpoint/2010/main" val="42913599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107</a:t>
            </a:fld>
            <a:endParaRPr lang="en-US"/>
          </a:p>
        </p:txBody>
      </p:sp>
    </p:spTree>
    <p:extLst>
      <p:ext uri="{BB962C8B-B14F-4D97-AF65-F5344CB8AC3E}">
        <p14:creationId xmlns:p14="http://schemas.microsoft.com/office/powerpoint/2010/main" val="33564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17</a:t>
            </a:fld>
            <a:endParaRPr lang="en-US"/>
          </a:p>
        </p:txBody>
      </p:sp>
    </p:spTree>
    <p:extLst>
      <p:ext uri="{BB962C8B-B14F-4D97-AF65-F5344CB8AC3E}">
        <p14:creationId xmlns:p14="http://schemas.microsoft.com/office/powerpoint/2010/main" val="3742475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113</a:t>
            </a:fld>
            <a:endParaRPr lang="en-US"/>
          </a:p>
        </p:txBody>
      </p:sp>
    </p:spTree>
    <p:extLst>
      <p:ext uri="{BB962C8B-B14F-4D97-AF65-F5344CB8AC3E}">
        <p14:creationId xmlns:p14="http://schemas.microsoft.com/office/powerpoint/2010/main" val="34409895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114</a:t>
            </a:fld>
            <a:endParaRPr lang="en-US"/>
          </a:p>
        </p:txBody>
      </p:sp>
    </p:spTree>
    <p:extLst>
      <p:ext uri="{BB962C8B-B14F-4D97-AF65-F5344CB8AC3E}">
        <p14:creationId xmlns:p14="http://schemas.microsoft.com/office/powerpoint/2010/main" val="21839469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115</a:t>
            </a:fld>
            <a:endParaRPr lang="en-US"/>
          </a:p>
        </p:txBody>
      </p:sp>
    </p:spTree>
    <p:extLst>
      <p:ext uri="{BB962C8B-B14F-4D97-AF65-F5344CB8AC3E}">
        <p14:creationId xmlns:p14="http://schemas.microsoft.com/office/powerpoint/2010/main" val="26718244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116</a:t>
            </a:fld>
            <a:endParaRPr lang="en-US"/>
          </a:p>
        </p:txBody>
      </p:sp>
    </p:spTree>
    <p:extLst>
      <p:ext uri="{BB962C8B-B14F-4D97-AF65-F5344CB8AC3E}">
        <p14:creationId xmlns:p14="http://schemas.microsoft.com/office/powerpoint/2010/main" val="36572656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117</a:t>
            </a:fld>
            <a:endParaRPr lang="en-US"/>
          </a:p>
        </p:txBody>
      </p:sp>
    </p:spTree>
    <p:extLst>
      <p:ext uri="{BB962C8B-B14F-4D97-AF65-F5344CB8AC3E}">
        <p14:creationId xmlns:p14="http://schemas.microsoft.com/office/powerpoint/2010/main" val="15639453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118</a:t>
            </a:fld>
            <a:endParaRPr lang="en-US"/>
          </a:p>
        </p:txBody>
      </p:sp>
    </p:spTree>
    <p:extLst>
      <p:ext uri="{BB962C8B-B14F-4D97-AF65-F5344CB8AC3E}">
        <p14:creationId xmlns:p14="http://schemas.microsoft.com/office/powerpoint/2010/main" val="35175510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119</a:t>
            </a:fld>
            <a:endParaRPr lang="en-US"/>
          </a:p>
        </p:txBody>
      </p:sp>
    </p:spTree>
    <p:extLst>
      <p:ext uri="{BB962C8B-B14F-4D97-AF65-F5344CB8AC3E}">
        <p14:creationId xmlns:p14="http://schemas.microsoft.com/office/powerpoint/2010/main" val="42191037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120</a:t>
            </a:fld>
            <a:endParaRPr lang="en-US"/>
          </a:p>
        </p:txBody>
      </p:sp>
    </p:spTree>
    <p:extLst>
      <p:ext uri="{BB962C8B-B14F-4D97-AF65-F5344CB8AC3E}">
        <p14:creationId xmlns:p14="http://schemas.microsoft.com/office/powerpoint/2010/main" val="192005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18</a:t>
            </a:fld>
            <a:endParaRPr lang="en-US"/>
          </a:p>
        </p:txBody>
      </p:sp>
    </p:spTree>
    <p:extLst>
      <p:ext uri="{BB962C8B-B14F-4D97-AF65-F5344CB8AC3E}">
        <p14:creationId xmlns:p14="http://schemas.microsoft.com/office/powerpoint/2010/main" val="3069276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19</a:t>
            </a:fld>
            <a:endParaRPr lang="en-US"/>
          </a:p>
        </p:txBody>
      </p:sp>
    </p:spTree>
    <p:extLst>
      <p:ext uri="{BB962C8B-B14F-4D97-AF65-F5344CB8AC3E}">
        <p14:creationId xmlns:p14="http://schemas.microsoft.com/office/powerpoint/2010/main" val="386367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B904-0A88-4422-8BC7-74140E63DDEF}" type="slidenum">
              <a:rPr lang="en-US" smtClean="0"/>
              <a:t>20</a:t>
            </a:fld>
            <a:endParaRPr lang="en-US"/>
          </a:p>
        </p:txBody>
      </p:sp>
    </p:spTree>
    <p:extLst>
      <p:ext uri="{BB962C8B-B14F-4D97-AF65-F5344CB8AC3E}">
        <p14:creationId xmlns:p14="http://schemas.microsoft.com/office/powerpoint/2010/main" val="300251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848FEA-0627-4B4D-82A8-1F878B2E9EE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B257E-C517-48D5-B827-EC50A3DBAEC4}" type="slidenum">
              <a:rPr lang="en-US" smtClean="0"/>
              <a:t>‹#›</a:t>
            </a:fld>
            <a:endParaRPr lang="en-US"/>
          </a:p>
        </p:txBody>
      </p:sp>
    </p:spTree>
    <p:extLst>
      <p:ext uri="{BB962C8B-B14F-4D97-AF65-F5344CB8AC3E}">
        <p14:creationId xmlns:p14="http://schemas.microsoft.com/office/powerpoint/2010/main" val="311461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48FEA-0627-4B4D-82A8-1F878B2E9EE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B257E-C517-48D5-B827-EC50A3DBAEC4}" type="slidenum">
              <a:rPr lang="en-US" smtClean="0"/>
              <a:t>‹#›</a:t>
            </a:fld>
            <a:endParaRPr lang="en-US"/>
          </a:p>
        </p:txBody>
      </p:sp>
    </p:spTree>
    <p:extLst>
      <p:ext uri="{BB962C8B-B14F-4D97-AF65-F5344CB8AC3E}">
        <p14:creationId xmlns:p14="http://schemas.microsoft.com/office/powerpoint/2010/main" val="34079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48FEA-0627-4B4D-82A8-1F878B2E9EE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B257E-C517-48D5-B827-EC50A3DBAEC4}" type="slidenum">
              <a:rPr lang="en-US" smtClean="0"/>
              <a:t>‹#›</a:t>
            </a:fld>
            <a:endParaRPr lang="en-US"/>
          </a:p>
        </p:txBody>
      </p:sp>
    </p:spTree>
    <p:extLst>
      <p:ext uri="{BB962C8B-B14F-4D97-AF65-F5344CB8AC3E}">
        <p14:creationId xmlns:p14="http://schemas.microsoft.com/office/powerpoint/2010/main" val="397265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48FEA-0627-4B4D-82A8-1F878B2E9EE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B257E-C517-48D5-B827-EC50A3DBAEC4}" type="slidenum">
              <a:rPr lang="en-US" smtClean="0"/>
              <a:t>‹#›</a:t>
            </a:fld>
            <a:endParaRPr lang="en-US"/>
          </a:p>
        </p:txBody>
      </p:sp>
    </p:spTree>
    <p:extLst>
      <p:ext uri="{BB962C8B-B14F-4D97-AF65-F5344CB8AC3E}">
        <p14:creationId xmlns:p14="http://schemas.microsoft.com/office/powerpoint/2010/main" val="402214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48FEA-0627-4B4D-82A8-1F878B2E9EE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B257E-C517-48D5-B827-EC50A3DBAEC4}" type="slidenum">
              <a:rPr lang="en-US" smtClean="0"/>
              <a:t>‹#›</a:t>
            </a:fld>
            <a:endParaRPr lang="en-US"/>
          </a:p>
        </p:txBody>
      </p:sp>
    </p:spTree>
    <p:extLst>
      <p:ext uri="{BB962C8B-B14F-4D97-AF65-F5344CB8AC3E}">
        <p14:creationId xmlns:p14="http://schemas.microsoft.com/office/powerpoint/2010/main" val="223235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848FEA-0627-4B4D-82A8-1F878B2E9EEB}"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B257E-C517-48D5-B827-EC50A3DBAEC4}" type="slidenum">
              <a:rPr lang="en-US" smtClean="0"/>
              <a:t>‹#›</a:t>
            </a:fld>
            <a:endParaRPr lang="en-US"/>
          </a:p>
        </p:txBody>
      </p:sp>
    </p:spTree>
    <p:extLst>
      <p:ext uri="{BB962C8B-B14F-4D97-AF65-F5344CB8AC3E}">
        <p14:creationId xmlns:p14="http://schemas.microsoft.com/office/powerpoint/2010/main" val="176416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848FEA-0627-4B4D-82A8-1F878B2E9EEB}"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B257E-C517-48D5-B827-EC50A3DBAEC4}" type="slidenum">
              <a:rPr lang="en-US" smtClean="0"/>
              <a:t>‹#›</a:t>
            </a:fld>
            <a:endParaRPr lang="en-US"/>
          </a:p>
        </p:txBody>
      </p:sp>
    </p:spTree>
    <p:extLst>
      <p:ext uri="{BB962C8B-B14F-4D97-AF65-F5344CB8AC3E}">
        <p14:creationId xmlns:p14="http://schemas.microsoft.com/office/powerpoint/2010/main" val="54065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848FEA-0627-4B4D-82A8-1F878B2E9EEB}"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B257E-C517-48D5-B827-EC50A3DBAEC4}" type="slidenum">
              <a:rPr lang="en-US" smtClean="0"/>
              <a:t>‹#›</a:t>
            </a:fld>
            <a:endParaRPr lang="en-US"/>
          </a:p>
        </p:txBody>
      </p:sp>
    </p:spTree>
    <p:extLst>
      <p:ext uri="{BB962C8B-B14F-4D97-AF65-F5344CB8AC3E}">
        <p14:creationId xmlns:p14="http://schemas.microsoft.com/office/powerpoint/2010/main" val="176667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48FEA-0627-4B4D-82A8-1F878B2E9EEB}"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B257E-C517-48D5-B827-EC50A3DBAEC4}" type="slidenum">
              <a:rPr lang="en-US" smtClean="0"/>
              <a:t>‹#›</a:t>
            </a:fld>
            <a:endParaRPr lang="en-US"/>
          </a:p>
        </p:txBody>
      </p:sp>
    </p:spTree>
    <p:extLst>
      <p:ext uri="{BB962C8B-B14F-4D97-AF65-F5344CB8AC3E}">
        <p14:creationId xmlns:p14="http://schemas.microsoft.com/office/powerpoint/2010/main" val="20690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848FEA-0627-4B4D-82A8-1F878B2E9EEB}"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B257E-C517-48D5-B827-EC50A3DBAEC4}" type="slidenum">
              <a:rPr lang="en-US" smtClean="0"/>
              <a:t>‹#›</a:t>
            </a:fld>
            <a:endParaRPr lang="en-US"/>
          </a:p>
        </p:txBody>
      </p:sp>
    </p:spTree>
    <p:extLst>
      <p:ext uri="{BB962C8B-B14F-4D97-AF65-F5344CB8AC3E}">
        <p14:creationId xmlns:p14="http://schemas.microsoft.com/office/powerpoint/2010/main" val="341989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848FEA-0627-4B4D-82A8-1F878B2E9EEB}"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B257E-C517-48D5-B827-EC50A3DBAEC4}" type="slidenum">
              <a:rPr lang="en-US" smtClean="0"/>
              <a:t>‹#›</a:t>
            </a:fld>
            <a:endParaRPr lang="en-US"/>
          </a:p>
        </p:txBody>
      </p:sp>
    </p:spTree>
    <p:extLst>
      <p:ext uri="{BB962C8B-B14F-4D97-AF65-F5344CB8AC3E}">
        <p14:creationId xmlns:p14="http://schemas.microsoft.com/office/powerpoint/2010/main" val="279700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48FEA-0627-4B4D-82A8-1F878B2E9EEB}" type="datetimeFigureOut">
              <a:rPr lang="en-US" smtClean="0"/>
              <a:t>11/30/2022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B257E-C517-48D5-B827-EC50A3DBAEC4}" type="slidenum">
              <a:rPr lang="en-US" smtClean="0"/>
              <a:t>‹#›</a:t>
            </a:fld>
            <a:endParaRPr lang="en-US"/>
          </a:p>
        </p:txBody>
      </p:sp>
    </p:spTree>
    <p:extLst>
      <p:ext uri="{BB962C8B-B14F-4D97-AF65-F5344CB8AC3E}">
        <p14:creationId xmlns:p14="http://schemas.microsoft.com/office/powerpoint/2010/main" val="1593454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8.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mp"/><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tmp"/></Relationships>
</file>

<file path=ppt/slides/_rels/slide11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12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1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1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1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1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tmp"/><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tmp"/><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tmp"/><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4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4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4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4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4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4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4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4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4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tmp"/></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tmp"/></Relationships>
</file>

<file path=ppt/slides/_rels/slide5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6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tmp"/><Relationship Id="rId4" Type="http://schemas.openxmlformats.org/officeDocument/2006/relationships/image" Target="../media/image14.tmp"/></Relationships>
</file>

<file path=ppt/slides/_rels/slide6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tmp"/><Relationship Id="rId4" Type="http://schemas.openxmlformats.org/officeDocument/2006/relationships/image" Target="../media/image14.tmp"/></Relationships>
</file>

<file path=ppt/slides/_rels/slide6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6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1.tmp"/></Relationships>
</file>

<file path=ppt/slides/_rels/slide6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6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tmp"/><Relationship Id="rId4" Type="http://schemas.openxmlformats.org/officeDocument/2006/relationships/image" Target="../media/image1.tmp"/></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7.tmp"/><Relationship Id="rId4" Type="http://schemas.microsoft.com/office/2007/relationships/hdphoto" Target="../media/hdphoto3.wdp"/></Relationships>
</file>

<file path=ppt/slides/_rels/slide6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7.tmp"/><Relationship Id="rId5" Type="http://schemas.microsoft.com/office/2007/relationships/hdphoto" Target="../media/hdphoto3.wdp"/><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7.tmp"/><Relationship Id="rId5" Type="http://schemas.microsoft.com/office/2007/relationships/hdphoto" Target="../media/hdphoto3.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7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7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7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7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7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7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7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8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2.tmp"/><Relationship Id="rId1" Type="http://schemas.openxmlformats.org/officeDocument/2006/relationships/slideLayout" Target="../slideLayouts/slideLayout2.xml"/><Relationship Id="rId5" Type="http://schemas.openxmlformats.org/officeDocument/2006/relationships/image" Target="../media/image1.tmp"/><Relationship Id="rId4" Type="http://schemas.openxmlformats.org/officeDocument/2006/relationships/image" Target="../media/image19.tmp"/></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8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tmp"/><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tmp"/><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tmp"/><Relationship Id="rId4" Type="http://schemas.openxmlformats.org/officeDocument/2006/relationships/image" Target="../media/image4.png"/></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tmp"/><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tmp"/><Relationship Id="rId4" Type="http://schemas.openxmlformats.org/officeDocument/2006/relationships/image" Target="../media/image4.png"/></Relationships>
</file>

<file path=ppt/slides/_rels/slide9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Visual &amp; Technical Reading</a:t>
            </a:r>
          </a:p>
        </p:txBody>
      </p:sp>
      <p:sp>
        <p:nvSpPr>
          <p:cNvPr id="3" name="Subtitle 2"/>
          <p:cNvSpPr>
            <a:spLocks noGrp="1"/>
          </p:cNvSpPr>
          <p:nvPr>
            <p:ph type="subTitle" idx="1"/>
          </p:nvPr>
        </p:nvSpPr>
        <p:spPr/>
        <p:txBody>
          <a:bodyPr/>
          <a:lstStyle/>
          <a:p>
            <a:r>
              <a:rPr lang="en-US" dirty="0"/>
              <a:t>Demo</a:t>
            </a:r>
          </a:p>
        </p:txBody>
      </p:sp>
    </p:spTree>
    <p:extLst>
      <p:ext uri="{BB962C8B-B14F-4D97-AF65-F5344CB8AC3E}">
        <p14:creationId xmlns:p14="http://schemas.microsoft.com/office/powerpoint/2010/main" val="70501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6653" y="196603"/>
            <a:ext cx="4250747" cy="5365997"/>
          </a:xfrm>
        </p:spPr>
      </p:pic>
      <p:grpSp>
        <p:nvGrpSpPr>
          <p:cNvPr id="2" name="Group 1"/>
          <p:cNvGrpSpPr/>
          <p:nvPr/>
        </p:nvGrpSpPr>
        <p:grpSpPr>
          <a:xfrm>
            <a:off x="559231" y="3755283"/>
            <a:ext cx="8352994" cy="2381230"/>
            <a:chOff x="559231" y="3755283"/>
            <a:chExt cx="8352994" cy="2381230"/>
          </a:xfrm>
        </p:grpSpPr>
        <p:pic>
          <p:nvPicPr>
            <p:cNvPr id="6"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31" y="4945722"/>
              <a:ext cx="2114845" cy="1190791"/>
            </a:xfrm>
            <a:prstGeom prst="rect">
              <a:avLst/>
            </a:prstGeom>
          </p:spPr>
        </p:pic>
        <p:sp>
          <p:nvSpPr>
            <p:cNvPr id="8" name="Oval Callout 7"/>
            <p:cNvSpPr/>
            <p:nvPr/>
          </p:nvSpPr>
          <p:spPr>
            <a:xfrm>
              <a:off x="3276600" y="3755283"/>
              <a:ext cx="5635625" cy="2264517"/>
            </a:xfrm>
            <a:prstGeom prst="wedgeEllipseCallout">
              <a:avLst>
                <a:gd name="adj1" fmla="val -66108"/>
                <a:gd name="adj2" fmla="val 4158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Here’s the </a:t>
              </a:r>
              <a:r>
                <a:rPr lang="en-US" sz="2400" b="1" i="1" dirty="0">
                  <a:solidFill>
                    <a:srgbClr val="0000CC"/>
                  </a:solidFill>
                </a:rPr>
                <a:t>Chapter </a:t>
              </a:r>
              <a:r>
                <a:rPr lang="en-US" sz="2400" dirty="0">
                  <a:solidFill>
                    <a:srgbClr val="0000CC"/>
                  </a:solidFill>
                </a:rPr>
                <a:t>for the demonstration.  </a:t>
              </a:r>
              <a:endParaRPr lang="en-US" sz="2400" b="1" i="1" dirty="0">
                <a:solidFill>
                  <a:srgbClr val="0000CC"/>
                </a:solidFill>
              </a:endParaRPr>
            </a:p>
          </p:txBody>
        </p:sp>
      </p:grpSp>
    </p:spTree>
    <p:extLst>
      <p:ext uri="{BB962C8B-B14F-4D97-AF65-F5344CB8AC3E}">
        <p14:creationId xmlns:p14="http://schemas.microsoft.com/office/powerpoint/2010/main" val="26716426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098651"/>
            <a:ext cx="2114845" cy="1190791"/>
          </a:xfrm>
          <a:prstGeom prst="rect">
            <a:avLst/>
          </a:prstGeom>
        </p:spPr>
      </p:pic>
      <p:sp>
        <p:nvSpPr>
          <p:cNvPr id="8" name="Oval Callout 7"/>
          <p:cNvSpPr/>
          <p:nvPr/>
        </p:nvSpPr>
        <p:spPr>
          <a:xfrm>
            <a:off x="3124200" y="685800"/>
            <a:ext cx="5181600" cy="5333999"/>
          </a:xfrm>
          <a:prstGeom prst="wedgeEllipseCallout">
            <a:avLst>
              <a:gd name="adj1" fmla="val -67721"/>
              <a:gd name="adj2" fmla="val 2789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A TIP: </a:t>
            </a:r>
          </a:p>
          <a:p>
            <a:pPr algn="ctr"/>
            <a:endParaRPr lang="en-US" sz="800" dirty="0">
              <a:solidFill>
                <a:srgbClr val="0000CC"/>
              </a:solidFill>
            </a:endParaRPr>
          </a:p>
          <a:p>
            <a:r>
              <a:rPr lang="en-US" sz="2200" dirty="0">
                <a:solidFill>
                  <a:srgbClr val="0000CC"/>
                </a:solidFill>
              </a:rPr>
              <a:t>If you select one of the most challenging graphics to do first, the remaining graphics are often easier and quicker to figure out.</a:t>
            </a:r>
          </a:p>
          <a:p>
            <a:endParaRPr lang="en-US" sz="2200" dirty="0">
              <a:solidFill>
                <a:srgbClr val="0000CC"/>
              </a:solidFill>
            </a:endParaRPr>
          </a:p>
          <a:p>
            <a:r>
              <a:rPr lang="en-US" sz="2200" dirty="0">
                <a:solidFill>
                  <a:srgbClr val="0000CC"/>
                </a:solidFill>
              </a:rPr>
              <a:t>Or you can do the hard graphics as you come to them in the text.</a:t>
            </a:r>
          </a:p>
        </p:txBody>
      </p:sp>
    </p:spTree>
    <p:extLst>
      <p:ext uri="{BB962C8B-B14F-4D97-AF65-F5344CB8AC3E}">
        <p14:creationId xmlns:p14="http://schemas.microsoft.com/office/powerpoint/2010/main" val="210728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098651"/>
            <a:ext cx="2114845" cy="1190791"/>
          </a:xfrm>
          <a:prstGeom prst="rect">
            <a:avLst/>
          </a:prstGeom>
        </p:spPr>
      </p:pic>
      <p:sp>
        <p:nvSpPr>
          <p:cNvPr id="7" name="Oval Callout 6"/>
          <p:cNvSpPr/>
          <p:nvPr/>
        </p:nvSpPr>
        <p:spPr>
          <a:xfrm>
            <a:off x="3276600" y="762000"/>
            <a:ext cx="5074461" cy="4853446"/>
          </a:xfrm>
          <a:prstGeom prst="wedgeEllipseCallout">
            <a:avLst>
              <a:gd name="adj1" fmla="val -70877"/>
              <a:gd name="adj2" fmla="val 34501"/>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00CC"/>
                </a:solidFill>
              </a:rPr>
              <a:t>I am now ready to do the AFTER layer of reading for the chapter.  I choose </a:t>
            </a:r>
            <a:r>
              <a:rPr lang="en-US" sz="2400" i="1" dirty="0">
                <a:solidFill>
                  <a:srgbClr val="0000CC"/>
                </a:solidFill>
              </a:rPr>
              <a:t>Cover &amp; Recite, </a:t>
            </a:r>
            <a:r>
              <a:rPr lang="en-US" dirty="0">
                <a:solidFill>
                  <a:srgbClr val="0000CC"/>
                </a:solidFill>
              </a:rPr>
              <a:t>a strategy where I look at the heading of a section, cover that section with my hand, and recite what I have learned (and re-read if needed) </a:t>
            </a:r>
          </a:p>
          <a:p>
            <a:r>
              <a:rPr lang="en-US" sz="2400" dirty="0">
                <a:solidFill>
                  <a:srgbClr val="0000CC"/>
                </a:solidFill>
              </a:rPr>
              <a:t>except. . . </a:t>
            </a:r>
            <a:endParaRPr lang="en-US" sz="2400" b="1" i="1" dirty="0">
              <a:solidFill>
                <a:srgbClr val="0000CC"/>
              </a:solidFill>
            </a:endParaRPr>
          </a:p>
        </p:txBody>
      </p:sp>
    </p:spTree>
    <p:extLst>
      <p:ext uri="{BB962C8B-B14F-4D97-AF65-F5344CB8AC3E}">
        <p14:creationId xmlns:p14="http://schemas.microsoft.com/office/powerpoint/2010/main" val="241754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098651"/>
            <a:ext cx="2114845" cy="1190791"/>
          </a:xfrm>
          <a:prstGeom prst="rect">
            <a:avLst/>
          </a:prstGeom>
        </p:spPr>
      </p:pic>
      <p:sp>
        <p:nvSpPr>
          <p:cNvPr id="9" name="Oval Callout 8"/>
          <p:cNvSpPr/>
          <p:nvPr/>
        </p:nvSpPr>
        <p:spPr>
          <a:xfrm>
            <a:off x="3200400" y="1752600"/>
            <a:ext cx="5638800" cy="4572000"/>
          </a:xfrm>
          <a:prstGeom prst="wedgeEllipseCallout">
            <a:avLst>
              <a:gd name="adj1" fmla="val -69368"/>
              <a:gd name="adj2" fmla="val 20930"/>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200" dirty="0">
                <a:solidFill>
                  <a:srgbClr val="0000CC"/>
                </a:solidFill>
              </a:rPr>
              <a:t>. . . when I come to the most important graphics.  For those I finish Step 7. </a:t>
            </a:r>
          </a:p>
          <a:p>
            <a:endParaRPr lang="en-US" sz="2200" dirty="0">
              <a:solidFill>
                <a:srgbClr val="0000CC"/>
              </a:solidFill>
            </a:endParaRPr>
          </a:p>
          <a:p>
            <a:r>
              <a:rPr lang="en-US" sz="2200" dirty="0">
                <a:solidFill>
                  <a:srgbClr val="0000CC"/>
                </a:solidFill>
              </a:rPr>
              <a:t>Then I relate the graphic to the whole chapter. For this, it helps to ask, “What contribution does this graphic makes to the messages of the entire chapter?”</a:t>
            </a:r>
            <a:endParaRPr lang="en-US" sz="2200" b="1" i="1" dirty="0">
              <a:solidFill>
                <a:srgbClr val="0000CC"/>
              </a:solidFill>
            </a:endParaRPr>
          </a:p>
        </p:txBody>
      </p:sp>
    </p:spTree>
    <p:extLst>
      <p:ext uri="{BB962C8B-B14F-4D97-AF65-F5344CB8AC3E}">
        <p14:creationId xmlns:p14="http://schemas.microsoft.com/office/powerpoint/2010/main" val="374429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098651"/>
            <a:ext cx="2114845" cy="1190791"/>
          </a:xfrm>
          <a:prstGeom prst="rect">
            <a:avLst/>
          </a:prstGeom>
        </p:spPr>
      </p:pic>
      <p:sp>
        <p:nvSpPr>
          <p:cNvPr id="12" name="Oval Callout 11"/>
          <p:cNvSpPr/>
          <p:nvPr/>
        </p:nvSpPr>
        <p:spPr>
          <a:xfrm>
            <a:off x="3200400" y="1676400"/>
            <a:ext cx="5791201" cy="4419600"/>
          </a:xfrm>
          <a:prstGeom prst="wedgeEllipseCallout">
            <a:avLst>
              <a:gd name="adj1" fmla="val -69886"/>
              <a:gd name="adj2" fmla="val 2567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00CC"/>
                </a:solidFill>
              </a:rPr>
              <a:t>Happily, this is usually not a struggle. My earlier effort to understand a graphic has brought it into sharp focus. </a:t>
            </a:r>
          </a:p>
          <a:p>
            <a:endParaRPr lang="en-US" sz="2000" dirty="0">
              <a:solidFill>
                <a:srgbClr val="0000CC"/>
              </a:solidFill>
            </a:endParaRPr>
          </a:p>
          <a:p>
            <a:r>
              <a:rPr lang="en-US" sz="2000" dirty="0">
                <a:solidFill>
                  <a:srgbClr val="0000CC"/>
                </a:solidFill>
              </a:rPr>
              <a:t>Now that I have read the entire chapter, I can see how each visual contributes to the messages of the whole chapter. </a:t>
            </a:r>
            <a:endParaRPr lang="en-US" sz="2000" b="1" i="1" dirty="0">
              <a:solidFill>
                <a:srgbClr val="0000CC"/>
              </a:solidFill>
            </a:endParaRPr>
          </a:p>
        </p:txBody>
      </p:sp>
    </p:spTree>
    <p:extLst>
      <p:ext uri="{BB962C8B-B14F-4D97-AF65-F5344CB8AC3E}">
        <p14:creationId xmlns:p14="http://schemas.microsoft.com/office/powerpoint/2010/main" val="209239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098651"/>
            <a:ext cx="2114845" cy="1190791"/>
          </a:xfrm>
          <a:prstGeom prst="rect">
            <a:avLst/>
          </a:prstGeom>
        </p:spPr>
      </p:pic>
      <p:sp>
        <p:nvSpPr>
          <p:cNvPr id="14" name="Oval Callout 13"/>
          <p:cNvSpPr/>
          <p:nvPr/>
        </p:nvSpPr>
        <p:spPr>
          <a:xfrm>
            <a:off x="2971800" y="3879224"/>
            <a:ext cx="2781300" cy="1629644"/>
          </a:xfrm>
          <a:prstGeom prst="wedgeEllipseCallout">
            <a:avLst>
              <a:gd name="adj1" fmla="val -78381"/>
              <a:gd name="adj2" fmla="val 11401"/>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00CC"/>
                </a:solidFill>
              </a:rPr>
              <a:t>I will show you how I did that.</a:t>
            </a:r>
            <a:endParaRPr lang="en-US" sz="2000" b="1" i="1" dirty="0">
              <a:solidFill>
                <a:srgbClr val="0000CC"/>
              </a:solidFill>
            </a:endParaRPr>
          </a:p>
        </p:txBody>
      </p:sp>
    </p:spTree>
    <p:extLst>
      <p:ext uri="{BB962C8B-B14F-4D97-AF65-F5344CB8AC3E}">
        <p14:creationId xmlns:p14="http://schemas.microsoft.com/office/powerpoint/2010/main" val="147862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825915"/>
            <a:ext cx="2114845" cy="1190791"/>
          </a:xfrm>
          <a:prstGeom prst="rect">
            <a:avLst/>
          </a:prstGeom>
        </p:spPr>
      </p:pic>
      <p:pic>
        <p:nvPicPr>
          <p:cNvPr id="1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3873" t="6354" r="3901" b="72604"/>
          <a:stretch/>
        </p:blipFill>
        <p:spPr>
          <a:xfrm rot="10800000">
            <a:off x="228599" y="304798"/>
            <a:ext cx="10685022" cy="3352801"/>
          </a:xfrm>
          <a:prstGeom prst="rect">
            <a:avLst/>
          </a:prstGeom>
        </p:spPr>
      </p:pic>
      <p:sp>
        <p:nvSpPr>
          <p:cNvPr id="21" name="Oval Callout 20"/>
          <p:cNvSpPr/>
          <p:nvPr/>
        </p:nvSpPr>
        <p:spPr>
          <a:xfrm>
            <a:off x="2240280" y="4503130"/>
            <a:ext cx="4541520" cy="2103120"/>
          </a:xfrm>
          <a:prstGeom prst="wedgeEllipseCallout">
            <a:avLst>
              <a:gd name="adj1" fmla="val 68008"/>
              <a:gd name="adj2" fmla="val 928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look at the AFTER steps on the </a:t>
            </a:r>
            <a:r>
              <a:rPr lang="en-US" sz="2400" dirty="0" err="1">
                <a:solidFill>
                  <a:srgbClr val="0000CC"/>
                </a:solidFill>
              </a:rPr>
              <a:t>ThinkSheet</a:t>
            </a:r>
            <a:r>
              <a:rPr lang="en-US" sz="2400" dirty="0">
                <a:solidFill>
                  <a:srgbClr val="0000CC"/>
                </a:solidFill>
              </a:rPr>
              <a:t> </a:t>
            </a:r>
            <a:endParaRPr lang="en-US" sz="2400" dirty="0"/>
          </a:p>
        </p:txBody>
      </p:sp>
      <p:cxnSp>
        <p:nvCxnSpPr>
          <p:cNvPr id="6" name="Straight Arrow Connector 5"/>
          <p:cNvCxnSpPr>
            <a:cxnSpLocks/>
          </p:cNvCxnSpPr>
          <p:nvPr/>
        </p:nvCxnSpPr>
        <p:spPr>
          <a:xfrm flipH="1" flipV="1">
            <a:off x="3276600" y="3657600"/>
            <a:ext cx="1234440" cy="83058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C196E04A-DD24-4B95-A435-4C0DE059AAC6}"/>
              </a:ext>
            </a:extLst>
          </p:cNvPr>
          <p:cNvSpPr/>
          <p:nvPr/>
        </p:nvSpPr>
        <p:spPr>
          <a:xfrm>
            <a:off x="1295400" y="1447800"/>
            <a:ext cx="655320" cy="400110"/>
          </a:xfrm>
          <a:prstGeom prst="rect">
            <a:avLst/>
          </a:prstGeom>
        </p:spPr>
        <p:txBody>
          <a:bodyPr wrap="square">
            <a:spAutoFit/>
          </a:bodyPr>
          <a:lstStyle/>
          <a:p>
            <a:r>
              <a:rPr lang="en-US" sz="2000" b="1" dirty="0">
                <a:solidFill>
                  <a:srgbClr val="92D050"/>
                </a:solidFill>
                <a:sym typeface="Symbol"/>
              </a:rPr>
              <a:t></a:t>
            </a:r>
            <a:endParaRPr lang="en-US" sz="2000" b="1" dirty="0">
              <a:solidFill>
                <a:srgbClr val="92D050"/>
              </a:solidFill>
            </a:endParaRPr>
          </a:p>
        </p:txBody>
      </p:sp>
      <p:grpSp>
        <p:nvGrpSpPr>
          <p:cNvPr id="17" name="Group 16">
            <a:extLst>
              <a:ext uri="{FF2B5EF4-FFF2-40B4-BE49-F238E27FC236}">
                <a16:creationId xmlns:a16="http://schemas.microsoft.com/office/drawing/2014/main" id="{252CC6B3-AE53-4EF9-B885-B60532C1077D}"/>
              </a:ext>
            </a:extLst>
          </p:cNvPr>
          <p:cNvGrpSpPr/>
          <p:nvPr/>
        </p:nvGrpSpPr>
        <p:grpSpPr>
          <a:xfrm>
            <a:off x="1371600" y="1176855"/>
            <a:ext cx="3877690" cy="2438400"/>
            <a:chOff x="1380110" y="1219200"/>
            <a:chExt cx="3877690" cy="2438400"/>
          </a:xfrm>
        </p:grpSpPr>
        <p:sp>
          <p:nvSpPr>
            <p:cNvPr id="18" name="Rectangle 17">
              <a:extLst>
                <a:ext uri="{FF2B5EF4-FFF2-40B4-BE49-F238E27FC236}">
                  <a16:creationId xmlns:a16="http://schemas.microsoft.com/office/drawing/2014/main" id="{37D608B4-AE7A-4E46-AE23-4DBAFBC8EA1D}"/>
                </a:ext>
              </a:extLst>
            </p:cNvPr>
            <p:cNvSpPr/>
            <p:nvPr/>
          </p:nvSpPr>
          <p:spPr>
            <a:xfrm>
              <a:off x="1380110" y="1984375"/>
              <a:ext cx="3877690" cy="16732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CBB05F3-E822-4102-900A-52E5163C264E}"/>
                </a:ext>
              </a:extLst>
            </p:cNvPr>
            <p:cNvCxnSpPr/>
            <p:nvPr/>
          </p:nvCxnSpPr>
          <p:spPr>
            <a:xfrm>
              <a:off x="3733800" y="1219200"/>
              <a:ext cx="10668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9A1616D2-2439-451E-9177-50171EB0B33A}"/>
                </a:ext>
              </a:extLst>
            </p:cNvPr>
            <p:cNvCxnSpPr/>
            <p:nvPr/>
          </p:nvCxnSpPr>
          <p:spPr>
            <a:xfrm>
              <a:off x="1828800" y="1447800"/>
              <a:ext cx="1066800" cy="0"/>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11" name="TextBox 10">
            <a:extLst>
              <a:ext uri="{FF2B5EF4-FFF2-40B4-BE49-F238E27FC236}">
                <a16:creationId xmlns:a16="http://schemas.microsoft.com/office/drawing/2014/main" id="{9DE2CE8C-1E36-455C-9877-02D608E80900}"/>
              </a:ext>
            </a:extLst>
          </p:cNvPr>
          <p:cNvSpPr txBox="1"/>
          <p:nvPr/>
        </p:nvSpPr>
        <p:spPr>
          <a:xfrm>
            <a:off x="5334000" y="381000"/>
            <a:ext cx="5257800" cy="738664"/>
          </a:xfrm>
          <a:prstGeom prst="rect">
            <a:avLst/>
          </a:prstGeom>
          <a:noFill/>
        </p:spPr>
        <p:txBody>
          <a:bodyPr wrap="square" rtlCol="0">
            <a:spAutoFit/>
          </a:bodyPr>
          <a:lstStyle/>
          <a:p>
            <a:r>
              <a:rPr lang="en-US" sz="1400" dirty="0">
                <a:solidFill>
                  <a:srgbClr val="00B050"/>
                </a:solidFill>
                <a:latin typeface="Estrangelo Edessa" panose="03080600000000000000" pitchFamily="66" charset="0"/>
                <a:cs typeface="Estrangelo Edessa" panose="03080600000000000000" pitchFamily="66" charset="0"/>
              </a:rPr>
              <a:t>The Take Away: Velocity is the speed of an object, even zero speed, and acceleration is any change in that speed whether increased or decreased.  </a:t>
            </a:r>
          </a:p>
        </p:txBody>
      </p:sp>
      <p:sp>
        <p:nvSpPr>
          <p:cNvPr id="12" name="TextBox 11">
            <a:extLst>
              <a:ext uri="{FF2B5EF4-FFF2-40B4-BE49-F238E27FC236}">
                <a16:creationId xmlns:a16="http://schemas.microsoft.com/office/drawing/2014/main" id="{A296A8E8-2222-480F-A362-1838D4E1D498}"/>
              </a:ext>
            </a:extLst>
          </p:cNvPr>
          <p:cNvSpPr txBox="1"/>
          <p:nvPr/>
        </p:nvSpPr>
        <p:spPr>
          <a:xfrm>
            <a:off x="5334000" y="1524000"/>
            <a:ext cx="5133975" cy="307777"/>
          </a:xfrm>
          <a:prstGeom prst="rect">
            <a:avLst/>
          </a:prstGeom>
          <a:noFill/>
        </p:spPr>
        <p:txBody>
          <a:bodyPr wrap="square" rtlCol="0">
            <a:spAutoFit/>
          </a:bodyPr>
          <a:lstStyle/>
          <a:p>
            <a:r>
              <a:rPr lang="en-US" sz="1400" dirty="0">
                <a:solidFill>
                  <a:srgbClr val="00B050"/>
                </a:solidFill>
                <a:latin typeface="Estrangelo Edessa" panose="03080600000000000000" pitchFamily="66" charset="0"/>
                <a:cs typeface="Estrangelo Edessa" panose="03080600000000000000" pitchFamily="66" charset="0"/>
              </a:rPr>
              <a:t>I think I can explain everything on this graphic now.</a:t>
            </a:r>
          </a:p>
        </p:txBody>
      </p:sp>
      <p:sp>
        <p:nvSpPr>
          <p:cNvPr id="14" name="TextBox 13">
            <a:extLst>
              <a:ext uri="{FF2B5EF4-FFF2-40B4-BE49-F238E27FC236}">
                <a16:creationId xmlns:a16="http://schemas.microsoft.com/office/drawing/2014/main" id="{BD9DD29F-D3DA-446F-B3FE-9A025A8B2F1A}"/>
              </a:ext>
            </a:extLst>
          </p:cNvPr>
          <p:cNvSpPr txBox="1"/>
          <p:nvPr/>
        </p:nvSpPr>
        <p:spPr>
          <a:xfrm>
            <a:off x="5334000" y="2001414"/>
            <a:ext cx="3581401" cy="892552"/>
          </a:xfrm>
          <a:prstGeom prst="rect">
            <a:avLst/>
          </a:prstGeom>
          <a:noFill/>
        </p:spPr>
        <p:txBody>
          <a:bodyPr wrap="square" rtlCol="0">
            <a:spAutoFit/>
          </a:bodyPr>
          <a:lstStyle/>
          <a:p>
            <a:r>
              <a:rPr lang="en-US" sz="1300" dirty="0">
                <a:solidFill>
                  <a:srgbClr val="00B050"/>
                </a:solidFill>
                <a:latin typeface="Estrangelo Edessa" panose="03080600000000000000" pitchFamily="66" charset="0"/>
                <a:cs typeface="Estrangelo Edessa" panose="03080600000000000000" pitchFamily="66" charset="0"/>
              </a:rPr>
              <a:t>I did a </a:t>
            </a:r>
            <a:r>
              <a:rPr lang="en-US" sz="1300" u="sng" dirty="0">
                <a:solidFill>
                  <a:srgbClr val="00B050"/>
                </a:solidFill>
                <a:latin typeface="Estrangelo Edessa" panose="03080600000000000000" pitchFamily="66" charset="0"/>
                <a:cs typeface="Estrangelo Edessa" panose="03080600000000000000" pitchFamily="66" charset="0"/>
              </a:rPr>
              <a:t>Cover &amp; Recite </a:t>
            </a:r>
            <a:r>
              <a:rPr lang="en-US" sz="1300" dirty="0">
                <a:solidFill>
                  <a:srgbClr val="00B050"/>
                </a:solidFill>
                <a:latin typeface="Estrangelo Edessa" panose="03080600000000000000" pitchFamily="66" charset="0"/>
                <a:cs typeface="Estrangelo Edessa" panose="03080600000000000000" pitchFamily="66" charset="0"/>
              </a:rPr>
              <a:t>of the chapter. When I came to a visual, I read the caption, covered the visual and told what I had learned from it.</a:t>
            </a:r>
          </a:p>
        </p:txBody>
      </p:sp>
      <p:sp>
        <p:nvSpPr>
          <p:cNvPr id="16" name="TextBox 15">
            <a:extLst>
              <a:ext uri="{FF2B5EF4-FFF2-40B4-BE49-F238E27FC236}">
                <a16:creationId xmlns:a16="http://schemas.microsoft.com/office/drawing/2014/main" id="{342A8A11-3029-400B-89F7-804BAEF9309B}"/>
              </a:ext>
            </a:extLst>
          </p:cNvPr>
          <p:cNvSpPr txBox="1"/>
          <p:nvPr/>
        </p:nvSpPr>
        <p:spPr>
          <a:xfrm>
            <a:off x="5334001" y="2895600"/>
            <a:ext cx="3810000" cy="692497"/>
          </a:xfrm>
          <a:prstGeom prst="rect">
            <a:avLst/>
          </a:prstGeom>
          <a:noFill/>
        </p:spPr>
        <p:txBody>
          <a:bodyPr wrap="square" rtlCol="0">
            <a:spAutoFit/>
          </a:bodyPr>
          <a:lstStyle/>
          <a:p>
            <a:r>
              <a:rPr lang="en-US" sz="1300" dirty="0">
                <a:solidFill>
                  <a:srgbClr val="00B050"/>
                </a:solidFill>
                <a:latin typeface="Estrangelo Edessa" panose="03080600000000000000" pitchFamily="66" charset="0"/>
                <a:cs typeface="Estrangelo Edessa" panose="03080600000000000000" pitchFamily="66" charset="0"/>
              </a:rPr>
              <a:t>I did a more in-depth explanation of the two hardest visuals in the text for me. I understand them now!</a:t>
            </a:r>
          </a:p>
        </p:txBody>
      </p:sp>
    </p:spTree>
    <p:extLst>
      <p:ext uri="{BB962C8B-B14F-4D97-AF65-F5344CB8AC3E}">
        <p14:creationId xmlns:p14="http://schemas.microsoft.com/office/powerpoint/2010/main" val="361874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3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825915"/>
            <a:ext cx="2114845" cy="1190791"/>
          </a:xfrm>
          <a:prstGeom prst="rect">
            <a:avLst/>
          </a:prstGeom>
        </p:spPr>
      </p:pic>
      <p:pic>
        <p:nvPicPr>
          <p:cNvPr id="1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3873" t="6354" r="3901" b="72604"/>
          <a:stretch/>
        </p:blipFill>
        <p:spPr>
          <a:xfrm rot="10800000">
            <a:off x="228599" y="304798"/>
            <a:ext cx="10685022" cy="3352801"/>
          </a:xfrm>
          <a:prstGeom prst="rect">
            <a:avLst/>
          </a:prstGeom>
        </p:spPr>
      </p:pic>
      <p:sp>
        <p:nvSpPr>
          <p:cNvPr id="24" name="Oval Callout 23"/>
          <p:cNvSpPr/>
          <p:nvPr/>
        </p:nvSpPr>
        <p:spPr>
          <a:xfrm>
            <a:off x="2895600" y="4419600"/>
            <a:ext cx="3810000" cy="2057400"/>
          </a:xfrm>
          <a:prstGeom prst="wedgeEllipseCallout">
            <a:avLst>
              <a:gd name="adj1" fmla="val 68857"/>
              <a:gd name="adj2" fmla="val 10424"/>
            </a:avLst>
          </a:prstGeom>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2400" dirty="0">
                <a:solidFill>
                  <a:srgbClr val="0000CC"/>
                </a:solidFill>
              </a:rPr>
              <a:t>I decide to do these two steps at the same time and . . . </a:t>
            </a:r>
          </a:p>
        </p:txBody>
      </p:sp>
      <p:cxnSp>
        <p:nvCxnSpPr>
          <p:cNvPr id="6" name="Straight Arrow Connector 5"/>
          <p:cNvCxnSpPr>
            <a:cxnSpLocks/>
            <a:endCxn id="16" idx="2"/>
          </p:cNvCxnSpPr>
          <p:nvPr/>
        </p:nvCxnSpPr>
        <p:spPr>
          <a:xfrm flipH="1" flipV="1">
            <a:off x="3318955" y="3634450"/>
            <a:ext cx="1176846" cy="78515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1380110" y="1961225"/>
            <a:ext cx="3877690" cy="16732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0443D0-BDC2-4570-9B34-3157ED7ED671}"/>
              </a:ext>
            </a:extLst>
          </p:cNvPr>
          <p:cNvSpPr/>
          <p:nvPr/>
        </p:nvSpPr>
        <p:spPr>
          <a:xfrm>
            <a:off x="1371600" y="1976755"/>
            <a:ext cx="3877690" cy="16732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0EB7714-1CD1-4DBB-94F0-F6BC82B0C93B}"/>
              </a:ext>
            </a:extLst>
          </p:cNvPr>
          <p:cNvSpPr/>
          <p:nvPr/>
        </p:nvSpPr>
        <p:spPr>
          <a:xfrm>
            <a:off x="1295400" y="1447800"/>
            <a:ext cx="655320" cy="400110"/>
          </a:xfrm>
          <a:prstGeom prst="rect">
            <a:avLst/>
          </a:prstGeom>
        </p:spPr>
        <p:txBody>
          <a:bodyPr wrap="square">
            <a:spAutoFit/>
          </a:bodyPr>
          <a:lstStyle/>
          <a:p>
            <a:r>
              <a:rPr lang="en-US" sz="2000" b="1" dirty="0">
                <a:solidFill>
                  <a:srgbClr val="92D050"/>
                </a:solidFill>
                <a:sym typeface="Symbol"/>
              </a:rPr>
              <a:t></a:t>
            </a:r>
            <a:endParaRPr lang="en-US" sz="2000" b="1" dirty="0">
              <a:solidFill>
                <a:srgbClr val="92D050"/>
              </a:solidFill>
            </a:endParaRPr>
          </a:p>
        </p:txBody>
      </p:sp>
      <p:sp>
        <p:nvSpPr>
          <p:cNvPr id="10" name="TextBox 9">
            <a:extLst>
              <a:ext uri="{FF2B5EF4-FFF2-40B4-BE49-F238E27FC236}">
                <a16:creationId xmlns:a16="http://schemas.microsoft.com/office/drawing/2014/main" id="{93BA6A1B-EDD1-4B0E-8CA4-F6DFCADD40DE}"/>
              </a:ext>
            </a:extLst>
          </p:cNvPr>
          <p:cNvSpPr txBox="1"/>
          <p:nvPr/>
        </p:nvSpPr>
        <p:spPr>
          <a:xfrm>
            <a:off x="5334000" y="381000"/>
            <a:ext cx="5257800" cy="738664"/>
          </a:xfrm>
          <a:prstGeom prst="rect">
            <a:avLst/>
          </a:prstGeom>
          <a:noFill/>
        </p:spPr>
        <p:txBody>
          <a:bodyPr wrap="square" rtlCol="0">
            <a:spAutoFit/>
          </a:bodyPr>
          <a:lstStyle/>
          <a:p>
            <a:r>
              <a:rPr lang="en-US" sz="1400" dirty="0">
                <a:solidFill>
                  <a:srgbClr val="00B050"/>
                </a:solidFill>
                <a:latin typeface="Estrangelo Edessa" panose="03080600000000000000" pitchFamily="66" charset="0"/>
                <a:cs typeface="Estrangelo Edessa" panose="03080600000000000000" pitchFamily="66" charset="0"/>
              </a:rPr>
              <a:t>The Take Away: Velocity is the speed of an object, even zero speed, and acceleration is any change in that speed whether increased or decreased.  </a:t>
            </a:r>
          </a:p>
        </p:txBody>
      </p:sp>
      <p:sp>
        <p:nvSpPr>
          <p:cNvPr id="11" name="TextBox 10">
            <a:extLst>
              <a:ext uri="{FF2B5EF4-FFF2-40B4-BE49-F238E27FC236}">
                <a16:creationId xmlns:a16="http://schemas.microsoft.com/office/drawing/2014/main" id="{BB745682-83DF-4D91-B035-8D58713188A3}"/>
              </a:ext>
            </a:extLst>
          </p:cNvPr>
          <p:cNvSpPr txBox="1"/>
          <p:nvPr/>
        </p:nvSpPr>
        <p:spPr>
          <a:xfrm>
            <a:off x="5334000" y="1524000"/>
            <a:ext cx="5133975" cy="307777"/>
          </a:xfrm>
          <a:prstGeom prst="rect">
            <a:avLst/>
          </a:prstGeom>
          <a:noFill/>
        </p:spPr>
        <p:txBody>
          <a:bodyPr wrap="square" rtlCol="0">
            <a:spAutoFit/>
          </a:bodyPr>
          <a:lstStyle/>
          <a:p>
            <a:r>
              <a:rPr lang="en-US" sz="1400" dirty="0">
                <a:solidFill>
                  <a:srgbClr val="00B050"/>
                </a:solidFill>
                <a:latin typeface="Estrangelo Edessa" panose="03080600000000000000" pitchFamily="66" charset="0"/>
                <a:cs typeface="Estrangelo Edessa" panose="03080600000000000000" pitchFamily="66" charset="0"/>
              </a:rPr>
              <a:t>I think I can explain everything on this graphic now.</a:t>
            </a:r>
          </a:p>
        </p:txBody>
      </p:sp>
      <p:sp>
        <p:nvSpPr>
          <p:cNvPr id="19" name="TextBox 18">
            <a:extLst>
              <a:ext uri="{FF2B5EF4-FFF2-40B4-BE49-F238E27FC236}">
                <a16:creationId xmlns:a16="http://schemas.microsoft.com/office/drawing/2014/main" id="{3C70F0BF-624F-417C-8CB3-F41C80923FDC}"/>
              </a:ext>
            </a:extLst>
          </p:cNvPr>
          <p:cNvSpPr txBox="1"/>
          <p:nvPr/>
        </p:nvSpPr>
        <p:spPr>
          <a:xfrm>
            <a:off x="5334000" y="2001414"/>
            <a:ext cx="3581401" cy="892552"/>
          </a:xfrm>
          <a:prstGeom prst="rect">
            <a:avLst/>
          </a:prstGeom>
          <a:noFill/>
        </p:spPr>
        <p:txBody>
          <a:bodyPr wrap="square" rtlCol="0">
            <a:spAutoFit/>
          </a:bodyPr>
          <a:lstStyle/>
          <a:p>
            <a:r>
              <a:rPr lang="en-US" sz="1300" dirty="0">
                <a:solidFill>
                  <a:srgbClr val="00B050"/>
                </a:solidFill>
                <a:latin typeface="Estrangelo Edessa" panose="03080600000000000000" pitchFamily="66" charset="0"/>
                <a:cs typeface="Estrangelo Edessa" panose="03080600000000000000" pitchFamily="66" charset="0"/>
              </a:rPr>
              <a:t>I did a </a:t>
            </a:r>
            <a:r>
              <a:rPr lang="en-US" sz="1300" u="sng" dirty="0">
                <a:solidFill>
                  <a:srgbClr val="00B050"/>
                </a:solidFill>
                <a:latin typeface="Estrangelo Edessa" panose="03080600000000000000" pitchFamily="66" charset="0"/>
                <a:cs typeface="Estrangelo Edessa" panose="03080600000000000000" pitchFamily="66" charset="0"/>
              </a:rPr>
              <a:t>Cover &amp; Recite </a:t>
            </a:r>
            <a:r>
              <a:rPr lang="en-US" sz="1300" dirty="0">
                <a:solidFill>
                  <a:srgbClr val="00B050"/>
                </a:solidFill>
                <a:latin typeface="Estrangelo Edessa" panose="03080600000000000000" pitchFamily="66" charset="0"/>
                <a:cs typeface="Estrangelo Edessa" panose="03080600000000000000" pitchFamily="66" charset="0"/>
              </a:rPr>
              <a:t>of the chapter. When I came to a visual, I read the caption, covered the visual and told what I had learned from it.</a:t>
            </a:r>
          </a:p>
        </p:txBody>
      </p:sp>
      <p:sp>
        <p:nvSpPr>
          <p:cNvPr id="20" name="TextBox 19">
            <a:extLst>
              <a:ext uri="{FF2B5EF4-FFF2-40B4-BE49-F238E27FC236}">
                <a16:creationId xmlns:a16="http://schemas.microsoft.com/office/drawing/2014/main" id="{73203351-8DCB-46A8-A5A4-AC436A0A7A26}"/>
              </a:ext>
            </a:extLst>
          </p:cNvPr>
          <p:cNvSpPr txBox="1"/>
          <p:nvPr/>
        </p:nvSpPr>
        <p:spPr>
          <a:xfrm>
            <a:off x="5334001" y="2895600"/>
            <a:ext cx="3810000" cy="692497"/>
          </a:xfrm>
          <a:prstGeom prst="rect">
            <a:avLst/>
          </a:prstGeom>
          <a:noFill/>
        </p:spPr>
        <p:txBody>
          <a:bodyPr wrap="square" rtlCol="0">
            <a:spAutoFit/>
          </a:bodyPr>
          <a:lstStyle/>
          <a:p>
            <a:r>
              <a:rPr lang="en-US" sz="1300" dirty="0">
                <a:solidFill>
                  <a:srgbClr val="00B050"/>
                </a:solidFill>
                <a:latin typeface="Estrangelo Edessa" panose="03080600000000000000" pitchFamily="66" charset="0"/>
                <a:cs typeface="Estrangelo Edessa" panose="03080600000000000000" pitchFamily="66" charset="0"/>
              </a:rPr>
              <a:t>I did a more in-depth explanation of the two hardest visuals in the text for me. I understand them now!</a:t>
            </a:r>
          </a:p>
        </p:txBody>
      </p:sp>
    </p:spTree>
    <p:extLst>
      <p:ext uri="{BB962C8B-B14F-4D97-AF65-F5344CB8AC3E}">
        <p14:creationId xmlns:p14="http://schemas.microsoft.com/office/powerpoint/2010/main" val="1658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30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825915"/>
            <a:ext cx="2114845" cy="1190791"/>
          </a:xfrm>
          <a:prstGeom prst="rect">
            <a:avLst/>
          </a:prstGeom>
        </p:spPr>
      </p:pic>
      <p:pic>
        <p:nvPicPr>
          <p:cNvPr id="1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3873" t="6354" r="3901" b="72604"/>
          <a:stretch/>
        </p:blipFill>
        <p:spPr>
          <a:xfrm rot="10800000">
            <a:off x="228599" y="304798"/>
            <a:ext cx="10685022" cy="3352801"/>
          </a:xfrm>
          <a:prstGeom prst="rect">
            <a:avLst/>
          </a:prstGeom>
        </p:spPr>
      </p:pic>
      <p:grpSp>
        <p:nvGrpSpPr>
          <p:cNvPr id="33" name="Group 32"/>
          <p:cNvGrpSpPr/>
          <p:nvPr/>
        </p:nvGrpSpPr>
        <p:grpSpPr>
          <a:xfrm>
            <a:off x="1371600" y="1211580"/>
            <a:ext cx="3877690" cy="2438400"/>
            <a:chOff x="1380110" y="1219200"/>
            <a:chExt cx="3877690" cy="2438400"/>
          </a:xfrm>
        </p:grpSpPr>
        <p:sp>
          <p:nvSpPr>
            <p:cNvPr id="16" name="Rectangle 15"/>
            <p:cNvSpPr/>
            <p:nvPr/>
          </p:nvSpPr>
          <p:spPr>
            <a:xfrm>
              <a:off x="1380110" y="1984375"/>
              <a:ext cx="3877690" cy="16732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3733800" y="1219200"/>
              <a:ext cx="10668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1828800" y="1447800"/>
              <a:ext cx="1066800" cy="0"/>
            </a:xfrm>
            <a:prstGeom prst="line">
              <a:avLst/>
            </a:prstGeom>
            <a:ln w="38100"/>
          </p:spPr>
          <p:style>
            <a:lnRef idx="1">
              <a:schemeClr val="accent2"/>
            </a:lnRef>
            <a:fillRef idx="0">
              <a:schemeClr val="accent2"/>
            </a:fillRef>
            <a:effectRef idx="0">
              <a:schemeClr val="accent2"/>
            </a:effectRef>
            <a:fontRef idx="minor">
              <a:schemeClr val="tx1"/>
            </a:fontRef>
          </p:style>
        </p:cxnSp>
      </p:grpSp>
      <p:cxnSp>
        <p:nvCxnSpPr>
          <p:cNvPr id="29" name="Straight Arrow Connector 28"/>
          <p:cNvCxnSpPr>
            <a:cxnSpLocks/>
            <a:stCxn id="23" idx="0"/>
          </p:cNvCxnSpPr>
          <p:nvPr/>
        </p:nvCxnSpPr>
        <p:spPr>
          <a:xfrm flipH="1" flipV="1">
            <a:off x="4792090" y="1295400"/>
            <a:ext cx="2485010" cy="74675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E56627AC-FE0D-46AE-8F9E-D8723180199B}"/>
              </a:ext>
            </a:extLst>
          </p:cNvPr>
          <p:cNvSpPr/>
          <p:nvPr/>
        </p:nvSpPr>
        <p:spPr>
          <a:xfrm>
            <a:off x="1295400" y="1447800"/>
            <a:ext cx="655320" cy="400110"/>
          </a:xfrm>
          <a:prstGeom prst="rect">
            <a:avLst/>
          </a:prstGeom>
        </p:spPr>
        <p:txBody>
          <a:bodyPr wrap="square">
            <a:spAutoFit/>
          </a:bodyPr>
          <a:lstStyle/>
          <a:p>
            <a:r>
              <a:rPr lang="en-US" sz="2000" b="1" dirty="0">
                <a:solidFill>
                  <a:srgbClr val="92D050"/>
                </a:solidFill>
                <a:sym typeface="Symbol"/>
              </a:rPr>
              <a:t></a:t>
            </a:r>
            <a:endParaRPr lang="en-US" sz="2000" b="1" dirty="0">
              <a:solidFill>
                <a:srgbClr val="92D050"/>
              </a:solidFill>
            </a:endParaRPr>
          </a:p>
        </p:txBody>
      </p:sp>
      <p:sp>
        <p:nvSpPr>
          <p:cNvPr id="11" name="TextBox 10">
            <a:extLst>
              <a:ext uri="{FF2B5EF4-FFF2-40B4-BE49-F238E27FC236}">
                <a16:creationId xmlns:a16="http://schemas.microsoft.com/office/drawing/2014/main" id="{1E3280B1-161B-4742-8672-2FC58F9A2666}"/>
              </a:ext>
            </a:extLst>
          </p:cNvPr>
          <p:cNvSpPr txBox="1"/>
          <p:nvPr/>
        </p:nvSpPr>
        <p:spPr>
          <a:xfrm>
            <a:off x="5334000" y="381000"/>
            <a:ext cx="5257800" cy="738664"/>
          </a:xfrm>
          <a:prstGeom prst="rect">
            <a:avLst/>
          </a:prstGeom>
          <a:noFill/>
        </p:spPr>
        <p:txBody>
          <a:bodyPr wrap="square" rtlCol="0">
            <a:spAutoFit/>
          </a:bodyPr>
          <a:lstStyle/>
          <a:p>
            <a:r>
              <a:rPr lang="en-US" sz="1400" dirty="0">
                <a:solidFill>
                  <a:srgbClr val="00B050"/>
                </a:solidFill>
                <a:latin typeface="Estrangelo Edessa" panose="03080600000000000000" pitchFamily="66" charset="0"/>
                <a:cs typeface="Estrangelo Edessa" panose="03080600000000000000" pitchFamily="66" charset="0"/>
              </a:rPr>
              <a:t>The Take Away: Velocity is the speed of an object, even zero speed, and acceleration is any change in that speed whether increased or decreased.  </a:t>
            </a:r>
          </a:p>
        </p:txBody>
      </p:sp>
      <p:sp>
        <p:nvSpPr>
          <p:cNvPr id="12" name="TextBox 11">
            <a:extLst>
              <a:ext uri="{FF2B5EF4-FFF2-40B4-BE49-F238E27FC236}">
                <a16:creationId xmlns:a16="http://schemas.microsoft.com/office/drawing/2014/main" id="{D22841D2-D362-4138-A6CE-07D8120E1586}"/>
              </a:ext>
            </a:extLst>
          </p:cNvPr>
          <p:cNvSpPr txBox="1"/>
          <p:nvPr/>
        </p:nvSpPr>
        <p:spPr>
          <a:xfrm>
            <a:off x="5334000" y="1524000"/>
            <a:ext cx="5133975" cy="307777"/>
          </a:xfrm>
          <a:prstGeom prst="rect">
            <a:avLst/>
          </a:prstGeom>
          <a:noFill/>
        </p:spPr>
        <p:txBody>
          <a:bodyPr wrap="square" rtlCol="0">
            <a:spAutoFit/>
          </a:bodyPr>
          <a:lstStyle/>
          <a:p>
            <a:r>
              <a:rPr lang="en-US" sz="1400" dirty="0">
                <a:solidFill>
                  <a:srgbClr val="00B050"/>
                </a:solidFill>
                <a:latin typeface="Estrangelo Edessa" panose="03080600000000000000" pitchFamily="66" charset="0"/>
                <a:cs typeface="Estrangelo Edessa" panose="03080600000000000000" pitchFamily="66" charset="0"/>
              </a:rPr>
              <a:t>I think I can explain everything on this graphic now.</a:t>
            </a:r>
          </a:p>
        </p:txBody>
      </p:sp>
      <p:sp>
        <p:nvSpPr>
          <p:cNvPr id="13" name="TextBox 12">
            <a:extLst>
              <a:ext uri="{FF2B5EF4-FFF2-40B4-BE49-F238E27FC236}">
                <a16:creationId xmlns:a16="http://schemas.microsoft.com/office/drawing/2014/main" id="{FE3DB26F-54E0-4D2C-8406-1EFE79F2CA72}"/>
              </a:ext>
            </a:extLst>
          </p:cNvPr>
          <p:cNvSpPr txBox="1"/>
          <p:nvPr/>
        </p:nvSpPr>
        <p:spPr>
          <a:xfrm>
            <a:off x="5334000" y="2001414"/>
            <a:ext cx="3581401" cy="892552"/>
          </a:xfrm>
          <a:prstGeom prst="rect">
            <a:avLst/>
          </a:prstGeom>
          <a:noFill/>
        </p:spPr>
        <p:txBody>
          <a:bodyPr wrap="square" rtlCol="0">
            <a:spAutoFit/>
          </a:bodyPr>
          <a:lstStyle/>
          <a:p>
            <a:r>
              <a:rPr lang="en-US" sz="1300" dirty="0">
                <a:solidFill>
                  <a:srgbClr val="00B050"/>
                </a:solidFill>
                <a:latin typeface="Estrangelo Edessa" panose="03080600000000000000" pitchFamily="66" charset="0"/>
                <a:cs typeface="Estrangelo Edessa" panose="03080600000000000000" pitchFamily="66" charset="0"/>
              </a:rPr>
              <a:t>I did a </a:t>
            </a:r>
            <a:r>
              <a:rPr lang="en-US" sz="1300" u="sng" dirty="0">
                <a:solidFill>
                  <a:srgbClr val="00B050"/>
                </a:solidFill>
                <a:latin typeface="Estrangelo Edessa" panose="03080600000000000000" pitchFamily="66" charset="0"/>
                <a:cs typeface="Estrangelo Edessa" panose="03080600000000000000" pitchFamily="66" charset="0"/>
              </a:rPr>
              <a:t>Cover &amp; Recite </a:t>
            </a:r>
            <a:r>
              <a:rPr lang="en-US" sz="1300" dirty="0">
                <a:solidFill>
                  <a:srgbClr val="00B050"/>
                </a:solidFill>
                <a:latin typeface="Estrangelo Edessa" panose="03080600000000000000" pitchFamily="66" charset="0"/>
                <a:cs typeface="Estrangelo Edessa" panose="03080600000000000000" pitchFamily="66" charset="0"/>
              </a:rPr>
              <a:t>of the chapter. When I came to a visual, I read the caption, covered the visual and told what I had learned from it.</a:t>
            </a:r>
          </a:p>
        </p:txBody>
      </p:sp>
      <p:sp>
        <p:nvSpPr>
          <p:cNvPr id="17" name="TextBox 16">
            <a:extLst>
              <a:ext uri="{FF2B5EF4-FFF2-40B4-BE49-F238E27FC236}">
                <a16:creationId xmlns:a16="http://schemas.microsoft.com/office/drawing/2014/main" id="{FC4DDDE3-C431-4832-BCF7-468131A2B7F8}"/>
              </a:ext>
            </a:extLst>
          </p:cNvPr>
          <p:cNvSpPr txBox="1"/>
          <p:nvPr/>
        </p:nvSpPr>
        <p:spPr>
          <a:xfrm>
            <a:off x="5334001" y="2895600"/>
            <a:ext cx="3810000" cy="692497"/>
          </a:xfrm>
          <a:prstGeom prst="rect">
            <a:avLst/>
          </a:prstGeom>
          <a:noFill/>
        </p:spPr>
        <p:txBody>
          <a:bodyPr wrap="square" rtlCol="0">
            <a:spAutoFit/>
          </a:bodyPr>
          <a:lstStyle/>
          <a:p>
            <a:r>
              <a:rPr lang="en-US" sz="1300" dirty="0">
                <a:solidFill>
                  <a:srgbClr val="00B050"/>
                </a:solidFill>
                <a:latin typeface="Estrangelo Edessa" panose="03080600000000000000" pitchFamily="66" charset="0"/>
                <a:cs typeface="Estrangelo Edessa" panose="03080600000000000000" pitchFamily="66" charset="0"/>
              </a:rPr>
              <a:t>I did a more in-depth explanation of the two hardest visuals in the text for me. I understand them now!</a:t>
            </a:r>
          </a:p>
        </p:txBody>
      </p:sp>
      <p:sp>
        <p:nvSpPr>
          <p:cNvPr id="23" name="Oval Callout 22"/>
          <p:cNvSpPr/>
          <p:nvPr/>
        </p:nvSpPr>
        <p:spPr>
          <a:xfrm>
            <a:off x="5410200" y="2042158"/>
            <a:ext cx="3733800" cy="1920242"/>
          </a:xfrm>
          <a:prstGeom prst="wedgeEllipseCallout">
            <a:avLst>
              <a:gd name="adj1" fmla="val 7878"/>
              <a:gd name="adj2" fmla="val 1141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 . . I include relating a challenging graphic to the whole chapter—from Step 7.</a:t>
            </a:r>
          </a:p>
        </p:txBody>
      </p:sp>
    </p:spTree>
    <p:extLst>
      <p:ext uri="{BB962C8B-B14F-4D97-AF65-F5344CB8AC3E}">
        <p14:creationId xmlns:p14="http://schemas.microsoft.com/office/powerpoint/2010/main" val="11235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3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15" y="3048000"/>
            <a:ext cx="2114845" cy="1190791"/>
          </a:xfrm>
          <a:prstGeom prst="rect">
            <a:avLst/>
          </a:prstGeom>
        </p:spPr>
      </p:pic>
      <p:sp>
        <p:nvSpPr>
          <p:cNvPr id="8" name="Oval Callout 8">
            <a:extLst>
              <a:ext uri="{FF2B5EF4-FFF2-40B4-BE49-F238E27FC236}">
                <a16:creationId xmlns:a16="http://schemas.microsoft.com/office/drawing/2014/main" id="{1F77ECDA-A806-4D80-9CB3-CBB528C2F15E}"/>
              </a:ext>
            </a:extLst>
          </p:cNvPr>
          <p:cNvSpPr/>
          <p:nvPr/>
        </p:nvSpPr>
        <p:spPr>
          <a:xfrm>
            <a:off x="3352800" y="1538204"/>
            <a:ext cx="5029201" cy="3019591"/>
          </a:xfrm>
          <a:prstGeom prst="wedgeEllipseCallout">
            <a:avLst>
              <a:gd name="adj1" fmla="val -70877"/>
              <a:gd name="adj2" fmla="val 345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Here is how I related the car graphic to the entire chapter when I came to it as I was reviewing.</a:t>
            </a:r>
            <a:endParaRPr lang="en-US" sz="2400" b="1" i="1" dirty="0">
              <a:solidFill>
                <a:srgbClr val="0000CC"/>
              </a:solidFill>
            </a:endParaRPr>
          </a:p>
        </p:txBody>
      </p:sp>
    </p:spTree>
    <p:extLst>
      <p:ext uri="{BB962C8B-B14F-4D97-AF65-F5344CB8AC3E}">
        <p14:creationId xmlns:p14="http://schemas.microsoft.com/office/powerpoint/2010/main" val="388110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15" y="3048000"/>
            <a:ext cx="2114845" cy="1190791"/>
          </a:xfrm>
          <a:prstGeom prst="rect">
            <a:avLst/>
          </a:prstGeom>
        </p:spPr>
      </p:pic>
      <p:sp>
        <p:nvSpPr>
          <p:cNvPr id="5" name="Oval Callout 4"/>
          <p:cNvSpPr/>
          <p:nvPr/>
        </p:nvSpPr>
        <p:spPr>
          <a:xfrm>
            <a:off x="3638255" y="971791"/>
            <a:ext cx="4343399" cy="2476500"/>
          </a:xfrm>
          <a:prstGeom prst="wedgeEllipseCallout">
            <a:avLst>
              <a:gd name="adj1" fmla="val -75868"/>
              <a:gd name="adj2" fmla="val 6425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This chapter is about the laws of motion.  </a:t>
            </a:r>
            <a:endParaRPr lang="en-US" sz="2400" b="1" i="1" dirty="0">
              <a:solidFill>
                <a:srgbClr val="0000CC"/>
              </a:solidFill>
            </a:endParaRPr>
          </a:p>
          <a:p>
            <a:pPr algn="ctr"/>
            <a:endParaRPr lang="en-US" sz="2400" b="1" i="1" dirty="0">
              <a:solidFill>
                <a:srgbClr val="0000CC"/>
              </a:solidFill>
            </a:endParaRPr>
          </a:p>
        </p:txBody>
      </p:sp>
    </p:spTree>
    <p:extLst>
      <p:ext uri="{BB962C8B-B14F-4D97-AF65-F5344CB8AC3E}">
        <p14:creationId xmlns:p14="http://schemas.microsoft.com/office/powerpoint/2010/main" val="46911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66580" r="3901" b="14588"/>
          <a:stretch/>
        </p:blipFill>
        <p:spPr>
          <a:xfrm rot="10800000">
            <a:off x="1143000" y="762000"/>
            <a:ext cx="7868874" cy="2209800"/>
          </a:xfrm>
        </p:spPr>
      </p:pic>
      <p:sp>
        <p:nvSpPr>
          <p:cNvPr id="6" name="Rectangle 5"/>
          <p:cNvSpPr/>
          <p:nvPr/>
        </p:nvSpPr>
        <p:spPr>
          <a:xfrm>
            <a:off x="1905000" y="1828800"/>
            <a:ext cx="28956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59231" y="3755283"/>
            <a:ext cx="8352994" cy="2381230"/>
            <a:chOff x="559231" y="3755283"/>
            <a:chExt cx="8352994" cy="2381230"/>
          </a:xfrm>
        </p:grpSpPr>
        <p:pic>
          <p:nvPicPr>
            <p:cNvPr id="9"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31" y="4945722"/>
              <a:ext cx="2114845" cy="1190791"/>
            </a:xfrm>
            <a:prstGeom prst="rect">
              <a:avLst/>
            </a:prstGeom>
          </p:spPr>
        </p:pic>
        <p:sp>
          <p:nvSpPr>
            <p:cNvPr id="10" name="Oval Callout 9"/>
            <p:cNvSpPr/>
            <p:nvPr/>
          </p:nvSpPr>
          <p:spPr>
            <a:xfrm>
              <a:off x="3276600" y="3755283"/>
              <a:ext cx="5635625" cy="2264517"/>
            </a:xfrm>
            <a:prstGeom prst="wedgeEllipseCallout">
              <a:avLst>
                <a:gd name="adj1" fmla="val -66108"/>
                <a:gd name="adj2" fmla="val 4158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Read the BEFORE steps.  </a:t>
              </a:r>
              <a:endParaRPr lang="en-US" sz="2400" b="1" i="1" dirty="0">
                <a:solidFill>
                  <a:srgbClr val="0000CC"/>
                </a:solidFill>
              </a:endParaRPr>
            </a:p>
          </p:txBody>
        </p:sp>
      </p:grpSp>
    </p:spTree>
    <p:extLst>
      <p:ext uri="{BB962C8B-B14F-4D97-AF65-F5344CB8AC3E}">
        <p14:creationId xmlns:p14="http://schemas.microsoft.com/office/powerpoint/2010/main" val="77873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15" y="3048000"/>
            <a:ext cx="2114845" cy="1190791"/>
          </a:xfrm>
          <a:prstGeom prst="rect">
            <a:avLst/>
          </a:prstGeom>
        </p:spPr>
      </p:pic>
      <p:sp>
        <p:nvSpPr>
          <p:cNvPr id="6" name="Oval Callout 5"/>
          <p:cNvSpPr/>
          <p:nvPr/>
        </p:nvSpPr>
        <p:spPr>
          <a:xfrm>
            <a:off x="3009899" y="1981200"/>
            <a:ext cx="5867401" cy="2819400"/>
          </a:xfrm>
          <a:prstGeom prst="wedgeEllipseCallout">
            <a:avLst>
              <a:gd name="adj1" fmla="val -60488"/>
              <a:gd name="adj2" fmla="val 1396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Acceleration and velocity are </a:t>
            </a:r>
            <a:r>
              <a:rPr lang="en-US" sz="2400" b="1" i="1" dirty="0">
                <a:solidFill>
                  <a:srgbClr val="0000CC"/>
                </a:solidFill>
              </a:rPr>
              <a:t>two concepts </a:t>
            </a:r>
            <a:r>
              <a:rPr lang="en-US" sz="2400" dirty="0">
                <a:solidFill>
                  <a:srgbClr val="0000CC"/>
                </a:solidFill>
              </a:rPr>
              <a:t>from Newton’s First Law of Motion</a:t>
            </a:r>
            <a:endParaRPr lang="en-US" sz="2400" b="1" i="1" dirty="0">
              <a:solidFill>
                <a:srgbClr val="0000CC"/>
              </a:solidFill>
            </a:endParaRPr>
          </a:p>
        </p:txBody>
      </p:sp>
    </p:spTree>
    <p:extLst>
      <p:ext uri="{BB962C8B-B14F-4D97-AF65-F5344CB8AC3E}">
        <p14:creationId xmlns:p14="http://schemas.microsoft.com/office/powerpoint/2010/main" val="305215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15" y="3048000"/>
            <a:ext cx="2114845" cy="1190791"/>
          </a:xfrm>
          <a:prstGeom prst="rect">
            <a:avLst/>
          </a:prstGeom>
        </p:spPr>
      </p:pic>
      <p:sp>
        <p:nvSpPr>
          <p:cNvPr id="7" name="Oval Callout 6"/>
          <p:cNvSpPr/>
          <p:nvPr/>
        </p:nvSpPr>
        <p:spPr>
          <a:xfrm>
            <a:off x="3124201" y="3200400"/>
            <a:ext cx="5791200" cy="3252749"/>
          </a:xfrm>
          <a:prstGeom prst="wedgeEllipseCallout">
            <a:avLst>
              <a:gd name="adj1" fmla="val -64164"/>
              <a:gd name="adj2" fmla="val -2699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Now I understand that </a:t>
            </a:r>
            <a:r>
              <a:rPr lang="en-US" sz="2400" b="1" i="1" dirty="0">
                <a:solidFill>
                  <a:srgbClr val="0000CC"/>
                </a:solidFill>
              </a:rPr>
              <a:t>Velocity </a:t>
            </a:r>
            <a:r>
              <a:rPr lang="en-US" sz="2400" dirty="0">
                <a:solidFill>
                  <a:srgbClr val="0000CC"/>
                </a:solidFill>
              </a:rPr>
              <a:t>(1st law) </a:t>
            </a:r>
            <a:r>
              <a:rPr lang="en-US" sz="2400" dirty="0">
                <a:solidFill>
                  <a:srgbClr val="FF0000"/>
                </a:solidFill>
              </a:rPr>
              <a:t>as explained in the graphic</a:t>
            </a:r>
            <a:r>
              <a:rPr lang="en-US" sz="2400" dirty="0">
                <a:solidFill>
                  <a:srgbClr val="0000CC"/>
                </a:solidFill>
              </a:rPr>
              <a:t> provides the basis for understanding the impact of </a:t>
            </a:r>
            <a:r>
              <a:rPr lang="en-US" sz="2400" b="1" i="1" dirty="0">
                <a:solidFill>
                  <a:srgbClr val="0000CC"/>
                </a:solidFill>
              </a:rPr>
              <a:t>force, mass </a:t>
            </a:r>
            <a:r>
              <a:rPr lang="en-US" sz="2400" dirty="0">
                <a:solidFill>
                  <a:srgbClr val="0000CC"/>
                </a:solidFill>
              </a:rPr>
              <a:t>(2</a:t>
            </a:r>
            <a:r>
              <a:rPr lang="en-US" sz="2400" baseline="30000" dirty="0">
                <a:solidFill>
                  <a:srgbClr val="0000CC"/>
                </a:solidFill>
              </a:rPr>
              <a:t>nd</a:t>
            </a:r>
            <a:r>
              <a:rPr lang="en-US" sz="2400" dirty="0">
                <a:solidFill>
                  <a:srgbClr val="0000CC"/>
                </a:solidFill>
              </a:rPr>
              <a:t> law) and of </a:t>
            </a:r>
            <a:r>
              <a:rPr lang="en-US" sz="2400" b="1" i="1" dirty="0">
                <a:solidFill>
                  <a:srgbClr val="0000CC"/>
                </a:solidFill>
              </a:rPr>
              <a:t>object interactions</a:t>
            </a:r>
            <a:r>
              <a:rPr lang="en-US" sz="2400" dirty="0">
                <a:solidFill>
                  <a:srgbClr val="0000CC"/>
                </a:solidFill>
              </a:rPr>
              <a:t> (3</a:t>
            </a:r>
            <a:r>
              <a:rPr lang="en-US" sz="2400" baseline="30000" dirty="0">
                <a:solidFill>
                  <a:srgbClr val="0000CC"/>
                </a:solidFill>
              </a:rPr>
              <a:t>rd</a:t>
            </a:r>
            <a:r>
              <a:rPr lang="en-US" sz="2400" dirty="0">
                <a:solidFill>
                  <a:srgbClr val="0000CC"/>
                </a:solidFill>
              </a:rPr>
              <a:t> law).</a:t>
            </a:r>
            <a:endParaRPr lang="en-US" sz="2400" b="1" i="1" dirty="0">
              <a:solidFill>
                <a:srgbClr val="0000CC"/>
              </a:solidFill>
            </a:endParaRPr>
          </a:p>
        </p:txBody>
      </p:sp>
    </p:spTree>
    <p:extLst>
      <p:ext uri="{BB962C8B-B14F-4D97-AF65-F5344CB8AC3E}">
        <p14:creationId xmlns:p14="http://schemas.microsoft.com/office/powerpoint/2010/main" val="828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6" y="4860651"/>
            <a:ext cx="2114845" cy="1190791"/>
          </a:xfrm>
          <a:prstGeom prst="rect">
            <a:avLst/>
          </a:prstGeom>
        </p:spPr>
      </p:pic>
      <p:pic>
        <p:nvPicPr>
          <p:cNvPr id="18"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3873" t="6354" r="3901" b="72604"/>
          <a:stretch/>
        </p:blipFill>
        <p:spPr>
          <a:xfrm rot="10800000">
            <a:off x="0" y="533400"/>
            <a:ext cx="10685022" cy="3352801"/>
          </a:xfrm>
          <a:prstGeom prst="rect">
            <a:avLst/>
          </a:prstGeom>
        </p:spPr>
      </p:pic>
      <p:cxnSp>
        <p:nvCxnSpPr>
          <p:cNvPr id="21" name="Straight Connector 20"/>
          <p:cNvCxnSpPr/>
          <p:nvPr/>
        </p:nvCxnSpPr>
        <p:spPr>
          <a:xfrm>
            <a:off x="3429000" y="1447800"/>
            <a:ext cx="10668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1524000" y="1676400"/>
            <a:ext cx="10668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3" name="Oval Callout 22"/>
          <p:cNvSpPr/>
          <p:nvPr/>
        </p:nvSpPr>
        <p:spPr>
          <a:xfrm>
            <a:off x="3200402" y="4060332"/>
            <a:ext cx="5638799" cy="2057397"/>
          </a:xfrm>
          <a:prstGeom prst="wedgeEllipseCallout">
            <a:avLst>
              <a:gd name="adj1" fmla="val -68453"/>
              <a:gd name="adj2" fmla="val 345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Now I can check off Step 7 and the After steps.</a:t>
            </a:r>
            <a:endParaRPr lang="en-US" sz="2400" b="1" i="1" dirty="0">
              <a:solidFill>
                <a:srgbClr val="0000CC"/>
              </a:solidFill>
            </a:endParaRPr>
          </a:p>
        </p:txBody>
      </p:sp>
      <p:pic>
        <p:nvPicPr>
          <p:cNvPr id="25" name="Picture 2" descr="C:\Users\kjp6\AppData\Local\Microsoft\Windows\Temporary Internet Files\Content.IE5\UWBFRAC9\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609600"/>
            <a:ext cx="381000" cy="4117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kjp6\AppData\Local\Microsoft\Windows\Temporary Internet Files\Content.IE5\UWBFRAC9\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3017269"/>
            <a:ext cx="381000" cy="41173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jp6\AppData\Local\Microsoft\Windows\Temporary Internet Files\Content.IE5\UWBFRAC9\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520" y="2194561"/>
            <a:ext cx="381000" cy="4117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FD69D80-1BA5-4B0A-A854-964ABA248209}"/>
              </a:ext>
            </a:extLst>
          </p:cNvPr>
          <p:cNvSpPr/>
          <p:nvPr/>
        </p:nvSpPr>
        <p:spPr>
          <a:xfrm>
            <a:off x="1066800" y="1692015"/>
            <a:ext cx="655320" cy="400110"/>
          </a:xfrm>
          <a:prstGeom prst="rect">
            <a:avLst/>
          </a:prstGeom>
        </p:spPr>
        <p:txBody>
          <a:bodyPr wrap="square">
            <a:spAutoFit/>
          </a:bodyPr>
          <a:lstStyle/>
          <a:p>
            <a:r>
              <a:rPr lang="en-US" sz="2000" b="1" dirty="0">
                <a:solidFill>
                  <a:srgbClr val="92D050"/>
                </a:solidFill>
                <a:sym typeface="Symbol"/>
              </a:rPr>
              <a:t></a:t>
            </a:r>
            <a:endParaRPr lang="en-US" sz="2000" b="1" dirty="0">
              <a:solidFill>
                <a:srgbClr val="92D050"/>
              </a:solidFill>
            </a:endParaRPr>
          </a:p>
        </p:txBody>
      </p:sp>
      <p:sp>
        <p:nvSpPr>
          <p:cNvPr id="11" name="TextBox 10">
            <a:extLst>
              <a:ext uri="{FF2B5EF4-FFF2-40B4-BE49-F238E27FC236}">
                <a16:creationId xmlns:a16="http://schemas.microsoft.com/office/drawing/2014/main" id="{3EC075F0-0A87-4E4E-8966-3976AACEB458}"/>
              </a:ext>
            </a:extLst>
          </p:cNvPr>
          <p:cNvSpPr txBox="1"/>
          <p:nvPr/>
        </p:nvSpPr>
        <p:spPr>
          <a:xfrm>
            <a:off x="5029200" y="556736"/>
            <a:ext cx="5257800" cy="1708160"/>
          </a:xfrm>
          <a:prstGeom prst="rect">
            <a:avLst/>
          </a:prstGeom>
          <a:noFill/>
        </p:spPr>
        <p:txBody>
          <a:bodyPr wrap="square" rtlCol="0">
            <a:spAutoFit/>
          </a:bodyPr>
          <a:lstStyle/>
          <a:p>
            <a:r>
              <a:rPr lang="en-US" sz="1300" dirty="0">
                <a:solidFill>
                  <a:srgbClr val="00B050"/>
                </a:solidFill>
                <a:latin typeface="Estrangelo Edessa" panose="03080600000000000000" pitchFamily="66" charset="0"/>
                <a:cs typeface="Estrangelo Edessa" panose="03080600000000000000" pitchFamily="66" charset="0"/>
              </a:rPr>
              <a:t>The Take Away: Velocity is the speed of an object, even zero speed, and acceleration is any change in that speed whether increased or decreased.  </a:t>
            </a:r>
            <a:r>
              <a:rPr lang="en-US" sz="1300" dirty="0">
                <a:solidFill>
                  <a:srgbClr val="C00000"/>
                </a:solidFill>
                <a:latin typeface="Estrangelo Edessa" panose="03080600000000000000" pitchFamily="66" charset="0"/>
                <a:cs typeface="Estrangelo Edessa" panose="03080600000000000000" pitchFamily="66" charset="0"/>
              </a:rPr>
              <a:t>This example of the</a:t>
            </a:r>
          </a:p>
          <a:p>
            <a:r>
              <a:rPr lang="en-US" sz="1300" dirty="0">
                <a:solidFill>
                  <a:srgbClr val="C00000"/>
                </a:solidFill>
                <a:latin typeface="Estrangelo Edessa" panose="03080600000000000000" pitchFamily="66" charset="0"/>
                <a:cs typeface="Estrangelo Edessa" panose="03080600000000000000" pitchFamily="66" charset="0"/>
              </a:rPr>
              <a:t>relationship of velocity and acceleration shows</a:t>
            </a:r>
          </a:p>
          <a:p>
            <a:r>
              <a:rPr lang="en-US" sz="1300" dirty="0">
                <a:solidFill>
                  <a:srgbClr val="C00000"/>
                </a:solidFill>
                <a:latin typeface="Estrangelo Edessa" panose="03080600000000000000" pitchFamily="66" charset="0"/>
                <a:cs typeface="Estrangelo Edessa" panose="03080600000000000000" pitchFamily="66" charset="0"/>
              </a:rPr>
              <a:t>the First Low of Motion. I can now integrate it</a:t>
            </a:r>
          </a:p>
          <a:p>
            <a:r>
              <a:rPr lang="en-US" sz="1300" dirty="0">
                <a:solidFill>
                  <a:srgbClr val="C00000"/>
                </a:solidFill>
                <a:latin typeface="Estrangelo Edessa" panose="03080600000000000000" pitchFamily="66" charset="0"/>
                <a:cs typeface="Estrangelo Edessa" panose="03080600000000000000" pitchFamily="66" charset="0"/>
              </a:rPr>
              <a:t>with the Second Law (force &amp; mass, &amp; </a:t>
            </a:r>
            <a:r>
              <a:rPr lang="en-US" sz="1300" dirty="0" err="1">
                <a:solidFill>
                  <a:srgbClr val="C00000"/>
                </a:solidFill>
                <a:latin typeface="Estrangelo Edessa" panose="03080600000000000000" pitchFamily="66" charset="0"/>
                <a:cs typeface="Estrangelo Edessa" panose="03080600000000000000" pitchFamily="66" charset="0"/>
              </a:rPr>
              <a:t>accelera</a:t>
            </a:r>
            <a:r>
              <a:rPr lang="en-US" sz="1300" dirty="0">
                <a:solidFill>
                  <a:srgbClr val="C00000"/>
                </a:solidFill>
                <a:latin typeface="Estrangelo Edessa" panose="03080600000000000000" pitchFamily="66" charset="0"/>
                <a:cs typeface="Estrangelo Edessa" panose="03080600000000000000" pitchFamily="66" charset="0"/>
              </a:rPr>
              <a:t>-</a:t>
            </a:r>
          </a:p>
          <a:p>
            <a:r>
              <a:rPr lang="en-US" sz="1300" dirty="0" err="1">
                <a:solidFill>
                  <a:srgbClr val="C00000"/>
                </a:solidFill>
                <a:latin typeface="Estrangelo Edessa" panose="03080600000000000000" pitchFamily="66" charset="0"/>
                <a:cs typeface="Estrangelo Edessa" panose="03080600000000000000" pitchFamily="66" charset="0"/>
              </a:rPr>
              <a:t>tion</a:t>
            </a:r>
            <a:r>
              <a:rPr lang="en-US" sz="1300" dirty="0">
                <a:solidFill>
                  <a:srgbClr val="C00000"/>
                </a:solidFill>
                <a:latin typeface="Estrangelo Edessa" panose="03080600000000000000" pitchFamily="66" charset="0"/>
                <a:cs typeface="Estrangelo Edessa" panose="03080600000000000000" pitchFamily="66" charset="0"/>
              </a:rPr>
              <a:t>) and the Third Law (object interactions)</a:t>
            </a:r>
          </a:p>
          <a:p>
            <a:endParaRPr lang="en-US" sz="1400" dirty="0">
              <a:solidFill>
                <a:srgbClr val="00B050"/>
              </a:solidFill>
              <a:latin typeface="Estrangelo Edessa" panose="03080600000000000000" pitchFamily="66" charset="0"/>
              <a:cs typeface="Estrangelo Edessa" panose="03080600000000000000" pitchFamily="66" charset="0"/>
            </a:endParaRPr>
          </a:p>
        </p:txBody>
      </p:sp>
      <p:sp>
        <p:nvSpPr>
          <p:cNvPr id="12" name="TextBox 11">
            <a:extLst>
              <a:ext uri="{FF2B5EF4-FFF2-40B4-BE49-F238E27FC236}">
                <a16:creationId xmlns:a16="http://schemas.microsoft.com/office/drawing/2014/main" id="{27E424B5-0E14-4F68-87F7-775D03617547}"/>
              </a:ext>
            </a:extLst>
          </p:cNvPr>
          <p:cNvSpPr txBox="1"/>
          <p:nvPr/>
        </p:nvSpPr>
        <p:spPr>
          <a:xfrm>
            <a:off x="5029200" y="1902023"/>
            <a:ext cx="5133975" cy="307777"/>
          </a:xfrm>
          <a:prstGeom prst="rect">
            <a:avLst/>
          </a:prstGeom>
          <a:noFill/>
        </p:spPr>
        <p:txBody>
          <a:bodyPr wrap="square" rtlCol="0">
            <a:spAutoFit/>
          </a:bodyPr>
          <a:lstStyle/>
          <a:p>
            <a:r>
              <a:rPr lang="en-US" sz="1300" dirty="0">
                <a:solidFill>
                  <a:srgbClr val="00B050"/>
                </a:solidFill>
                <a:latin typeface="Estrangelo Edessa" panose="03080600000000000000" pitchFamily="66" charset="0"/>
                <a:cs typeface="Estrangelo Edessa" panose="03080600000000000000" pitchFamily="66" charset="0"/>
              </a:rPr>
              <a:t>I think I can explain everything on this graphic now</a:t>
            </a:r>
            <a:r>
              <a:rPr lang="en-US" sz="1400" dirty="0">
                <a:solidFill>
                  <a:srgbClr val="00B050"/>
                </a:solidFill>
                <a:latin typeface="Estrangelo Edessa" panose="03080600000000000000" pitchFamily="66" charset="0"/>
                <a:cs typeface="Estrangelo Edessa" panose="03080600000000000000" pitchFamily="66" charset="0"/>
              </a:rPr>
              <a:t>.</a:t>
            </a:r>
          </a:p>
        </p:txBody>
      </p:sp>
      <p:sp>
        <p:nvSpPr>
          <p:cNvPr id="13" name="TextBox 12">
            <a:extLst>
              <a:ext uri="{FF2B5EF4-FFF2-40B4-BE49-F238E27FC236}">
                <a16:creationId xmlns:a16="http://schemas.microsoft.com/office/drawing/2014/main" id="{19FD22AB-C419-4A2D-9BBF-9FBA168613EE}"/>
              </a:ext>
            </a:extLst>
          </p:cNvPr>
          <p:cNvSpPr txBox="1"/>
          <p:nvPr/>
        </p:nvSpPr>
        <p:spPr>
          <a:xfrm>
            <a:off x="5029200" y="2223317"/>
            <a:ext cx="3581401" cy="892552"/>
          </a:xfrm>
          <a:prstGeom prst="rect">
            <a:avLst/>
          </a:prstGeom>
          <a:noFill/>
        </p:spPr>
        <p:txBody>
          <a:bodyPr wrap="square" rtlCol="0">
            <a:spAutoFit/>
          </a:bodyPr>
          <a:lstStyle/>
          <a:p>
            <a:r>
              <a:rPr lang="en-US" sz="1300" dirty="0">
                <a:solidFill>
                  <a:srgbClr val="00B050"/>
                </a:solidFill>
                <a:latin typeface="Estrangelo Edessa" panose="03080600000000000000" pitchFamily="66" charset="0"/>
                <a:cs typeface="Estrangelo Edessa" panose="03080600000000000000" pitchFamily="66" charset="0"/>
              </a:rPr>
              <a:t>I did a </a:t>
            </a:r>
            <a:r>
              <a:rPr lang="en-US" sz="1300" u="sng" dirty="0">
                <a:solidFill>
                  <a:srgbClr val="00B050"/>
                </a:solidFill>
                <a:latin typeface="Estrangelo Edessa" panose="03080600000000000000" pitchFamily="66" charset="0"/>
                <a:cs typeface="Estrangelo Edessa" panose="03080600000000000000" pitchFamily="66" charset="0"/>
              </a:rPr>
              <a:t>Cover &amp; Recite </a:t>
            </a:r>
            <a:r>
              <a:rPr lang="en-US" sz="1300" dirty="0">
                <a:solidFill>
                  <a:srgbClr val="00B050"/>
                </a:solidFill>
                <a:latin typeface="Estrangelo Edessa" panose="03080600000000000000" pitchFamily="66" charset="0"/>
                <a:cs typeface="Estrangelo Edessa" panose="03080600000000000000" pitchFamily="66" charset="0"/>
              </a:rPr>
              <a:t>of the </a:t>
            </a:r>
            <a:r>
              <a:rPr lang="en-US" sz="1300" dirty="0" err="1">
                <a:solidFill>
                  <a:srgbClr val="00B050"/>
                </a:solidFill>
                <a:latin typeface="Estrangelo Edessa" panose="03080600000000000000" pitchFamily="66" charset="0"/>
                <a:cs typeface="Estrangelo Edessa" panose="03080600000000000000" pitchFamily="66" charset="0"/>
              </a:rPr>
              <a:t>chapter.When</a:t>
            </a:r>
            <a:r>
              <a:rPr lang="en-US" sz="1300" dirty="0">
                <a:solidFill>
                  <a:srgbClr val="00B050"/>
                </a:solidFill>
                <a:latin typeface="Estrangelo Edessa" panose="03080600000000000000" pitchFamily="66" charset="0"/>
                <a:cs typeface="Estrangelo Edessa" panose="03080600000000000000" pitchFamily="66" charset="0"/>
              </a:rPr>
              <a:t> I came to a visual, I read the caption, covered the visual and told what I had learned from it.</a:t>
            </a:r>
          </a:p>
        </p:txBody>
      </p:sp>
      <p:sp>
        <p:nvSpPr>
          <p:cNvPr id="14" name="TextBox 13">
            <a:extLst>
              <a:ext uri="{FF2B5EF4-FFF2-40B4-BE49-F238E27FC236}">
                <a16:creationId xmlns:a16="http://schemas.microsoft.com/office/drawing/2014/main" id="{C79A5847-098B-4093-835F-2491964736D8}"/>
              </a:ext>
            </a:extLst>
          </p:cNvPr>
          <p:cNvSpPr txBox="1"/>
          <p:nvPr/>
        </p:nvSpPr>
        <p:spPr>
          <a:xfrm>
            <a:off x="5029201" y="3117503"/>
            <a:ext cx="3810000" cy="692497"/>
          </a:xfrm>
          <a:prstGeom prst="rect">
            <a:avLst/>
          </a:prstGeom>
          <a:noFill/>
        </p:spPr>
        <p:txBody>
          <a:bodyPr wrap="square" rtlCol="0">
            <a:spAutoFit/>
          </a:bodyPr>
          <a:lstStyle/>
          <a:p>
            <a:r>
              <a:rPr lang="en-US" sz="1300" dirty="0">
                <a:solidFill>
                  <a:srgbClr val="00B050"/>
                </a:solidFill>
                <a:latin typeface="Estrangelo Edessa" panose="03080600000000000000" pitchFamily="66" charset="0"/>
                <a:cs typeface="Estrangelo Edessa" panose="03080600000000000000" pitchFamily="66" charset="0"/>
              </a:rPr>
              <a:t>I did a more in-depth explanation of the two hardest visuals in the text for me. I under- stand them now!</a:t>
            </a:r>
          </a:p>
        </p:txBody>
      </p:sp>
    </p:spTree>
    <p:extLst>
      <p:ext uri="{BB962C8B-B14F-4D97-AF65-F5344CB8AC3E}">
        <p14:creationId xmlns:p14="http://schemas.microsoft.com/office/powerpoint/2010/main" val="73794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3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438652"/>
            <a:ext cx="2937133" cy="1653791"/>
          </a:xfrm>
          <a:prstGeom prst="rect">
            <a:avLst/>
          </a:prstGeom>
        </p:spPr>
      </p:pic>
      <p:sp>
        <p:nvSpPr>
          <p:cNvPr id="9" name="Oval Callout 8"/>
          <p:cNvSpPr/>
          <p:nvPr/>
        </p:nvSpPr>
        <p:spPr>
          <a:xfrm>
            <a:off x="187068" y="228600"/>
            <a:ext cx="5832732" cy="6096000"/>
          </a:xfrm>
          <a:prstGeom prst="wedgeEllipseCallout">
            <a:avLst>
              <a:gd name="adj1" fmla="val 69671"/>
              <a:gd name="adj2" fmla="val 4261"/>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00CC"/>
                </a:solidFill>
              </a:rPr>
              <a:t>Besides the checking off the steps in the left column of the </a:t>
            </a:r>
            <a:r>
              <a:rPr lang="en-US" sz="2400" dirty="0" err="1">
                <a:solidFill>
                  <a:srgbClr val="0000CC"/>
                </a:solidFill>
              </a:rPr>
              <a:t>ThinkSheet</a:t>
            </a:r>
            <a:r>
              <a:rPr lang="en-US" sz="2400" dirty="0">
                <a:solidFill>
                  <a:srgbClr val="0000CC"/>
                </a:solidFill>
              </a:rPr>
              <a:t>, you can also fill in the Practice column on the right side of the </a:t>
            </a:r>
            <a:r>
              <a:rPr lang="en-US" sz="2400" dirty="0" err="1">
                <a:solidFill>
                  <a:srgbClr val="0000CC"/>
                </a:solidFill>
              </a:rPr>
              <a:t>ThinkSheet</a:t>
            </a:r>
            <a:r>
              <a:rPr lang="en-US" sz="2400" dirty="0">
                <a:solidFill>
                  <a:srgbClr val="0000CC"/>
                </a:solidFill>
              </a:rPr>
              <a:t>. You write something to remind you of your experience and reactions to the steps. </a:t>
            </a:r>
          </a:p>
          <a:p>
            <a:endParaRPr lang="en-US" sz="2400" dirty="0">
              <a:solidFill>
                <a:srgbClr val="0000CC"/>
              </a:solidFill>
            </a:endParaRPr>
          </a:p>
          <a:p>
            <a:pPr algn="ctr"/>
            <a:r>
              <a:rPr lang="en-US" sz="2400" dirty="0">
                <a:solidFill>
                  <a:srgbClr val="0000CC"/>
                </a:solidFill>
              </a:rPr>
              <a:t>Here is how I filled it out.</a:t>
            </a:r>
          </a:p>
        </p:txBody>
      </p:sp>
    </p:spTree>
    <p:extLst>
      <p:ext uri="{BB962C8B-B14F-4D97-AF65-F5344CB8AC3E}">
        <p14:creationId xmlns:p14="http://schemas.microsoft.com/office/powerpoint/2010/main" val="9643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a:extLst>
              <a:ext uri="{FF2B5EF4-FFF2-40B4-BE49-F238E27FC236}">
                <a16:creationId xmlns:a16="http://schemas.microsoft.com/office/drawing/2014/main" id="{8AB2A88D-237A-48FA-A80C-7DCA7572AD2B}"/>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873" t="6353" r="3901" b="14588"/>
          <a:stretch/>
        </p:blipFill>
        <p:spPr>
          <a:xfrm rot="10800000">
            <a:off x="3219791" y="15241"/>
            <a:ext cx="5752418" cy="6781799"/>
          </a:xfrm>
        </p:spPr>
      </p:pic>
      <p:pic>
        <p:nvPicPr>
          <p:cNvPr id="4"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029200"/>
            <a:ext cx="2937133" cy="1653791"/>
          </a:xfrm>
          <a:prstGeom prst="rect">
            <a:avLst/>
          </a:prstGeom>
        </p:spPr>
      </p:pic>
      <p:sp>
        <p:nvSpPr>
          <p:cNvPr id="10" name="Oval Callout 9"/>
          <p:cNvSpPr/>
          <p:nvPr/>
        </p:nvSpPr>
        <p:spPr>
          <a:xfrm>
            <a:off x="76200" y="565486"/>
            <a:ext cx="3241933" cy="4495800"/>
          </a:xfrm>
          <a:prstGeom prst="wedgeEllipseCallout">
            <a:avLst>
              <a:gd name="adj1" fmla="val 789"/>
              <a:gd name="adj2" fmla="val 66226"/>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00CC"/>
                </a:solidFill>
              </a:rPr>
              <a:t>You will probably only need to fill in the </a:t>
            </a:r>
            <a:r>
              <a:rPr lang="en-US" sz="2000" dirty="0" err="1">
                <a:solidFill>
                  <a:srgbClr val="0000CC"/>
                </a:solidFill>
              </a:rPr>
              <a:t>ThinkSheet</a:t>
            </a:r>
            <a:r>
              <a:rPr lang="en-US" sz="2000" dirty="0">
                <a:solidFill>
                  <a:srgbClr val="0000CC"/>
                </a:solidFill>
              </a:rPr>
              <a:t> once or twice. The steps will soon become a natural and logical way of processing difficult visuals.</a:t>
            </a:r>
            <a:endParaRPr lang="en-US" sz="2000" b="1" i="1" dirty="0">
              <a:solidFill>
                <a:srgbClr val="0000CC"/>
              </a:solidFill>
            </a:endParaRPr>
          </a:p>
        </p:txBody>
      </p:sp>
      <p:sp>
        <p:nvSpPr>
          <p:cNvPr id="5" name="TextBox 4">
            <a:extLst>
              <a:ext uri="{FF2B5EF4-FFF2-40B4-BE49-F238E27FC236}">
                <a16:creationId xmlns:a16="http://schemas.microsoft.com/office/drawing/2014/main" id="{BD8181EF-BCB3-4C5A-94ED-5622E7839A52}"/>
              </a:ext>
            </a:extLst>
          </p:cNvPr>
          <p:cNvSpPr txBox="1"/>
          <p:nvPr/>
        </p:nvSpPr>
        <p:spPr>
          <a:xfrm>
            <a:off x="5856598" y="4168914"/>
            <a:ext cx="3032298" cy="707886"/>
          </a:xfrm>
          <a:prstGeom prst="rect">
            <a:avLst/>
          </a:prstGeom>
          <a:noFill/>
        </p:spPr>
        <p:txBody>
          <a:bodyPr wrap="square" rtlCol="0">
            <a:spAutoFit/>
          </a:bodyPr>
          <a:lstStyle/>
          <a:p>
            <a:r>
              <a:rPr lang="en-US" sz="800" dirty="0">
                <a:solidFill>
                  <a:srgbClr val="00B050"/>
                </a:solidFill>
                <a:latin typeface="Estrangelo Edessa" panose="03080600000000000000" pitchFamily="66" charset="0"/>
                <a:cs typeface="Estrangelo Edessa" panose="03080600000000000000" pitchFamily="66" charset="0"/>
              </a:rPr>
              <a:t>I put firmly in mind the message of the whole graphic—to show the relationship between velocity and acceleration in different conditions. I then looked at “d)” and thought through what that part contributed to my understanding of the relationship between velocity and acceleration.</a:t>
            </a:r>
          </a:p>
        </p:txBody>
      </p:sp>
      <p:sp>
        <p:nvSpPr>
          <p:cNvPr id="6" name="TextBox 5">
            <a:extLst>
              <a:ext uri="{FF2B5EF4-FFF2-40B4-BE49-F238E27FC236}">
                <a16:creationId xmlns:a16="http://schemas.microsoft.com/office/drawing/2014/main" id="{81A3E253-9FFC-40E4-B0B6-097C03CC75B2}"/>
              </a:ext>
            </a:extLst>
          </p:cNvPr>
          <p:cNvSpPr txBox="1"/>
          <p:nvPr/>
        </p:nvSpPr>
        <p:spPr>
          <a:xfrm>
            <a:off x="5833615" y="2362200"/>
            <a:ext cx="3138594" cy="338554"/>
          </a:xfrm>
          <a:prstGeom prst="rect">
            <a:avLst/>
          </a:prstGeom>
          <a:noFill/>
        </p:spPr>
        <p:txBody>
          <a:bodyPr wrap="square" rtlCol="0">
            <a:spAutoFit/>
          </a:bodyPr>
          <a:lstStyle/>
          <a:p>
            <a:r>
              <a:rPr lang="en-US" sz="800" dirty="0">
                <a:solidFill>
                  <a:srgbClr val="00B050"/>
                </a:solidFill>
                <a:latin typeface="Estrangelo Edessa" panose="03080600000000000000" pitchFamily="66" charset="0"/>
                <a:cs typeface="Estrangelo Edessa" panose="03080600000000000000" pitchFamily="66" charset="0"/>
              </a:rPr>
              <a:t>Four rows; each slightly different in terms of spacing of the objects and the direction of arrows.</a:t>
            </a:r>
          </a:p>
        </p:txBody>
      </p:sp>
      <p:sp>
        <p:nvSpPr>
          <p:cNvPr id="7" name="TextBox 6">
            <a:extLst>
              <a:ext uri="{FF2B5EF4-FFF2-40B4-BE49-F238E27FC236}">
                <a16:creationId xmlns:a16="http://schemas.microsoft.com/office/drawing/2014/main" id="{05B7E522-FF51-49F5-9377-BBE9C8911E49}"/>
              </a:ext>
            </a:extLst>
          </p:cNvPr>
          <p:cNvSpPr txBox="1"/>
          <p:nvPr/>
        </p:nvSpPr>
        <p:spPr>
          <a:xfrm>
            <a:off x="5833615" y="1600200"/>
            <a:ext cx="3901440" cy="215444"/>
          </a:xfrm>
          <a:prstGeom prst="rect">
            <a:avLst/>
          </a:prstGeom>
          <a:noFill/>
        </p:spPr>
        <p:txBody>
          <a:bodyPr wrap="square" rtlCol="0">
            <a:spAutoFit/>
          </a:bodyPr>
          <a:lstStyle/>
          <a:p>
            <a:r>
              <a:rPr lang="en-US" sz="8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8" name="TextBox 7">
            <a:extLst>
              <a:ext uri="{FF2B5EF4-FFF2-40B4-BE49-F238E27FC236}">
                <a16:creationId xmlns:a16="http://schemas.microsoft.com/office/drawing/2014/main" id="{64456677-ADB2-4862-9EF0-3A2382DE7650}"/>
              </a:ext>
            </a:extLst>
          </p:cNvPr>
          <p:cNvSpPr txBox="1"/>
          <p:nvPr/>
        </p:nvSpPr>
        <p:spPr>
          <a:xfrm>
            <a:off x="5848855" y="2014210"/>
            <a:ext cx="3218945" cy="338554"/>
          </a:xfrm>
          <a:prstGeom prst="rect">
            <a:avLst/>
          </a:prstGeom>
          <a:noFill/>
        </p:spPr>
        <p:txBody>
          <a:bodyPr wrap="square" rtlCol="0">
            <a:spAutoFit/>
          </a:bodyPr>
          <a:lstStyle/>
          <a:p>
            <a:r>
              <a:rPr lang="en-US" sz="800" dirty="0">
                <a:solidFill>
                  <a:srgbClr val="00B050"/>
                </a:solidFill>
                <a:latin typeface="Estrangelo Edessa" panose="03080600000000000000"/>
              </a:rPr>
              <a:t>Title is a caption. I predict it illustrates the relationship between velocity and acceleration.</a:t>
            </a:r>
          </a:p>
        </p:txBody>
      </p:sp>
      <p:sp>
        <p:nvSpPr>
          <p:cNvPr id="9" name="TextBox 8">
            <a:extLst>
              <a:ext uri="{FF2B5EF4-FFF2-40B4-BE49-F238E27FC236}">
                <a16:creationId xmlns:a16="http://schemas.microsoft.com/office/drawing/2014/main" id="{5B487591-DA52-473B-8246-487F9A0CFAF5}"/>
              </a:ext>
            </a:extLst>
          </p:cNvPr>
          <p:cNvSpPr txBox="1"/>
          <p:nvPr/>
        </p:nvSpPr>
        <p:spPr>
          <a:xfrm>
            <a:off x="5871021" y="2743200"/>
            <a:ext cx="3017875" cy="461665"/>
          </a:xfrm>
          <a:prstGeom prst="rect">
            <a:avLst/>
          </a:prstGeom>
          <a:noFill/>
        </p:spPr>
        <p:txBody>
          <a:bodyPr wrap="square" rtlCol="0">
            <a:spAutoFit/>
          </a:bodyPr>
          <a:lstStyle/>
          <a:p>
            <a:r>
              <a:rPr lang="en-US" sz="800" dirty="0">
                <a:solidFill>
                  <a:srgbClr val="00B050"/>
                </a:solidFill>
                <a:latin typeface="Estrangelo Edessa" panose="03080600000000000000" pitchFamily="66" charset="0"/>
                <a:cs typeface="Estrangelo Edessa" panose="03080600000000000000" pitchFamily="66" charset="0"/>
              </a:rPr>
              <a:t>Part “c)” shows that the car is moving (velocity) but with a change of speed (acceleration). Wider spacing at the right indicates increased speed.</a:t>
            </a:r>
          </a:p>
        </p:txBody>
      </p:sp>
      <p:sp>
        <p:nvSpPr>
          <p:cNvPr id="11" name="TextBox 10">
            <a:extLst>
              <a:ext uri="{FF2B5EF4-FFF2-40B4-BE49-F238E27FC236}">
                <a16:creationId xmlns:a16="http://schemas.microsoft.com/office/drawing/2014/main" id="{7AE4C5A2-6D98-4600-BC25-579278124FBC}"/>
              </a:ext>
            </a:extLst>
          </p:cNvPr>
          <p:cNvSpPr txBox="1"/>
          <p:nvPr/>
        </p:nvSpPr>
        <p:spPr>
          <a:xfrm>
            <a:off x="5879581" y="3287681"/>
            <a:ext cx="3009315" cy="461665"/>
          </a:xfrm>
          <a:prstGeom prst="rect">
            <a:avLst/>
          </a:prstGeom>
          <a:noFill/>
        </p:spPr>
        <p:txBody>
          <a:bodyPr wrap="square" rtlCol="0">
            <a:spAutoFit/>
          </a:bodyPr>
          <a:lstStyle/>
          <a:p>
            <a:r>
              <a:rPr lang="en-US" sz="800" dirty="0">
                <a:solidFill>
                  <a:srgbClr val="00B050"/>
                </a:solidFill>
                <a:latin typeface="Estrangelo Edessa" panose="03080600000000000000" pitchFamily="66" charset="0"/>
                <a:cs typeface="Estrangelo Edessa" panose="03080600000000000000" pitchFamily="66" charset="0"/>
              </a:rPr>
              <a:t>I did two sets of comparisons: a) to b) and then a) to c). The similarities and differences between the pairs helped clarify the concepts of velocity and acceleration.</a:t>
            </a:r>
          </a:p>
        </p:txBody>
      </p:sp>
      <p:sp>
        <p:nvSpPr>
          <p:cNvPr id="14" name="TextBox 13">
            <a:extLst>
              <a:ext uri="{FF2B5EF4-FFF2-40B4-BE49-F238E27FC236}">
                <a16:creationId xmlns:a16="http://schemas.microsoft.com/office/drawing/2014/main" id="{E39CBB63-B7E4-4293-8A0F-3AA9F3F6DA1F}"/>
              </a:ext>
            </a:extLst>
          </p:cNvPr>
          <p:cNvSpPr txBox="1"/>
          <p:nvPr/>
        </p:nvSpPr>
        <p:spPr>
          <a:xfrm>
            <a:off x="5866329" y="754256"/>
            <a:ext cx="2896671" cy="584775"/>
          </a:xfrm>
          <a:prstGeom prst="rect">
            <a:avLst/>
          </a:prstGeom>
          <a:noFill/>
        </p:spPr>
        <p:txBody>
          <a:bodyPr wrap="square" rtlCol="0">
            <a:spAutoFit/>
          </a:bodyPr>
          <a:lstStyle/>
          <a:p>
            <a:r>
              <a:rPr lang="en-US" sz="800" dirty="0">
                <a:solidFill>
                  <a:srgbClr val="00B050"/>
                </a:solidFill>
                <a:latin typeface="Estrangelo Edessa" panose="03080600000000000000" pitchFamily="66" charset="0"/>
                <a:cs typeface="Estrangelo Edessa" panose="03080600000000000000" pitchFamily="66" charset="0"/>
              </a:rPr>
              <a:t>Did </a:t>
            </a:r>
            <a:r>
              <a:rPr lang="en-US" sz="800" u="sng" dirty="0">
                <a:solidFill>
                  <a:srgbClr val="00B050"/>
                </a:solidFill>
                <a:latin typeface="Estrangelo Edessa" panose="03080600000000000000" pitchFamily="66" charset="0"/>
                <a:cs typeface="Estrangelo Edessa" panose="03080600000000000000" pitchFamily="66" charset="0"/>
              </a:rPr>
              <a:t>Skeleton</a:t>
            </a:r>
            <a:r>
              <a:rPr lang="en-US" sz="800" i="1" dirty="0">
                <a:solidFill>
                  <a:srgbClr val="00B050"/>
                </a:solidFill>
                <a:latin typeface="Estrangelo Edessa" panose="03080600000000000000" pitchFamily="66" charset="0"/>
                <a:cs typeface="Estrangelo Edessa" panose="03080600000000000000" pitchFamily="66" charset="0"/>
              </a:rPr>
              <a:t> </a:t>
            </a:r>
            <a:r>
              <a:rPr lang="en-US" sz="800" dirty="0">
                <a:solidFill>
                  <a:srgbClr val="00B050"/>
                </a:solidFill>
                <a:latin typeface="Estrangelo Edessa" panose="03080600000000000000" pitchFamily="66" charset="0"/>
                <a:cs typeface="Estrangelo Edessa" panose="03080600000000000000" pitchFamily="66" charset="0"/>
              </a:rPr>
              <a:t>and </a:t>
            </a:r>
            <a:r>
              <a:rPr lang="en-US" sz="800" u="sng" dirty="0">
                <a:solidFill>
                  <a:srgbClr val="00B050"/>
                </a:solidFill>
                <a:latin typeface="Estrangelo Edessa" panose="03080600000000000000" pitchFamily="66" charset="0"/>
                <a:cs typeface="Estrangelo Edessa" panose="03080600000000000000" pitchFamily="66" charset="0"/>
              </a:rPr>
              <a:t>T.H.I.E.V.V.E.S. with Snatches</a:t>
            </a:r>
          </a:p>
          <a:p>
            <a:endParaRPr lang="en-US" sz="800" u="sng" dirty="0">
              <a:solidFill>
                <a:srgbClr val="00B050"/>
              </a:solidFill>
              <a:latin typeface="Estrangelo Edessa" panose="03080600000000000000" pitchFamily="66" charset="0"/>
              <a:cs typeface="Estrangelo Edessa" panose="03080600000000000000" pitchFamily="66" charset="0"/>
            </a:endParaRPr>
          </a:p>
          <a:p>
            <a:r>
              <a:rPr lang="en-US" sz="800" dirty="0">
                <a:solidFill>
                  <a:srgbClr val="00B050"/>
                </a:solidFill>
                <a:latin typeface="Estrangelo Edessa" panose="03080600000000000000" pitchFamily="66" charset="0"/>
                <a:cs typeface="Estrangelo Edessa" panose="03080600000000000000" pitchFamily="66" charset="0"/>
              </a:rPr>
              <a:t>The ones that seemed immediately understandable, obvious—usually the pictures and captions.</a:t>
            </a:r>
          </a:p>
        </p:txBody>
      </p:sp>
      <p:sp>
        <p:nvSpPr>
          <p:cNvPr id="15" name="TextBox 14">
            <a:extLst>
              <a:ext uri="{FF2B5EF4-FFF2-40B4-BE49-F238E27FC236}">
                <a16:creationId xmlns:a16="http://schemas.microsoft.com/office/drawing/2014/main" id="{56479466-B36D-4F53-AA76-D8251CBECB41}"/>
              </a:ext>
            </a:extLst>
          </p:cNvPr>
          <p:cNvSpPr txBox="1"/>
          <p:nvPr/>
        </p:nvSpPr>
        <p:spPr>
          <a:xfrm>
            <a:off x="5852373" y="1305043"/>
            <a:ext cx="2937131" cy="338554"/>
          </a:xfrm>
          <a:prstGeom prst="rect">
            <a:avLst/>
          </a:prstGeom>
          <a:noFill/>
        </p:spPr>
        <p:txBody>
          <a:bodyPr wrap="square" rtlCol="0">
            <a:spAutoFit/>
          </a:bodyPr>
          <a:lstStyle/>
          <a:p>
            <a:r>
              <a:rPr lang="en-US" sz="800" dirty="0">
                <a:solidFill>
                  <a:srgbClr val="00B050"/>
                </a:solidFill>
                <a:latin typeface="Estrangelo Edessa" panose="03080600000000000000" pitchFamily="66" charset="0"/>
                <a:cs typeface="Estrangelo Edessa" panose="03080600000000000000" pitchFamily="66" charset="0"/>
              </a:rPr>
              <a:t>The graphics support the text:  they illustrate, clarify, and add interest, but I could understand without them.</a:t>
            </a:r>
          </a:p>
        </p:txBody>
      </p:sp>
      <p:sp>
        <p:nvSpPr>
          <p:cNvPr id="16" name="TextBox 15">
            <a:extLst>
              <a:ext uri="{FF2B5EF4-FFF2-40B4-BE49-F238E27FC236}">
                <a16:creationId xmlns:a16="http://schemas.microsoft.com/office/drawing/2014/main" id="{FF2E0C65-00DF-4312-88F1-2312A5FD2F36}"/>
              </a:ext>
            </a:extLst>
          </p:cNvPr>
          <p:cNvSpPr txBox="1"/>
          <p:nvPr/>
        </p:nvSpPr>
        <p:spPr>
          <a:xfrm>
            <a:off x="5879580" y="4988512"/>
            <a:ext cx="2937134" cy="738664"/>
          </a:xfrm>
          <a:prstGeom prst="rect">
            <a:avLst/>
          </a:prstGeom>
          <a:noFill/>
        </p:spPr>
        <p:txBody>
          <a:bodyPr wrap="square" rtlCol="0">
            <a:spAutoFit/>
          </a:bodyPr>
          <a:lstStyle/>
          <a:p>
            <a:r>
              <a:rPr lang="en-US" sz="700" dirty="0">
                <a:solidFill>
                  <a:srgbClr val="00B050"/>
                </a:solidFill>
                <a:latin typeface="Estrangelo Edessa" panose="03080600000000000000" pitchFamily="66" charset="0"/>
                <a:cs typeface="Estrangelo Edessa" panose="03080600000000000000" pitchFamily="66" charset="0"/>
              </a:rPr>
              <a:t>The Take Away: Velocity is the speed of an object, even zero speed, and acceleration is any change in that speed whether increased or decreased.  This example of the relationship of velocity and acceleration shows the First Low of Motion. I can now integrate it with the Second Law (force &amp; mass, &amp; acceleration) and the Third Law (object interactions)</a:t>
            </a:r>
          </a:p>
        </p:txBody>
      </p:sp>
      <p:sp>
        <p:nvSpPr>
          <p:cNvPr id="17" name="TextBox 16">
            <a:extLst>
              <a:ext uri="{FF2B5EF4-FFF2-40B4-BE49-F238E27FC236}">
                <a16:creationId xmlns:a16="http://schemas.microsoft.com/office/drawing/2014/main" id="{87674DCB-381B-42F8-8E4A-EF1B3133DC1A}"/>
              </a:ext>
            </a:extLst>
          </p:cNvPr>
          <p:cNvSpPr txBox="1"/>
          <p:nvPr/>
        </p:nvSpPr>
        <p:spPr>
          <a:xfrm>
            <a:off x="5879581" y="5710401"/>
            <a:ext cx="2937133" cy="218317"/>
          </a:xfrm>
          <a:prstGeom prst="rect">
            <a:avLst/>
          </a:prstGeom>
          <a:noFill/>
        </p:spPr>
        <p:txBody>
          <a:bodyPr wrap="square" rtlCol="0">
            <a:spAutoFit/>
          </a:bodyPr>
          <a:lstStyle/>
          <a:p>
            <a:r>
              <a:rPr lang="en-US" sz="800" dirty="0">
                <a:solidFill>
                  <a:srgbClr val="00B050"/>
                </a:solidFill>
                <a:latin typeface="Estrangelo Edessa" panose="03080600000000000000" pitchFamily="66" charset="0"/>
                <a:cs typeface="Estrangelo Edessa" panose="03080600000000000000" pitchFamily="66" charset="0"/>
              </a:rPr>
              <a:t>I think I can explain everything on this graphic now.</a:t>
            </a:r>
          </a:p>
        </p:txBody>
      </p:sp>
      <p:sp>
        <p:nvSpPr>
          <p:cNvPr id="18" name="TextBox 17">
            <a:extLst>
              <a:ext uri="{FF2B5EF4-FFF2-40B4-BE49-F238E27FC236}">
                <a16:creationId xmlns:a16="http://schemas.microsoft.com/office/drawing/2014/main" id="{806E3804-39FD-449A-B14B-F3AE1904210C}"/>
              </a:ext>
            </a:extLst>
          </p:cNvPr>
          <p:cNvSpPr txBox="1"/>
          <p:nvPr/>
        </p:nvSpPr>
        <p:spPr>
          <a:xfrm>
            <a:off x="5875207" y="5863614"/>
            <a:ext cx="3013689" cy="461665"/>
          </a:xfrm>
          <a:prstGeom prst="rect">
            <a:avLst/>
          </a:prstGeom>
          <a:noFill/>
        </p:spPr>
        <p:txBody>
          <a:bodyPr wrap="square" rtlCol="0">
            <a:spAutoFit/>
          </a:bodyPr>
          <a:lstStyle/>
          <a:p>
            <a:r>
              <a:rPr lang="en-US" sz="800" dirty="0">
                <a:solidFill>
                  <a:srgbClr val="00B050"/>
                </a:solidFill>
                <a:latin typeface="Estrangelo Edessa" panose="03080600000000000000" pitchFamily="66" charset="0"/>
                <a:cs typeface="Estrangelo Edessa" panose="03080600000000000000" pitchFamily="66" charset="0"/>
              </a:rPr>
              <a:t>I did a </a:t>
            </a:r>
            <a:r>
              <a:rPr lang="en-US" sz="800" u="sng" dirty="0">
                <a:solidFill>
                  <a:srgbClr val="00B050"/>
                </a:solidFill>
                <a:latin typeface="Estrangelo Edessa" panose="03080600000000000000" pitchFamily="66" charset="0"/>
                <a:cs typeface="Estrangelo Edessa" panose="03080600000000000000" pitchFamily="66" charset="0"/>
              </a:rPr>
              <a:t>Cover &amp; Recite </a:t>
            </a:r>
            <a:r>
              <a:rPr lang="en-US" sz="800" dirty="0">
                <a:solidFill>
                  <a:srgbClr val="00B050"/>
                </a:solidFill>
                <a:latin typeface="Estrangelo Edessa" panose="03080600000000000000" pitchFamily="66" charset="0"/>
                <a:cs typeface="Estrangelo Edessa" panose="03080600000000000000" pitchFamily="66" charset="0"/>
              </a:rPr>
              <a:t>of the </a:t>
            </a:r>
            <a:r>
              <a:rPr lang="en-US" sz="800" dirty="0" err="1">
                <a:solidFill>
                  <a:srgbClr val="00B050"/>
                </a:solidFill>
                <a:latin typeface="Estrangelo Edessa" panose="03080600000000000000" pitchFamily="66" charset="0"/>
                <a:cs typeface="Estrangelo Edessa" panose="03080600000000000000" pitchFamily="66" charset="0"/>
              </a:rPr>
              <a:t>chapter.When</a:t>
            </a:r>
            <a:r>
              <a:rPr lang="en-US" sz="800" dirty="0">
                <a:solidFill>
                  <a:srgbClr val="00B050"/>
                </a:solidFill>
                <a:latin typeface="Estrangelo Edessa" panose="03080600000000000000" pitchFamily="66" charset="0"/>
                <a:cs typeface="Estrangelo Edessa" panose="03080600000000000000" pitchFamily="66" charset="0"/>
              </a:rPr>
              <a:t> I came to a visual, I read the caption, covered the visual and told what I had learned from it.</a:t>
            </a:r>
          </a:p>
        </p:txBody>
      </p:sp>
      <p:sp>
        <p:nvSpPr>
          <p:cNvPr id="19" name="TextBox 18">
            <a:extLst>
              <a:ext uri="{FF2B5EF4-FFF2-40B4-BE49-F238E27FC236}">
                <a16:creationId xmlns:a16="http://schemas.microsoft.com/office/drawing/2014/main" id="{890FA4A5-61AE-40A6-A006-0DC715BCA515}"/>
              </a:ext>
            </a:extLst>
          </p:cNvPr>
          <p:cNvSpPr txBox="1"/>
          <p:nvPr/>
        </p:nvSpPr>
        <p:spPr>
          <a:xfrm>
            <a:off x="5885579" y="6363276"/>
            <a:ext cx="3003317" cy="338554"/>
          </a:xfrm>
          <a:prstGeom prst="rect">
            <a:avLst/>
          </a:prstGeom>
          <a:noFill/>
        </p:spPr>
        <p:txBody>
          <a:bodyPr wrap="square" rtlCol="0">
            <a:spAutoFit/>
          </a:bodyPr>
          <a:lstStyle/>
          <a:p>
            <a:r>
              <a:rPr lang="en-US" sz="800" dirty="0">
                <a:solidFill>
                  <a:srgbClr val="00B050"/>
                </a:solidFill>
                <a:latin typeface="Estrangelo Edessa" panose="03080600000000000000" pitchFamily="66" charset="0"/>
                <a:cs typeface="Estrangelo Edessa" panose="03080600000000000000" pitchFamily="66" charset="0"/>
              </a:rPr>
              <a:t>I did a more in-depth explanation of the two hardest visuals in the text for me. I under- stand them now!</a:t>
            </a:r>
          </a:p>
        </p:txBody>
      </p:sp>
      <p:pic>
        <p:nvPicPr>
          <p:cNvPr id="21" name="Picture 2" descr="C:\Users\kjp6\AppData\Local\Microsoft\Windows\Temporary Internet Files\Content.IE5\UWBFRAC9\MC900441310[1].png">
            <a:extLst>
              <a:ext uri="{FF2B5EF4-FFF2-40B4-BE49-F238E27FC236}">
                <a16:creationId xmlns:a16="http://schemas.microsoft.com/office/drawing/2014/main" id="{6107BD23-6F19-46F1-B329-04C3ADFF12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787547"/>
            <a:ext cx="166080" cy="1660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kjp6\AppData\Local\Microsoft\Windows\Temporary Internet Files\Content.IE5\UWBFRAC9\MC900441310[1].png">
            <a:extLst>
              <a:ext uri="{FF2B5EF4-FFF2-40B4-BE49-F238E27FC236}">
                <a16:creationId xmlns:a16="http://schemas.microsoft.com/office/drawing/2014/main" id="{050E3160-8FE0-4146-B8ED-B9061B4DF6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1046643"/>
            <a:ext cx="166080" cy="1660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kjp6\AppData\Local\Microsoft\Windows\Temporary Internet Files\Content.IE5\UWBFRAC9\MC900441310[1].png">
            <a:extLst>
              <a:ext uri="{FF2B5EF4-FFF2-40B4-BE49-F238E27FC236}">
                <a16:creationId xmlns:a16="http://schemas.microsoft.com/office/drawing/2014/main" id="{8EF00626-AF98-402A-A84D-58F58CFDCA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3317" y="1391280"/>
            <a:ext cx="166080" cy="1660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kjp6\AppData\Local\Microsoft\Windows\Temporary Internet Files\Content.IE5\UWBFRAC9\MC900441310[1].png">
            <a:extLst>
              <a:ext uri="{FF2B5EF4-FFF2-40B4-BE49-F238E27FC236}">
                <a16:creationId xmlns:a16="http://schemas.microsoft.com/office/drawing/2014/main" id="{57335A52-7169-4D50-82EA-CB4798F886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1657034"/>
            <a:ext cx="166080" cy="1660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kjp6\AppData\Local\Microsoft\Windows\Temporary Internet Files\Content.IE5\UWBFRAC9\MC900441310[1].png">
            <a:extLst>
              <a:ext uri="{FF2B5EF4-FFF2-40B4-BE49-F238E27FC236}">
                <a16:creationId xmlns:a16="http://schemas.microsoft.com/office/drawing/2014/main" id="{E2F056A8-0EA2-410D-9759-0FDE581967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7806" y="2017407"/>
            <a:ext cx="166080" cy="1660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kjp6\AppData\Local\Microsoft\Windows\Temporary Internet Files\Content.IE5\UWBFRAC9\MC900441310[1].png">
            <a:extLst>
              <a:ext uri="{FF2B5EF4-FFF2-40B4-BE49-F238E27FC236}">
                <a16:creationId xmlns:a16="http://schemas.microsoft.com/office/drawing/2014/main" id="{E1594C6E-15CB-4963-B45D-C09DFB51F1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5561" y="2386112"/>
            <a:ext cx="166080" cy="1660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jp6\AppData\Local\Microsoft\Windows\Temporary Internet Files\Content.IE5\UWBFRAC9\MC900441310[1].png">
            <a:extLst>
              <a:ext uri="{FF2B5EF4-FFF2-40B4-BE49-F238E27FC236}">
                <a16:creationId xmlns:a16="http://schemas.microsoft.com/office/drawing/2014/main" id="{A0574DCD-7837-453D-8240-30457C855E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5561" y="2730346"/>
            <a:ext cx="166080" cy="1660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kjp6\AppData\Local\Microsoft\Windows\Temporary Internet Files\Content.IE5\UWBFRAC9\MC900441310[1].png">
            <a:extLst>
              <a:ext uri="{FF2B5EF4-FFF2-40B4-BE49-F238E27FC236}">
                <a16:creationId xmlns:a16="http://schemas.microsoft.com/office/drawing/2014/main" id="{4EC59671-2DA8-498B-84CD-5A0C82E29F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3317" y="3323100"/>
            <a:ext cx="166080" cy="1660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jp6\AppData\Local\Microsoft\Windows\Temporary Internet Files\Content.IE5\UWBFRAC9\MC900441310[1].png">
            <a:extLst>
              <a:ext uri="{FF2B5EF4-FFF2-40B4-BE49-F238E27FC236}">
                <a16:creationId xmlns:a16="http://schemas.microsoft.com/office/drawing/2014/main" id="{304E1110-D625-49FF-A332-1A14C3E05A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3317" y="4384276"/>
            <a:ext cx="166080" cy="1660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kjp6\AppData\Local\Microsoft\Windows\Temporary Internet Files\Content.IE5\UWBFRAC9\MC900441310[1].png">
            <a:extLst>
              <a:ext uri="{FF2B5EF4-FFF2-40B4-BE49-F238E27FC236}">
                <a16:creationId xmlns:a16="http://schemas.microsoft.com/office/drawing/2014/main" id="{4F538252-3ACD-4EF7-B3D6-FB52FF0592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5561" y="5058792"/>
            <a:ext cx="166080" cy="1660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kjp6\AppData\Local\Microsoft\Windows\Temporary Internet Files\Content.IE5\UWBFRAC9\MC900441310[1].png">
            <a:extLst>
              <a:ext uri="{FF2B5EF4-FFF2-40B4-BE49-F238E27FC236}">
                <a16:creationId xmlns:a16="http://schemas.microsoft.com/office/drawing/2014/main" id="{CA6707AA-3BA9-490A-979B-0FF123FADC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5561" y="5627361"/>
            <a:ext cx="166080" cy="1660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kjp6\AppData\Local\Microsoft\Windows\Temporary Internet Files\Content.IE5\UWBFRAC9\MC900441310[1].png">
            <a:extLst>
              <a:ext uri="{FF2B5EF4-FFF2-40B4-BE49-F238E27FC236}">
                <a16:creationId xmlns:a16="http://schemas.microsoft.com/office/drawing/2014/main" id="{9ACAE50A-3BE4-4FCD-8E33-07713726D4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633" y="5904373"/>
            <a:ext cx="166080" cy="1660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kjp6\AppData\Local\Microsoft\Windows\Temporary Internet Files\Content.IE5\UWBFRAC9\MC900441310[1].png">
            <a:extLst>
              <a:ext uri="{FF2B5EF4-FFF2-40B4-BE49-F238E27FC236}">
                <a16:creationId xmlns:a16="http://schemas.microsoft.com/office/drawing/2014/main" id="{E526FE9D-8EBF-4793-A800-7ED9608A26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5561" y="6389902"/>
            <a:ext cx="166080" cy="16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1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438652"/>
            <a:ext cx="2937133" cy="1653791"/>
          </a:xfrm>
          <a:prstGeom prst="rect">
            <a:avLst/>
          </a:prstGeom>
        </p:spPr>
      </p:pic>
      <p:sp>
        <p:nvSpPr>
          <p:cNvPr id="5" name="Oval Callout 4"/>
          <p:cNvSpPr/>
          <p:nvPr/>
        </p:nvSpPr>
        <p:spPr>
          <a:xfrm>
            <a:off x="685800" y="584200"/>
            <a:ext cx="6248401" cy="3378200"/>
          </a:xfrm>
          <a:prstGeom prst="wedgeEllipseCallout">
            <a:avLst>
              <a:gd name="adj1" fmla="val 53022"/>
              <a:gd name="adj2" fmla="val 38250"/>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00CC"/>
                </a:solidFill>
              </a:rPr>
              <a:t>As you may recall, my purpose for reading the chapter was to explain Newton’s three Laws of Motion, contrast then integrate them, and generate examples showing how each works.</a:t>
            </a:r>
            <a:endParaRPr lang="en-US" sz="2400" b="1" i="1" dirty="0">
              <a:solidFill>
                <a:srgbClr val="0000CC"/>
              </a:solidFill>
            </a:endParaRPr>
          </a:p>
        </p:txBody>
      </p:sp>
    </p:spTree>
    <p:extLst>
      <p:ext uri="{BB962C8B-B14F-4D97-AF65-F5344CB8AC3E}">
        <p14:creationId xmlns:p14="http://schemas.microsoft.com/office/powerpoint/2010/main" val="371823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438652"/>
            <a:ext cx="2937133" cy="1653791"/>
          </a:xfrm>
          <a:prstGeom prst="rect">
            <a:avLst/>
          </a:prstGeom>
        </p:spPr>
      </p:pic>
      <p:sp>
        <p:nvSpPr>
          <p:cNvPr id="7" name="Oval Callout 6"/>
          <p:cNvSpPr/>
          <p:nvPr/>
        </p:nvSpPr>
        <p:spPr>
          <a:xfrm>
            <a:off x="187067" y="152400"/>
            <a:ext cx="6518533" cy="6629400"/>
          </a:xfrm>
          <a:prstGeom prst="wedgeEllipseCallout">
            <a:avLst>
              <a:gd name="adj1" fmla="val 58245"/>
              <a:gd name="adj2" fmla="val 199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This strategy has prepared me </a:t>
            </a:r>
          </a:p>
          <a:p>
            <a:pPr algn="ctr"/>
            <a:r>
              <a:rPr lang="en-US" sz="2000" dirty="0">
                <a:solidFill>
                  <a:srgbClr val="0000CC"/>
                </a:solidFill>
              </a:rPr>
              <a:t>to meet my purposes. Taking the visual with the cars that demonstrated Newton’s 1</a:t>
            </a:r>
            <a:r>
              <a:rPr lang="en-US" sz="2000" baseline="30000" dirty="0">
                <a:solidFill>
                  <a:srgbClr val="0000CC"/>
                </a:solidFill>
              </a:rPr>
              <a:t>st</a:t>
            </a:r>
            <a:r>
              <a:rPr lang="en-US" sz="2000" dirty="0">
                <a:solidFill>
                  <a:srgbClr val="0000CC"/>
                </a:solidFill>
              </a:rPr>
              <a:t> Law of Motion, I can explain </a:t>
            </a:r>
            <a:r>
              <a:rPr lang="en-US" sz="2000" b="1" i="1" dirty="0">
                <a:solidFill>
                  <a:srgbClr val="0000CC"/>
                </a:solidFill>
              </a:rPr>
              <a:t>velocity</a:t>
            </a:r>
            <a:r>
              <a:rPr lang="en-US" sz="2000" dirty="0">
                <a:solidFill>
                  <a:srgbClr val="0000CC"/>
                </a:solidFill>
              </a:rPr>
              <a:t> and </a:t>
            </a:r>
            <a:r>
              <a:rPr lang="en-US" sz="2000" b="1" i="1" dirty="0">
                <a:solidFill>
                  <a:srgbClr val="0000CC"/>
                </a:solidFill>
              </a:rPr>
              <a:t>acceleration</a:t>
            </a:r>
            <a:r>
              <a:rPr lang="en-US" sz="2000" dirty="0">
                <a:solidFill>
                  <a:srgbClr val="0000CC"/>
                </a:solidFill>
              </a:rPr>
              <a:t> with these examples:</a:t>
            </a:r>
          </a:p>
          <a:p>
            <a:pPr algn="ctr"/>
            <a:endParaRPr lang="en-US" sz="1100" dirty="0">
              <a:solidFill>
                <a:srgbClr val="0000CC"/>
              </a:solidFill>
            </a:endParaRPr>
          </a:p>
          <a:p>
            <a:pPr algn="ctr"/>
            <a:r>
              <a:rPr lang="en-US" sz="2000" b="1" i="1" dirty="0">
                <a:solidFill>
                  <a:srgbClr val="0000CC"/>
                </a:solidFill>
              </a:rPr>
              <a:t>Running,</a:t>
            </a:r>
          </a:p>
          <a:p>
            <a:pPr algn="ctr"/>
            <a:r>
              <a:rPr lang="en-US" sz="2000" b="1" i="1" dirty="0">
                <a:solidFill>
                  <a:srgbClr val="0000CC"/>
                </a:solidFill>
              </a:rPr>
              <a:t>Throwing,</a:t>
            </a:r>
          </a:p>
          <a:p>
            <a:pPr algn="ctr"/>
            <a:r>
              <a:rPr lang="en-US" sz="2000" b="1" i="1" dirty="0">
                <a:solidFill>
                  <a:srgbClr val="0000CC"/>
                </a:solidFill>
              </a:rPr>
              <a:t>Curling</a:t>
            </a:r>
          </a:p>
          <a:p>
            <a:pPr algn="ctr"/>
            <a:r>
              <a:rPr lang="en-US" sz="2000" b="1" i="1" dirty="0">
                <a:solidFill>
                  <a:srgbClr val="0000CC"/>
                </a:solidFill>
              </a:rPr>
              <a:t>Playing billiards,</a:t>
            </a:r>
          </a:p>
          <a:p>
            <a:pPr algn="ctr"/>
            <a:r>
              <a:rPr lang="en-US" sz="2000" b="1" i="1" dirty="0">
                <a:solidFill>
                  <a:srgbClr val="0000CC"/>
                </a:solidFill>
              </a:rPr>
              <a:t>Launching a rocket,</a:t>
            </a:r>
          </a:p>
          <a:p>
            <a:pPr algn="ctr"/>
            <a:r>
              <a:rPr lang="en-US" sz="2000" b="1" i="1" dirty="0">
                <a:solidFill>
                  <a:srgbClr val="0000CC"/>
                </a:solidFill>
              </a:rPr>
              <a:t>Hiking,</a:t>
            </a:r>
          </a:p>
          <a:p>
            <a:pPr algn="ctr"/>
            <a:r>
              <a:rPr lang="en-US" sz="2000" b="1" i="1" dirty="0">
                <a:solidFill>
                  <a:srgbClr val="0000CC"/>
                </a:solidFill>
              </a:rPr>
              <a:t>Dancing.</a:t>
            </a:r>
          </a:p>
          <a:p>
            <a:pPr algn="ctr"/>
            <a:endParaRPr lang="en-US" sz="1200" b="1" i="1" dirty="0">
              <a:solidFill>
                <a:srgbClr val="0000CC"/>
              </a:solidFill>
            </a:endParaRPr>
          </a:p>
          <a:p>
            <a:pPr algn="ctr"/>
            <a:r>
              <a:rPr lang="en-US" sz="2000" dirty="0">
                <a:solidFill>
                  <a:srgbClr val="0000CC"/>
                </a:solidFill>
              </a:rPr>
              <a:t>Furthermore, I can now explain how all three Laws of Motion are at work in these examples.</a:t>
            </a:r>
          </a:p>
        </p:txBody>
      </p:sp>
    </p:spTree>
    <p:extLst>
      <p:ext uri="{BB962C8B-B14F-4D97-AF65-F5344CB8AC3E}">
        <p14:creationId xmlns:p14="http://schemas.microsoft.com/office/powerpoint/2010/main" val="202669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867" y="4648200"/>
            <a:ext cx="2937133" cy="1653791"/>
          </a:xfrm>
          <a:prstGeom prst="rect">
            <a:avLst/>
          </a:prstGeom>
        </p:spPr>
      </p:pic>
      <p:sp>
        <p:nvSpPr>
          <p:cNvPr id="6" name="Oval Callout 5"/>
          <p:cNvSpPr/>
          <p:nvPr/>
        </p:nvSpPr>
        <p:spPr>
          <a:xfrm>
            <a:off x="152400" y="190500"/>
            <a:ext cx="6747134" cy="6477000"/>
          </a:xfrm>
          <a:prstGeom prst="wedgeEllipseCallout">
            <a:avLst>
              <a:gd name="adj1" fmla="val 57923"/>
              <a:gd name="adj2" fmla="val 3337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We have now completed the demonstration of </a:t>
            </a:r>
          </a:p>
          <a:p>
            <a:pPr algn="ctr"/>
            <a:r>
              <a:rPr lang="en-US" sz="2400" b="1" i="1" dirty="0">
                <a:solidFill>
                  <a:srgbClr val="0000CC"/>
                </a:solidFill>
              </a:rPr>
              <a:t>Visual &amp; Technical Reading</a:t>
            </a:r>
            <a:r>
              <a:rPr lang="en-US" sz="2400" dirty="0">
                <a:solidFill>
                  <a:srgbClr val="0000CC"/>
                </a:solidFill>
              </a:rPr>
              <a:t>.</a:t>
            </a:r>
          </a:p>
          <a:p>
            <a:pPr algn="ctr"/>
            <a:endParaRPr lang="en-US" sz="2400" dirty="0">
              <a:solidFill>
                <a:srgbClr val="0000CC"/>
              </a:solidFill>
            </a:endParaRPr>
          </a:p>
          <a:p>
            <a:pPr algn="ctr"/>
            <a:r>
              <a:rPr lang="en-US" sz="2400" dirty="0">
                <a:solidFill>
                  <a:srgbClr val="0000CC"/>
                </a:solidFill>
              </a:rPr>
              <a:t>Perhaps this strategy seems laborious, but realize that after you work to learn this strategy at first, it becomes </a:t>
            </a:r>
            <a:r>
              <a:rPr lang="en-US" sz="2400" b="1" i="1" dirty="0">
                <a:solidFill>
                  <a:srgbClr val="0000CC"/>
                </a:solidFill>
              </a:rPr>
              <a:t>easier</a:t>
            </a:r>
            <a:r>
              <a:rPr lang="en-US" sz="2400" dirty="0">
                <a:solidFill>
                  <a:srgbClr val="0000CC"/>
                </a:solidFill>
              </a:rPr>
              <a:t>, </a:t>
            </a:r>
            <a:r>
              <a:rPr lang="en-US" sz="2400" b="1" i="1" dirty="0">
                <a:solidFill>
                  <a:srgbClr val="0000CC"/>
                </a:solidFill>
              </a:rPr>
              <a:t>faster</a:t>
            </a:r>
            <a:r>
              <a:rPr lang="en-US" sz="2400" dirty="0">
                <a:solidFill>
                  <a:srgbClr val="0000CC"/>
                </a:solidFill>
              </a:rPr>
              <a:t>, and more </a:t>
            </a:r>
            <a:r>
              <a:rPr lang="en-US" sz="2400" b="1" i="1" dirty="0">
                <a:solidFill>
                  <a:srgbClr val="0000CC"/>
                </a:solidFill>
              </a:rPr>
              <a:t>natural</a:t>
            </a:r>
            <a:r>
              <a:rPr lang="en-US" sz="2400" dirty="0">
                <a:solidFill>
                  <a:srgbClr val="0000CC"/>
                </a:solidFill>
              </a:rPr>
              <a:t> each additional time you are faced with a text having hard visual and technical information.</a:t>
            </a:r>
          </a:p>
          <a:p>
            <a:pPr algn="ctr"/>
            <a:endParaRPr lang="en-US" sz="2400" b="1" i="1" dirty="0">
              <a:solidFill>
                <a:srgbClr val="0000CC"/>
              </a:solidFill>
            </a:endParaRPr>
          </a:p>
          <a:p>
            <a:pPr algn="ctr"/>
            <a:r>
              <a:rPr lang="en-US" sz="2400" b="1" i="1" dirty="0">
                <a:solidFill>
                  <a:srgbClr val="0000CC"/>
                </a:solidFill>
              </a:rPr>
              <a:t>Depending on your major, this could be a MUST-DO strategy.</a:t>
            </a:r>
          </a:p>
        </p:txBody>
      </p:sp>
    </p:spTree>
    <p:extLst>
      <p:ext uri="{BB962C8B-B14F-4D97-AF65-F5344CB8AC3E}">
        <p14:creationId xmlns:p14="http://schemas.microsoft.com/office/powerpoint/2010/main" val="154355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438652"/>
            <a:ext cx="2937133" cy="1653791"/>
          </a:xfrm>
          <a:prstGeom prst="rect">
            <a:avLst/>
          </a:prstGeom>
        </p:spPr>
      </p:pic>
      <p:sp>
        <p:nvSpPr>
          <p:cNvPr id="8" name="Oval Callout 7"/>
          <p:cNvSpPr/>
          <p:nvPr/>
        </p:nvSpPr>
        <p:spPr>
          <a:xfrm>
            <a:off x="-34032" y="649549"/>
            <a:ext cx="6663431" cy="5751251"/>
          </a:xfrm>
          <a:prstGeom prst="wedgeEllipseCallout">
            <a:avLst>
              <a:gd name="adj1" fmla="val 61924"/>
              <a:gd name="adj2" fmla="val 1329"/>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00CC"/>
                </a:solidFill>
              </a:rPr>
              <a:t>Students who apply this strategy to even a few graphics per chapter find that doing so helps them understand many other graphics as well. </a:t>
            </a:r>
          </a:p>
          <a:p>
            <a:endParaRPr lang="en-US" sz="2400" dirty="0">
              <a:solidFill>
                <a:srgbClr val="0000CC"/>
              </a:solidFill>
            </a:endParaRPr>
          </a:p>
          <a:p>
            <a:r>
              <a:rPr lang="en-US" sz="2400" dirty="0">
                <a:solidFill>
                  <a:srgbClr val="0000CC"/>
                </a:solidFill>
              </a:rPr>
              <a:t>You now know how to systematically analyze the hardest visual and technical information in your texts. </a:t>
            </a:r>
          </a:p>
          <a:p>
            <a:endParaRPr lang="en-US" sz="2400" dirty="0">
              <a:solidFill>
                <a:srgbClr val="0000CC"/>
              </a:solidFill>
            </a:endParaRPr>
          </a:p>
        </p:txBody>
      </p:sp>
    </p:spTree>
    <p:extLst>
      <p:ext uri="{BB962C8B-B14F-4D97-AF65-F5344CB8AC3E}">
        <p14:creationId xmlns:p14="http://schemas.microsoft.com/office/powerpoint/2010/main" val="5520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876800"/>
            <a:ext cx="2937133" cy="1653791"/>
          </a:xfrm>
          <a:prstGeom prst="rect">
            <a:avLst/>
          </a:prstGeom>
        </p:spPr>
      </p:pic>
      <p:sp>
        <p:nvSpPr>
          <p:cNvPr id="10" name="Oval Callout 9"/>
          <p:cNvSpPr/>
          <p:nvPr/>
        </p:nvSpPr>
        <p:spPr>
          <a:xfrm>
            <a:off x="609600" y="108526"/>
            <a:ext cx="5486400" cy="5682673"/>
          </a:xfrm>
          <a:prstGeom prst="wedgeEllipseCallout">
            <a:avLst>
              <a:gd name="adj1" fmla="val 62068"/>
              <a:gd name="adj2" fmla="val 47209"/>
            </a:avLst>
          </a:prstGeom>
        </p:spPr>
        <p:style>
          <a:lnRef idx="2">
            <a:schemeClr val="accent1"/>
          </a:lnRef>
          <a:fillRef idx="1">
            <a:schemeClr val="lt1"/>
          </a:fillRef>
          <a:effectRef idx="0">
            <a:schemeClr val="accent1"/>
          </a:effectRef>
          <a:fontRef idx="minor">
            <a:schemeClr val="dk1"/>
          </a:fontRef>
        </p:style>
        <p:txBody>
          <a:bodyPr rtlCol="0" anchor="ctr"/>
          <a:lstStyle/>
          <a:p>
            <a:pPr algn="ctr">
              <a:spcAft>
                <a:spcPts val="1200"/>
              </a:spcAft>
            </a:pPr>
            <a:r>
              <a:rPr lang="en-US" sz="2000" dirty="0">
                <a:solidFill>
                  <a:srgbClr val="0000CC"/>
                </a:solidFill>
              </a:rPr>
              <a:t>Reminder of the Basics:</a:t>
            </a:r>
          </a:p>
          <a:p>
            <a:pPr>
              <a:spcAft>
                <a:spcPts val="1200"/>
              </a:spcAft>
            </a:pPr>
            <a:r>
              <a:rPr lang="en-US" sz="1600" i="1" dirty="0">
                <a:solidFill>
                  <a:srgbClr val="0000CC"/>
                </a:solidFill>
              </a:rPr>
              <a:t>Use this strategy for difficult graphics. </a:t>
            </a:r>
          </a:p>
          <a:p>
            <a:pPr>
              <a:spcAft>
                <a:spcPts val="1200"/>
              </a:spcAft>
            </a:pPr>
            <a:r>
              <a:rPr lang="en-US" sz="1600" i="1" dirty="0">
                <a:solidFill>
                  <a:srgbClr val="0000CC"/>
                </a:solidFill>
              </a:rPr>
              <a:t>Look at the whole the graphic. </a:t>
            </a:r>
          </a:p>
          <a:p>
            <a:pPr>
              <a:spcAft>
                <a:spcPts val="1200"/>
              </a:spcAft>
            </a:pPr>
            <a:r>
              <a:rPr lang="en-US" sz="1600" i="1" dirty="0">
                <a:solidFill>
                  <a:srgbClr val="0000CC"/>
                </a:solidFill>
              </a:rPr>
              <a:t>Isolate a part and study it, then another part.</a:t>
            </a:r>
          </a:p>
          <a:p>
            <a:pPr indent="-457200">
              <a:spcAft>
                <a:spcPts val="1200"/>
              </a:spcAft>
            </a:pPr>
            <a:r>
              <a:rPr lang="en-US" sz="1600" i="1" dirty="0">
                <a:solidFill>
                  <a:srgbClr val="0000CC"/>
                </a:solidFill>
              </a:rPr>
              <a:t>Relate a part to another part, then to a different part.</a:t>
            </a:r>
          </a:p>
          <a:p>
            <a:pPr>
              <a:spcAft>
                <a:spcPts val="1200"/>
              </a:spcAft>
            </a:pPr>
            <a:r>
              <a:rPr lang="en-US" sz="1600" i="1" dirty="0">
                <a:solidFill>
                  <a:srgbClr val="0000CC"/>
                </a:solidFill>
              </a:rPr>
              <a:t>Relate a part to the whole graphic, then relate a different part to the whole graphic.</a:t>
            </a:r>
          </a:p>
          <a:p>
            <a:pPr>
              <a:spcAft>
                <a:spcPts val="1200"/>
              </a:spcAft>
            </a:pPr>
            <a:r>
              <a:rPr lang="en-US" sz="1600" i="1" dirty="0">
                <a:solidFill>
                  <a:srgbClr val="0000CC"/>
                </a:solidFill>
              </a:rPr>
              <a:t>State the Take-Away message of the whole graphic.</a:t>
            </a:r>
            <a:endParaRPr lang="en-US" sz="2000" i="1" dirty="0">
              <a:solidFill>
                <a:srgbClr val="0000CC"/>
              </a:solidFill>
            </a:endParaRPr>
          </a:p>
        </p:txBody>
      </p:sp>
    </p:spTree>
    <p:extLst>
      <p:ext uri="{BB962C8B-B14F-4D97-AF65-F5344CB8AC3E}">
        <p14:creationId xmlns:p14="http://schemas.microsoft.com/office/powerpoint/2010/main" val="11605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31" y="4953000"/>
            <a:ext cx="2114845" cy="1190791"/>
          </a:xfrm>
          <a:prstGeom prst="rect">
            <a:avLst/>
          </a:prstGeom>
        </p:spPr>
      </p:pic>
      <p:pic>
        <p:nvPicPr>
          <p:cNvPr id="8"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000" y="152400"/>
            <a:ext cx="3510208" cy="4431166"/>
          </a:xfrm>
        </p:spPr>
      </p:pic>
      <p:sp>
        <p:nvSpPr>
          <p:cNvPr id="10" name="Oval Callout 9"/>
          <p:cNvSpPr/>
          <p:nvPr/>
        </p:nvSpPr>
        <p:spPr>
          <a:xfrm>
            <a:off x="3276600" y="3200400"/>
            <a:ext cx="5715000" cy="2438400"/>
          </a:xfrm>
          <a:prstGeom prst="wedgeEllipseCallout">
            <a:avLst>
              <a:gd name="adj1" fmla="val -67777"/>
              <a:gd name="adj2" fmla="val 5552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For my </a:t>
            </a:r>
            <a:r>
              <a:rPr lang="en-US" sz="2400" b="1" dirty="0">
                <a:solidFill>
                  <a:srgbClr val="0000CC"/>
                </a:solidFill>
              </a:rPr>
              <a:t>PREVIEW </a:t>
            </a:r>
            <a:r>
              <a:rPr lang="en-US" sz="2400" dirty="0">
                <a:solidFill>
                  <a:srgbClr val="0000CC"/>
                </a:solidFill>
              </a:rPr>
              <a:t>of the chapter,</a:t>
            </a:r>
            <a:r>
              <a:rPr lang="en-US" sz="2400" b="1" dirty="0">
                <a:solidFill>
                  <a:srgbClr val="0000CC"/>
                </a:solidFill>
              </a:rPr>
              <a:t> </a:t>
            </a:r>
            <a:r>
              <a:rPr lang="en-US" sz="2400" dirty="0">
                <a:solidFill>
                  <a:srgbClr val="0000CC"/>
                </a:solidFill>
              </a:rPr>
              <a:t>I do a </a:t>
            </a:r>
            <a:r>
              <a:rPr lang="en-US" sz="2400" b="1" i="1" dirty="0">
                <a:solidFill>
                  <a:srgbClr val="0000CC"/>
                </a:solidFill>
              </a:rPr>
              <a:t>T.H.I.E.V.V.E.S. with Snatches</a:t>
            </a:r>
            <a:r>
              <a:rPr lang="en-US" sz="2400" dirty="0">
                <a:solidFill>
                  <a:srgbClr val="0000CC"/>
                </a:solidFill>
              </a:rPr>
              <a:t>. </a:t>
            </a:r>
          </a:p>
          <a:p>
            <a:pPr algn="ctr"/>
            <a:r>
              <a:rPr lang="en-US" sz="2400" dirty="0">
                <a:solidFill>
                  <a:srgbClr val="0000CC"/>
                </a:solidFill>
              </a:rPr>
              <a:t>Watch me.</a:t>
            </a:r>
          </a:p>
        </p:txBody>
      </p:sp>
    </p:spTree>
    <p:extLst>
      <p:ext uri="{BB962C8B-B14F-4D97-AF65-F5344CB8AC3E}">
        <p14:creationId xmlns:p14="http://schemas.microsoft.com/office/powerpoint/2010/main" val="134221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438652"/>
            <a:ext cx="2937133" cy="1653791"/>
          </a:xfrm>
          <a:prstGeom prst="rect">
            <a:avLst/>
          </a:prstGeom>
        </p:spPr>
      </p:pic>
      <p:sp>
        <p:nvSpPr>
          <p:cNvPr id="10" name="Oval Callout 9"/>
          <p:cNvSpPr/>
          <p:nvPr/>
        </p:nvSpPr>
        <p:spPr>
          <a:xfrm>
            <a:off x="685800" y="838200"/>
            <a:ext cx="5905500" cy="3486213"/>
          </a:xfrm>
          <a:prstGeom prst="wedgeEllipseCallout">
            <a:avLst>
              <a:gd name="adj1" fmla="val 60770"/>
              <a:gd name="adj2" fmla="val 250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0000CC"/>
                </a:solidFill>
              </a:rPr>
              <a:t>Best wishes </a:t>
            </a:r>
            <a:r>
              <a:rPr lang="en-US" sz="2800">
                <a:solidFill>
                  <a:srgbClr val="0000CC"/>
                </a:solidFill>
              </a:rPr>
              <a:t>learning much from </a:t>
            </a:r>
            <a:r>
              <a:rPr lang="en-US" sz="2800" dirty="0">
                <a:solidFill>
                  <a:srgbClr val="0000CC"/>
                </a:solidFill>
              </a:rPr>
              <a:t>the visuals and technical materials in your own texts!</a:t>
            </a:r>
            <a:endParaRPr lang="en-US" sz="2800" b="1" i="1" dirty="0">
              <a:solidFill>
                <a:srgbClr val="0000CC"/>
              </a:solidFill>
            </a:endParaRPr>
          </a:p>
        </p:txBody>
      </p:sp>
    </p:spTree>
    <p:extLst>
      <p:ext uri="{BB962C8B-B14F-4D97-AF65-F5344CB8AC3E}">
        <p14:creationId xmlns:p14="http://schemas.microsoft.com/office/powerpoint/2010/main" val="393511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31" y="4953000"/>
            <a:ext cx="2114845" cy="1190791"/>
          </a:xfrm>
          <a:prstGeom prst="rect">
            <a:avLst/>
          </a:prstGeom>
        </p:spPr>
      </p:pic>
      <p:pic>
        <p:nvPicPr>
          <p:cNvPr id="8"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000" y="152400"/>
            <a:ext cx="3510208" cy="4431166"/>
          </a:xfrm>
        </p:spPr>
      </p:pic>
      <p:sp>
        <p:nvSpPr>
          <p:cNvPr id="6" name="Oval Callout 5"/>
          <p:cNvSpPr/>
          <p:nvPr/>
        </p:nvSpPr>
        <p:spPr>
          <a:xfrm>
            <a:off x="3124200" y="1454903"/>
            <a:ext cx="5852160" cy="4183897"/>
          </a:xfrm>
          <a:prstGeom prst="wedgeEllipseCallout">
            <a:avLst>
              <a:gd name="adj1" fmla="val -65357"/>
              <a:gd name="adj2" fmla="val 5461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solidFill>
                  <a:srgbClr val="0000CC"/>
                </a:solidFill>
              </a:rPr>
              <a:t>As I preview, I ask the PREVIEW question:  “What am I going to learn?”</a:t>
            </a:r>
          </a:p>
          <a:p>
            <a:pPr algn="ctr"/>
            <a:endParaRPr lang="en-US" sz="2200" dirty="0">
              <a:solidFill>
                <a:srgbClr val="0000CC"/>
              </a:solidFill>
            </a:endParaRPr>
          </a:p>
          <a:p>
            <a:pPr algn="ctr"/>
            <a:r>
              <a:rPr lang="en-US" sz="2200" dirty="0">
                <a:solidFill>
                  <a:srgbClr val="0000CC"/>
                </a:solidFill>
              </a:rPr>
              <a:t>The visuals help answer this, so I glance at them.  </a:t>
            </a:r>
          </a:p>
          <a:p>
            <a:pPr algn="ctr"/>
            <a:endParaRPr lang="en-US" sz="2200" dirty="0">
              <a:solidFill>
                <a:srgbClr val="0000CC"/>
              </a:solidFill>
            </a:endParaRPr>
          </a:p>
          <a:p>
            <a:pPr algn="ctr"/>
            <a:r>
              <a:rPr lang="en-US" sz="2200" dirty="0">
                <a:solidFill>
                  <a:srgbClr val="0000CC"/>
                </a:solidFill>
              </a:rPr>
              <a:t>But I do one more thing:  I grab the meaning of several of the easy ones right then.</a:t>
            </a:r>
          </a:p>
        </p:txBody>
      </p:sp>
    </p:spTree>
    <p:extLst>
      <p:ext uri="{BB962C8B-B14F-4D97-AF65-F5344CB8AC3E}">
        <p14:creationId xmlns:p14="http://schemas.microsoft.com/office/powerpoint/2010/main" val="12950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31" y="4953000"/>
            <a:ext cx="2114845" cy="1190791"/>
          </a:xfrm>
          <a:prstGeom prst="rect">
            <a:avLst/>
          </a:prstGeom>
        </p:spPr>
      </p:pic>
      <p:pic>
        <p:nvPicPr>
          <p:cNvPr id="8"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000" y="152400"/>
            <a:ext cx="3510208" cy="4431166"/>
          </a:xfrm>
        </p:spPr>
      </p:pic>
      <p:sp>
        <p:nvSpPr>
          <p:cNvPr id="7" name="Oval Callout 6"/>
          <p:cNvSpPr/>
          <p:nvPr/>
        </p:nvSpPr>
        <p:spPr>
          <a:xfrm>
            <a:off x="3172731" y="1752600"/>
            <a:ext cx="5666469" cy="4800600"/>
          </a:xfrm>
          <a:prstGeom prst="wedgeEllipseCallout">
            <a:avLst>
              <a:gd name="adj1" fmla="val -64566"/>
              <a:gd name="adj2" fmla="val 3204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Other visuals are harder and perhaps more important.  They are the ones I don’t easily understand—because I don’t know enough.  </a:t>
            </a:r>
          </a:p>
          <a:p>
            <a:pPr algn="ctr"/>
            <a:endParaRPr lang="en-US" sz="2400" dirty="0">
              <a:solidFill>
                <a:srgbClr val="0000CC"/>
              </a:solidFill>
            </a:endParaRPr>
          </a:p>
          <a:p>
            <a:pPr algn="ctr"/>
            <a:r>
              <a:rPr lang="en-US" sz="2400" dirty="0">
                <a:solidFill>
                  <a:srgbClr val="0000CC"/>
                </a:solidFill>
              </a:rPr>
              <a:t>That is why I am reading the chapter for my class and why I am in this course—to learn new things.   </a:t>
            </a:r>
          </a:p>
        </p:txBody>
      </p:sp>
    </p:spTree>
    <p:extLst>
      <p:ext uri="{BB962C8B-B14F-4D97-AF65-F5344CB8AC3E}">
        <p14:creationId xmlns:p14="http://schemas.microsoft.com/office/powerpoint/2010/main" val="284168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31" y="4953000"/>
            <a:ext cx="2114845" cy="1190791"/>
          </a:xfrm>
          <a:prstGeom prst="rect">
            <a:avLst/>
          </a:prstGeom>
        </p:spPr>
      </p:pic>
      <p:pic>
        <p:nvPicPr>
          <p:cNvPr id="8"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000" y="152400"/>
            <a:ext cx="3510208" cy="4431166"/>
          </a:xfrm>
        </p:spPr>
      </p:pic>
      <p:sp>
        <p:nvSpPr>
          <p:cNvPr id="9" name="Oval Callout 8"/>
          <p:cNvSpPr/>
          <p:nvPr/>
        </p:nvSpPr>
        <p:spPr>
          <a:xfrm>
            <a:off x="3352800" y="2409991"/>
            <a:ext cx="5486400" cy="4143209"/>
          </a:xfrm>
          <a:prstGeom prst="wedgeEllipseCallout">
            <a:avLst>
              <a:gd name="adj1" fmla="val -67256"/>
              <a:gd name="adj2" fmla="val 3140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The other thing I do with visual and technical information while previewing is to </a:t>
            </a:r>
            <a:r>
              <a:rPr lang="en-US" sz="2400" b="1" dirty="0">
                <a:solidFill>
                  <a:srgbClr val="0000CC"/>
                </a:solidFill>
              </a:rPr>
              <a:t>quick code </a:t>
            </a:r>
            <a:r>
              <a:rPr lang="en-US" sz="2400" dirty="0">
                <a:solidFill>
                  <a:srgbClr val="0000CC"/>
                </a:solidFill>
              </a:rPr>
              <a:t>the visuals that seem the most difficult and the most important.</a:t>
            </a:r>
          </a:p>
          <a:p>
            <a:pPr algn="ctr"/>
            <a:r>
              <a:rPr lang="en-US" sz="2400" dirty="0">
                <a:solidFill>
                  <a:srgbClr val="0000CC"/>
                </a:solidFill>
              </a:rPr>
              <a:t>I will work on them later.  </a:t>
            </a:r>
          </a:p>
        </p:txBody>
      </p:sp>
    </p:spTree>
    <p:extLst>
      <p:ext uri="{BB962C8B-B14F-4D97-AF65-F5344CB8AC3E}">
        <p14:creationId xmlns:p14="http://schemas.microsoft.com/office/powerpoint/2010/main" val="30993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31" y="4953000"/>
            <a:ext cx="2114845" cy="1190791"/>
          </a:xfrm>
          <a:prstGeom prst="rect">
            <a:avLst/>
          </a:prstGeom>
        </p:spPr>
      </p:pic>
      <p:pic>
        <p:nvPicPr>
          <p:cNvPr id="8"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000" y="152400"/>
            <a:ext cx="3510208" cy="4431166"/>
          </a:xfrm>
        </p:spPr>
      </p:pic>
      <p:sp>
        <p:nvSpPr>
          <p:cNvPr id="9" name="Oval Callout 8"/>
          <p:cNvSpPr/>
          <p:nvPr/>
        </p:nvSpPr>
        <p:spPr>
          <a:xfrm>
            <a:off x="3429000" y="3019591"/>
            <a:ext cx="5257800" cy="3228809"/>
          </a:xfrm>
          <a:prstGeom prst="wedgeEllipseCallout">
            <a:avLst>
              <a:gd name="adj1" fmla="val -67256"/>
              <a:gd name="adj2" fmla="val 3140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To</a:t>
            </a:r>
            <a:r>
              <a:rPr lang="en-US" sz="2400" b="1" dirty="0">
                <a:solidFill>
                  <a:srgbClr val="0000CC"/>
                </a:solidFill>
              </a:rPr>
              <a:t> quick code</a:t>
            </a:r>
            <a:r>
              <a:rPr lang="en-US" sz="2400" dirty="0">
                <a:solidFill>
                  <a:srgbClr val="0000CC"/>
                </a:solidFill>
              </a:rPr>
              <a:t>, </a:t>
            </a:r>
          </a:p>
          <a:p>
            <a:pPr algn="ctr"/>
            <a:r>
              <a:rPr lang="en-US" sz="2400" dirty="0">
                <a:solidFill>
                  <a:srgbClr val="0000CC"/>
                </a:solidFill>
              </a:rPr>
              <a:t>in the margin I mark the visual in some way—a dash, an asterisk, or some other code that means “Come back to this for careful study.” </a:t>
            </a:r>
          </a:p>
        </p:txBody>
      </p:sp>
    </p:spTree>
    <p:extLst>
      <p:ext uri="{BB962C8B-B14F-4D97-AF65-F5344CB8AC3E}">
        <p14:creationId xmlns:p14="http://schemas.microsoft.com/office/powerpoint/2010/main" val="37974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31" y="2552699"/>
            <a:ext cx="2114845" cy="1190791"/>
          </a:xfrm>
          <a:prstGeom prst="rect">
            <a:avLst/>
          </a:prstGeom>
        </p:spPr>
      </p:pic>
      <p:sp>
        <p:nvSpPr>
          <p:cNvPr id="5" name="Oval Callout 4"/>
          <p:cNvSpPr/>
          <p:nvPr/>
        </p:nvSpPr>
        <p:spPr>
          <a:xfrm>
            <a:off x="3124200" y="1600200"/>
            <a:ext cx="5635625" cy="1676400"/>
          </a:xfrm>
          <a:prstGeom prst="wedgeEllipseCallout">
            <a:avLst>
              <a:gd name="adj1" fmla="val -64141"/>
              <a:gd name="adj2" fmla="val 617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From the clues of my preview, I decide a purpose for reading this chapter. </a:t>
            </a:r>
            <a:endParaRPr lang="en-US" sz="2400" b="1" i="1" dirty="0">
              <a:solidFill>
                <a:srgbClr val="0000CC"/>
              </a:solidFill>
            </a:endParaRPr>
          </a:p>
        </p:txBody>
      </p:sp>
    </p:spTree>
    <p:extLst>
      <p:ext uri="{BB962C8B-B14F-4D97-AF65-F5344CB8AC3E}">
        <p14:creationId xmlns:p14="http://schemas.microsoft.com/office/powerpoint/2010/main" val="91760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31" y="2552699"/>
            <a:ext cx="2114845" cy="1190791"/>
          </a:xfrm>
          <a:prstGeom prst="rect">
            <a:avLst/>
          </a:prstGeom>
        </p:spPr>
      </p:pic>
      <p:sp>
        <p:nvSpPr>
          <p:cNvPr id="6" name="Oval Callout 5"/>
          <p:cNvSpPr/>
          <p:nvPr/>
        </p:nvSpPr>
        <p:spPr>
          <a:xfrm>
            <a:off x="2833256" y="595394"/>
            <a:ext cx="5751513" cy="5105400"/>
          </a:xfrm>
          <a:prstGeom prst="wedgeEllipseCallout">
            <a:avLst>
              <a:gd name="adj1" fmla="val -59112"/>
              <a:gd name="adj2" fmla="val 477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Here is what I want to be able </a:t>
            </a:r>
          </a:p>
          <a:p>
            <a:pPr algn="ctr"/>
            <a:r>
              <a:rPr lang="en-US" sz="2000" dirty="0">
                <a:solidFill>
                  <a:srgbClr val="0000CC"/>
                </a:solidFill>
              </a:rPr>
              <a:t>to do by the time I finish this chapter: </a:t>
            </a:r>
          </a:p>
          <a:p>
            <a:pPr algn="ctr"/>
            <a:endParaRPr lang="en-US" sz="2400" dirty="0">
              <a:solidFill>
                <a:srgbClr val="0000CC"/>
              </a:solidFill>
            </a:endParaRPr>
          </a:p>
          <a:p>
            <a:pPr algn="ctr"/>
            <a:r>
              <a:rPr lang="en-US" sz="2200" dirty="0">
                <a:solidFill>
                  <a:schemeClr val="tx1"/>
                </a:solidFill>
              </a:rPr>
              <a:t>Explain Newton’s three</a:t>
            </a:r>
            <a:r>
              <a:rPr lang="en-US" sz="2200" b="1" dirty="0">
                <a:solidFill>
                  <a:schemeClr val="tx1"/>
                </a:solidFill>
              </a:rPr>
              <a:t> Laws of Motion</a:t>
            </a:r>
            <a:r>
              <a:rPr lang="en-US" sz="2200" dirty="0">
                <a:solidFill>
                  <a:schemeClr val="tx1"/>
                </a:solidFill>
              </a:rPr>
              <a:t>, contrast then integrate them, and generate examples showing how each works.</a:t>
            </a:r>
          </a:p>
          <a:p>
            <a:pPr algn="ctr"/>
            <a:endParaRPr lang="en-US" sz="2400" b="1" i="1" dirty="0">
              <a:solidFill>
                <a:srgbClr val="0000CC"/>
              </a:solidFill>
            </a:endParaRPr>
          </a:p>
          <a:p>
            <a:pPr algn="ctr"/>
            <a:r>
              <a:rPr lang="en-US" sz="2000" dirty="0">
                <a:solidFill>
                  <a:srgbClr val="0000CC"/>
                </a:solidFill>
              </a:rPr>
              <a:t>If I can do these things, I feel I will have understood the important messages in this chapter.</a:t>
            </a:r>
          </a:p>
        </p:txBody>
      </p:sp>
    </p:spTree>
    <p:extLst>
      <p:ext uri="{BB962C8B-B14F-4D97-AF65-F5344CB8AC3E}">
        <p14:creationId xmlns:p14="http://schemas.microsoft.com/office/powerpoint/2010/main" val="381751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552699"/>
            <a:ext cx="2114845" cy="1190791"/>
          </a:xfrm>
          <a:prstGeom prst="rect">
            <a:avLst/>
          </a:prstGeom>
        </p:spPr>
      </p:pic>
      <p:sp>
        <p:nvSpPr>
          <p:cNvPr id="6" name="Oval Callout 5"/>
          <p:cNvSpPr/>
          <p:nvPr/>
        </p:nvSpPr>
        <p:spPr>
          <a:xfrm>
            <a:off x="2438400" y="838200"/>
            <a:ext cx="5867400" cy="3886200"/>
          </a:xfrm>
          <a:prstGeom prst="wedgeEllipseCallout">
            <a:avLst>
              <a:gd name="adj1" fmla="val -63154"/>
              <a:gd name="adj2" fmla="val 1797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Because of my preview, I now decide the role of the graphics in this chapter:</a:t>
            </a:r>
          </a:p>
          <a:p>
            <a:pPr algn="ctr"/>
            <a:r>
              <a:rPr lang="en-US" sz="2400" dirty="0"/>
              <a:t>  </a:t>
            </a:r>
          </a:p>
          <a:p>
            <a:pPr algn="ctr"/>
            <a:r>
              <a:rPr lang="en-US" sz="2000" dirty="0"/>
              <a:t>Do the graphics support the text?   </a:t>
            </a:r>
            <a:r>
              <a:rPr lang="en-US" sz="2400" dirty="0"/>
              <a:t>OR  </a:t>
            </a:r>
          </a:p>
          <a:p>
            <a:pPr algn="ctr"/>
            <a:r>
              <a:rPr lang="en-US" sz="2000" dirty="0"/>
              <a:t>Does the text support the graphics?  </a:t>
            </a:r>
          </a:p>
        </p:txBody>
      </p:sp>
    </p:spTree>
    <p:extLst>
      <p:ext uri="{BB962C8B-B14F-4D97-AF65-F5344CB8AC3E}">
        <p14:creationId xmlns:p14="http://schemas.microsoft.com/office/powerpoint/2010/main" val="413230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981200"/>
            <a:ext cx="2114845" cy="1190791"/>
          </a:xfrm>
        </p:spPr>
      </p:pic>
      <p:sp>
        <p:nvSpPr>
          <p:cNvPr id="14" name="Oval Callout 13"/>
          <p:cNvSpPr/>
          <p:nvPr/>
        </p:nvSpPr>
        <p:spPr>
          <a:xfrm>
            <a:off x="2667000" y="914400"/>
            <a:ext cx="6407855" cy="3581400"/>
          </a:xfrm>
          <a:prstGeom prst="wedgeEllipseCallout">
            <a:avLst>
              <a:gd name="adj1" fmla="val -60952"/>
              <a:gd name="adj2" fmla="val 727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Welcome to this Demo of</a:t>
            </a:r>
          </a:p>
          <a:p>
            <a:pPr algn="ctr"/>
            <a:r>
              <a:rPr lang="en-US" sz="2400" b="1" i="1" dirty="0">
                <a:solidFill>
                  <a:srgbClr val="0000CC"/>
                </a:solidFill>
              </a:rPr>
              <a:t>Visual &amp; Technical Reading. </a:t>
            </a:r>
            <a:r>
              <a:rPr lang="en-US" sz="2400" dirty="0">
                <a:solidFill>
                  <a:srgbClr val="0000CC"/>
                </a:solidFill>
              </a:rPr>
              <a:t> </a:t>
            </a:r>
          </a:p>
          <a:p>
            <a:pPr algn="ctr"/>
            <a:endParaRPr lang="en-US" sz="2400" dirty="0">
              <a:solidFill>
                <a:srgbClr val="0000CC"/>
              </a:solidFill>
            </a:endParaRPr>
          </a:p>
          <a:p>
            <a:pPr algn="ctr"/>
            <a:r>
              <a:rPr lang="en-US" sz="2400" dirty="0">
                <a:solidFill>
                  <a:srgbClr val="0000CC"/>
                </a:solidFill>
              </a:rPr>
              <a:t>As part of Layered Reading, it is a DURING strategy (mainly) that helps you INTERPRET GRAPHICS.</a:t>
            </a:r>
            <a:r>
              <a:rPr lang="en-US" sz="2400" b="1" i="1" dirty="0">
                <a:solidFill>
                  <a:srgbClr val="0000CC"/>
                </a:solidFill>
              </a:rPr>
              <a:t>  </a:t>
            </a:r>
            <a:endParaRPr lang="en-US" sz="2400" dirty="0">
              <a:solidFill>
                <a:srgbClr val="0000CC"/>
              </a:solidFill>
            </a:endParaRPr>
          </a:p>
        </p:txBody>
      </p:sp>
    </p:spTree>
    <p:extLst>
      <p:ext uri="{BB962C8B-B14F-4D97-AF65-F5344CB8AC3E}">
        <p14:creationId xmlns:p14="http://schemas.microsoft.com/office/powerpoint/2010/main" val="25782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552699"/>
            <a:ext cx="2114845" cy="1190791"/>
          </a:xfrm>
          <a:prstGeom prst="rect">
            <a:avLst/>
          </a:prstGeom>
        </p:spPr>
      </p:pic>
      <p:sp>
        <p:nvSpPr>
          <p:cNvPr id="7" name="Oval Callout 6"/>
          <p:cNvSpPr/>
          <p:nvPr/>
        </p:nvSpPr>
        <p:spPr>
          <a:xfrm>
            <a:off x="2895600" y="442994"/>
            <a:ext cx="6781800" cy="5881606"/>
          </a:xfrm>
          <a:prstGeom prst="wedgeEllipseCallout">
            <a:avLst>
              <a:gd name="adj1" fmla="val -68900"/>
              <a:gd name="adj2" fmla="val 4455"/>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a:solidFill>
                  <a:srgbClr val="0000CC"/>
                </a:solidFill>
              </a:rPr>
              <a:t>How do I tell the difference?  </a:t>
            </a:r>
          </a:p>
          <a:p>
            <a:pPr>
              <a:defRPr/>
            </a:pPr>
            <a:endParaRPr lang="en-US" sz="2400" dirty="0"/>
          </a:p>
          <a:p>
            <a:pPr>
              <a:defRPr/>
            </a:pPr>
            <a:r>
              <a:rPr lang="en-US" dirty="0"/>
              <a:t>If the graphics are so important that I would be unable to understand the text without them, then </a:t>
            </a:r>
            <a:r>
              <a:rPr lang="en-US" i="1" dirty="0"/>
              <a:t>the text supports the graphics</a:t>
            </a:r>
            <a:r>
              <a:rPr lang="en-US" dirty="0"/>
              <a:t>. They may even be more important than the text. That is, I could understand the chapter by understanding the graphics--the graphics are key to gaining meaning. </a:t>
            </a:r>
          </a:p>
          <a:p>
            <a:pPr>
              <a:defRPr/>
            </a:pPr>
            <a:endParaRPr lang="en-US" dirty="0"/>
          </a:p>
          <a:p>
            <a:pPr>
              <a:defRPr/>
            </a:pPr>
            <a:r>
              <a:rPr lang="en-US" dirty="0"/>
              <a:t>Know the graphics = know the chapter.</a:t>
            </a:r>
          </a:p>
          <a:p>
            <a:pPr>
              <a:defRPr/>
            </a:pPr>
            <a:endParaRPr lang="en-US" dirty="0"/>
          </a:p>
          <a:p>
            <a:pPr>
              <a:defRPr/>
            </a:pPr>
            <a:r>
              <a:rPr lang="en-US" dirty="0"/>
              <a:t>Sure, the text will help, but the graphics are where the essential meanings are delivered. The text helps explain these important  graphics. </a:t>
            </a:r>
          </a:p>
          <a:p>
            <a:pPr algn="ctr">
              <a:defRPr/>
            </a:pPr>
            <a:r>
              <a:rPr lang="en-US" b="1" dirty="0"/>
              <a:t>In such cases, </a:t>
            </a:r>
          </a:p>
          <a:p>
            <a:pPr algn="ctr">
              <a:defRPr/>
            </a:pPr>
            <a:r>
              <a:rPr lang="en-US" b="1" dirty="0"/>
              <a:t>STUDY THE VISUALS CAREFULLY.</a:t>
            </a:r>
          </a:p>
        </p:txBody>
      </p:sp>
    </p:spTree>
    <p:extLst>
      <p:ext uri="{BB962C8B-B14F-4D97-AF65-F5344CB8AC3E}">
        <p14:creationId xmlns:p14="http://schemas.microsoft.com/office/powerpoint/2010/main" val="240392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552699"/>
            <a:ext cx="2114845" cy="1190791"/>
          </a:xfrm>
          <a:prstGeom prst="rect">
            <a:avLst/>
          </a:prstGeom>
        </p:spPr>
      </p:pic>
      <p:sp>
        <p:nvSpPr>
          <p:cNvPr id="9" name="Oval Callout 8"/>
          <p:cNvSpPr/>
          <p:nvPr/>
        </p:nvSpPr>
        <p:spPr>
          <a:xfrm>
            <a:off x="2583180" y="304800"/>
            <a:ext cx="7246620" cy="6022904"/>
          </a:xfrm>
          <a:prstGeom prst="wedgeEllipseCallout">
            <a:avLst>
              <a:gd name="adj1" fmla="val -63364"/>
              <a:gd name="adj2" fmla="val 2637"/>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a:solidFill>
                  <a:srgbClr val="0000CC"/>
                </a:solidFill>
              </a:rPr>
              <a:t>What about this text I have just previewed?</a:t>
            </a:r>
          </a:p>
          <a:p>
            <a:pPr>
              <a:defRPr/>
            </a:pPr>
            <a:endParaRPr lang="en-US" sz="2400" dirty="0"/>
          </a:p>
          <a:p>
            <a:r>
              <a:rPr lang="en-US" dirty="0">
                <a:solidFill>
                  <a:srgbClr val="0000CC"/>
                </a:solidFill>
              </a:rPr>
              <a:t>I think most of the graphics seem to do two things:</a:t>
            </a:r>
          </a:p>
          <a:p>
            <a:endParaRPr lang="en-US" b="1" i="1" dirty="0">
              <a:solidFill>
                <a:srgbClr val="0000CC"/>
              </a:solidFill>
            </a:endParaRPr>
          </a:p>
          <a:p>
            <a:pPr marL="457200" indent="-457200">
              <a:buFont typeface="+mj-lt"/>
              <a:buAutoNum type="arabicPeriod"/>
            </a:pPr>
            <a:r>
              <a:rPr lang="en-US" dirty="0">
                <a:solidFill>
                  <a:schemeClr val="tx1"/>
                </a:solidFill>
              </a:rPr>
              <a:t>Illustrate the author’s point rather than make the point, making it easier for me to understand.</a:t>
            </a:r>
          </a:p>
          <a:p>
            <a:pPr marL="457200" indent="-457200">
              <a:buFont typeface="+mj-lt"/>
              <a:buAutoNum type="arabicPeriod"/>
            </a:pPr>
            <a:r>
              <a:rPr lang="en-US" dirty="0">
                <a:solidFill>
                  <a:schemeClr val="tx1"/>
                </a:solidFill>
              </a:rPr>
              <a:t>Are interesting rather than essential. I could understand the messages without the visuals.</a:t>
            </a:r>
          </a:p>
          <a:p>
            <a:endParaRPr lang="en-US" dirty="0">
              <a:solidFill>
                <a:schemeClr val="tx1"/>
              </a:solidFill>
            </a:endParaRPr>
          </a:p>
          <a:p>
            <a:r>
              <a:rPr lang="en-US" dirty="0">
                <a:solidFill>
                  <a:srgbClr val="0000CC"/>
                </a:solidFill>
              </a:rPr>
              <a:t>So, the role of the graphics appears to be to support the text.</a:t>
            </a:r>
          </a:p>
          <a:p>
            <a:endParaRPr lang="en-US" dirty="0">
              <a:solidFill>
                <a:srgbClr val="0000CC"/>
              </a:solidFill>
            </a:endParaRPr>
          </a:p>
          <a:p>
            <a:pPr algn="ctr"/>
            <a:r>
              <a:rPr lang="en-US" dirty="0">
                <a:solidFill>
                  <a:srgbClr val="0000CC"/>
                </a:solidFill>
              </a:rPr>
              <a:t>I may be wrong on a few graphics. I’ll find out as I read to learn from this chapter. </a:t>
            </a:r>
          </a:p>
        </p:txBody>
      </p:sp>
    </p:spTree>
    <p:extLst>
      <p:ext uri="{BB962C8B-B14F-4D97-AF65-F5344CB8AC3E}">
        <p14:creationId xmlns:p14="http://schemas.microsoft.com/office/powerpoint/2010/main" val="4879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31" y="3733800"/>
            <a:ext cx="2114845" cy="1190791"/>
          </a:xfrm>
          <a:prstGeom prst="rect">
            <a:avLst/>
          </a:prstGeom>
        </p:spPr>
      </p:pic>
      <p:sp>
        <p:nvSpPr>
          <p:cNvPr id="22" name="Oval Callout 21"/>
          <p:cNvSpPr/>
          <p:nvPr/>
        </p:nvSpPr>
        <p:spPr>
          <a:xfrm>
            <a:off x="2997777" y="3825240"/>
            <a:ext cx="3300845" cy="1524000"/>
          </a:xfrm>
          <a:prstGeom prst="wedgeEllipseCallout">
            <a:avLst>
              <a:gd name="adj1" fmla="val -74232"/>
              <a:gd name="adj2" fmla="val 141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See how I filled in the </a:t>
            </a:r>
            <a:r>
              <a:rPr lang="en-US" sz="2400" dirty="0" err="1">
                <a:solidFill>
                  <a:srgbClr val="0000CC"/>
                </a:solidFill>
              </a:rPr>
              <a:t>ThinkSheet</a:t>
            </a:r>
            <a:r>
              <a:rPr lang="en-US" sz="2400" dirty="0">
                <a:solidFill>
                  <a:srgbClr val="0000CC"/>
                </a:solidFill>
              </a:rPr>
              <a:t>.</a:t>
            </a:r>
            <a:endParaRPr lang="en-US" sz="2400" b="1" i="1" dirty="0">
              <a:solidFill>
                <a:srgbClr val="0000CC"/>
              </a:solidFill>
            </a:endParaRPr>
          </a:p>
        </p:txBody>
      </p:sp>
      <p:pic>
        <p:nvPicPr>
          <p:cNvPr id="1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3873" t="66580" r="3901" b="14588"/>
          <a:stretch/>
        </p:blipFill>
        <p:spPr>
          <a:xfrm rot="10800000">
            <a:off x="-100130" y="76201"/>
            <a:ext cx="10310930" cy="2895598"/>
          </a:xfrm>
        </p:spPr>
      </p:pic>
      <p:pic>
        <p:nvPicPr>
          <p:cNvPr id="21" name="Picture 2" descr="C:\Users\kjp6\AppData\Local\Microsoft\Windows\Temporary Internet Files\Content.IE5\UWBFRAC9\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14478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kjp6\AppData\Local\Microsoft\Windows\Temporary Internet Files\Content.IE5\UWBFRAC9\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190500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713662" y="1542871"/>
            <a:ext cx="4343400" cy="1200329"/>
          </a:xfrm>
          <a:prstGeom prst="rect">
            <a:avLst/>
          </a:prstGeom>
          <a:noFill/>
        </p:spPr>
        <p:txBody>
          <a:bodyPr wrap="square" rtlCol="0">
            <a:spAutoFit/>
          </a:bodyPr>
          <a:lstStyle/>
          <a:p>
            <a:r>
              <a:rPr lang="en-US" sz="1200" dirty="0">
                <a:solidFill>
                  <a:srgbClr val="00B050"/>
                </a:solidFill>
                <a:latin typeface="Estrangelo Edessa" panose="03080600000000000000" pitchFamily="66" charset="0"/>
                <a:cs typeface="Estrangelo Edessa" panose="03080600000000000000" pitchFamily="66" charset="0"/>
              </a:rPr>
              <a:t>Did </a:t>
            </a:r>
            <a:r>
              <a:rPr lang="en-US" sz="1200" u="sng" dirty="0">
                <a:solidFill>
                  <a:srgbClr val="00B050"/>
                </a:solidFill>
                <a:latin typeface="Estrangelo Edessa" panose="03080600000000000000" pitchFamily="66" charset="0"/>
                <a:cs typeface="Estrangelo Edessa" panose="03080600000000000000" pitchFamily="66" charset="0"/>
              </a:rPr>
              <a:t>Skeleton</a:t>
            </a:r>
            <a:r>
              <a:rPr lang="en-US" sz="1200" i="1" dirty="0">
                <a:solidFill>
                  <a:srgbClr val="00B050"/>
                </a:solidFill>
                <a:latin typeface="Estrangelo Edessa" panose="03080600000000000000" pitchFamily="66" charset="0"/>
                <a:cs typeface="Estrangelo Edessa" panose="03080600000000000000" pitchFamily="66" charset="0"/>
              </a:rPr>
              <a:t> </a:t>
            </a:r>
            <a:r>
              <a:rPr lang="en-US" sz="1200" dirty="0">
                <a:solidFill>
                  <a:srgbClr val="00B050"/>
                </a:solidFill>
                <a:latin typeface="Estrangelo Edessa" panose="03080600000000000000" pitchFamily="66" charset="0"/>
                <a:cs typeface="Estrangelo Edessa" panose="03080600000000000000" pitchFamily="66" charset="0"/>
              </a:rPr>
              <a:t>and </a:t>
            </a:r>
            <a:r>
              <a:rPr lang="en-US" sz="1200" u="sng" dirty="0">
                <a:solidFill>
                  <a:srgbClr val="00B050"/>
                </a:solidFill>
                <a:latin typeface="Estrangelo Edessa" panose="03080600000000000000" pitchFamily="66" charset="0"/>
                <a:cs typeface="Estrangelo Edessa" panose="03080600000000000000" pitchFamily="66" charset="0"/>
              </a:rPr>
              <a:t>T.H.I.E.V.V.E.S. with Snatches</a:t>
            </a:r>
          </a:p>
          <a:p>
            <a:endParaRPr lang="en-US" sz="1200" u="sng" dirty="0">
              <a:solidFill>
                <a:srgbClr val="00B050"/>
              </a:solidFill>
              <a:latin typeface="Estrangelo Edessa" panose="03080600000000000000" pitchFamily="66" charset="0"/>
              <a:cs typeface="Estrangelo Edessa" panose="03080600000000000000" pitchFamily="66" charset="0"/>
            </a:endParaRPr>
          </a:p>
          <a:p>
            <a:r>
              <a:rPr lang="en-US" sz="1200" dirty="0">
                <a:solidFill>
                  <a:srgbClr val="00B050"/>
                </a:solidFill>
                <a:latin typeface="Estrangelo Edessa" panose="03080600000000000000" pitchFamily="66" charset="0"/>
                <a:cs typeface="Estrangelo Edessa" panose="03080600000000000000" pitchFamily="66" charset="0"/>
              </a:rPr>
              <a:t>The ones that seemed immediately understandable, obvious—usually the pictures and captions.</a:t>
            </a:r>
          </a:p>
          <a:p>
            <a:endParaRPr lang="en-US" sz="1200" dirty="0">
              <a:solidFill>
                <a:srgbClr val="00B050"/>
              </a:solidFill>
              <a:latin typeface="Estrangelo Edessa" panose="03080600000000000000" pitchFamily="66" charset="0"/>
              <a:cs typeface="Estrangelo Edessa" panose="03080600000000000000" pitchFamily="66" charset="0"/>
            </a:endParaRPr>
          </a:p>
          <a:p>
            <a:endParaRPr lang="en-US" sz="1200" b="1" dirty="0">
              <a:solidFill>
                <a:srgbClr val="00B050"/>
              </a:solidFill>
              <a:latin typeface="Estrangelo Edessa" panose="03080600000000000000" pitchFamily="66" charset="0"/>
              <a:cs typeface="Estrangelo Edessa" panose="03080600000000000000" pitchFamily="66" charset="0"/>
            </a:endParaRPr>
          </a:p>
        </p:txBody>
      </p:sp>
      <p:sp>
        <p:nvSpPr>
          <p:cNvPr id="27" name="Rectangle 26"/>
          <p:cNvSpPr/>
          <p:nvPr/>
        </p:nvSpPr>
        <p:spPr>
          <a:xfrm>
            <a:off x="914400" y="1447800"/>
            <a:ext cx="80772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648200" y="2433935"/>
            <a:ext cx="4343400" cy="461665"/>
          </a:xfrm>
          <a:prstGeom prst="rect">
            <a:avLst/>
          </a:prstGeom>
          <a:noFill/>
        </p:spPr>
        <p:txBody>
          <a:bodyPr wrap="square" rtlCol="0">
            <a:spAutoFit/>
          </a:bodyPr>
          <a:lstStyle/>
          <a:p>
            <a:r>
              <a:rPr lang="en-US" sz="1200" dirty="0">
                <a:solidFill>
                  <a:srgbClr val="00B050"/>
                </a:solidFill>
                <a:latin typeface="Estrangelo Edessa" panose="03080600000000000000" pitchFamily="66" charset="0"/>
                <a:cs typeface="Estrangelo Edessa" panose="03080600000000000000" pitchFamily="66" charset="0"/>
              </a:rPr>
              <a:t>The graphics support the text:  they illustrate, clarify, and add interest, but I could understand without them.</a:t>
            </a:r>
          </a:p>
        </p:txBody>
      </p:sp>
      <p:pic>
        <p:nvPicPr>
          <p:cNvPr id="29" name="Picture 2" descr="C:\Users\kjp6\AppData\Local\Microsoft\Windows\Temporary Internet Files\Content.IE5\UWBFRAC9\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2438400"/>
            <a:ext cx="38100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6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304800"/>
            <a:ext cx="1466411" cy="4525963"/>
          </a:xfrm>
        </p:spPr>
      </p:pic>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257800"/>
            <a:ext cx="2114845" cy="1190791"/>
          </a:xfrm>
          <a:prstGeom prst="rect">
            <a:avLst/>
          </a:prstGeom>
        </p:spPr>
      </p:pic>
      <p:sp>
        <p:nvSpPr>
          <p:cNvPr id="8" name="Oval Callout 7"/>
          <p:cNvSpPr/>
          <p:nvPr/>
        </p:nvSpPr>
        <p:spPr>
          <a:xfrm>
            <a:off x="3261357" y="3543300"/>
            <a:ext cx="5635625" cy="2905291"/>
          </a:xfrm>
          <a:prstGeom prst="wedgeEllipseCallout">
            <a:avLst>
              <a:gd name="adj1" fmla="val -67116"/>
              <a:gd name="adj2" fmla="val 263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want to go back to my experience previewing this text and show you how I </a:t>
            </a:r>
            <a:r>
              <a:rPr lang="en-US" sz="2400" b="1" i="1" dirty="0">
                <a:solidFill>
                  <a:srgbClr val="0000CC"/>
                </a:solidFill>
              </a:rPr>
              <a:t>interpreted several easy </a:t>
            </a:r>
            <a:r>
              <a:rPr lang="en-US" sz="2400" dirty="0">
                <a:solidFill>
                  <a:srgbClr val="0000CC"/>
                </a:solidFill>
              </a:rPr>
              <a:t>graphics along the way.  Here is an example.</a:t>
            </a:r>
            <a:endParaRPr lang="en-US" sz="2400" b="1" i="1" dirty="0">
              <a:solidFill>
                <a:srgbClr val="0000CC"/>
              </a:solidFill>
            </a:endParaRPr>
          </a:p>
        </p:txBody>
      </p:sp>
    </p:spTree>
    <p:extLst>
      <p:ext uri="{BB962C8B-B14F-4D97-AF65-F5344CB8AC3E}">
        <p14:creationId xmlns:p14="http://schemas.microsoft.com/office/powerpoint/2010/main" val="62301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304800"/>
            <a:ext cx="1466411" cy="4525963"/>
          </a:xfrm>
        </p:spPr>
      </p:pic>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257800"/>
            <a:ext cx="2114845" cy="1190791"/>
          </a:xfrm>
          <a:prstGeom prst="rect">
            <a:avLst/>
          </a:prstGeom>
        </p:spPr>
      </p:pic>
      <p:sp>
        <p:nvSpPr>
          <p:cNvPr id="6" name="Oval Callout 5"/>
          <p:cNvSpPr/>
          <p:nvPr/>
        </p:nvSpPr>
        <p:spPr>
          <a:xfrm>
            <a:off x="3067889" y="2590800"/>
            <a:ext cx="5635625" cy="1905000"/>
          </a:xfrm>
          <a:prstGeom prst="wedgeEllipseCallout">
            <a:avLst>
              <a:gd name="adj1" fmla="val -63059"/>
              <a:gd name="adj2" fmla="val 1153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Looks like the author is giving me a sense for the </a:t>
            </a:r>
            <a:r>
              <a:rPr lang="en-US" sz="2400" b="1" i="1" dirty="0">
                <a:solidFill>
                  <a:srgbClr val="0000CC"/>
                </a:solidFill>
              </a:rPr>
              <a:t>historical background </a:t>
            </a:r>
            <a:r>
              <a:rPr lang="en-US" sz="2400" dirty="0">
                <a:solidFill>
                  <a:srgbClr val="0000CC"/>
                </a:solidFill>
              </a:rPr>
              <a:t>leading up to  Newton’s ideas.</a:t>
            </a:r>
          </a:p>
        </p:txBody>
      </p:sp>
    </p:spTree>
    <p:extLst>
      <p:ext uri="{BB962C8B-B14F-4D97-AF65-F5344CB8AC3E}">
        <p14:creationId xmlns:p14="http://schemas.microsoft.com/office/powerpoint/2010/main" val="352967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371600"/>
            <a:ext cx="2048256" cy="2743200"/>
          </a:xfrm>
        </p:spPr>
      </p:pic>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257800"/>
            <a:ext cx="2114845" cy="1190791"/>
          </a:xfrm>
          <a:prstGeom prst="rect">
            <a:avLst/>
          </a:prstGeom>
        </p:spPr>
      </p:pic>
      <p:sp>
        <p:nvSpPr>
          <p:cNvPr id="6" name="Oval Callout 5"/>
          <p:cNvSpPr/>
          <p:nvPr/>
        </p:nvSpPr>
        <p:spPr>
          <a:xfrm>
            <a:off x="3276600" y="2514600"/>
            <a:ext cx="5457394" cy="3581400"/>
          </a:xfrm>
          <a:prstGeom prst="wedgeEllipseCallout">
            <a:avLst>
              <a:gd name="adj1" fmla="val -64141"/>
              <a:gd name="adj2" fmla="val 417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A quick glance at the photo and especially its caption suggests that this visual illustrates the impact of friction or the lack thereof on motion.</a:t>
            </a:r>
          </a:p>
        </p:txBody>
      </p:sp>
    </p:spTree>
    <p:extLst>
      <p:ext uri="{BB962C8B-B14F-4D97-AF65-F5344CB8AC3E}">
        <p14:creationId xmlns:p14="http://schemas.microsoft.com/office/powerpoint/2010/main" val="36512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99" y="914400"/>
            <a:ext cx="8788601" cy="2819400"/>
          </a:xfrm>
          <a:prstGeom prst="rect">
            <a:avLst/>
          </a:prstGeom>
        </p:spPr>
      </p:pic>
    </p:spTree>
    <p:extLst>
      <p:ext uri="{BB962C8B-B14F-4D97-AF65-F5344CB8AC3E}">
        <p14:creationId xmlns:p14="http://schemas.microsoft.com/office/powerpoint/2010/main" val="1260969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257800"/>
            <a:ext cx="2114845" cy="1190791"/>
          </a:xfrm>
          <a:prstGeom prst="rect">
            <a:avLst/>
          </a:prstGeom>
        </p:spPr>
      </p:pic>
      <p:sp>
        <p:nvSpPr>
          <p:cNvPr id="6" name="Oval Callout 5"/>
          <p:cNvSpPr/>
          <p:nvPr/>
        </p:nvSpPr>
        <p:spPr>
          <a:xfrm>
            <a:off x="3200400" y="4114800"/>
            <a:ext cx="5635625" cy="1676400"/>
          </a:xfrm>
          <a:prstGeom prst="wedgeEllipseCallout">
            <a:avLst>
              <a:gd name="adj1" fmla="val -64141"/>
              <a:gd name="adj2" fmla="val 617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The drivers’ heads in this visual illustrate that objects naturally keep moving.</a:t>
            </a:r>
          </a:p>
        </p:txBody>
      </p:sp>
      <p:pic>
        <p:nvPicPr>
          <p:cNvPr id="7" name="Picture 6" descr="Screen Clippin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9199" y="762000"/>
            <a:ext cx="8788601" cy="2819400"/>
          </a:xfrm>
          <a:prstGeom prst="rect">
            <a:avLst/>
          </a:prstGeom>
        </p:spPr>
      </p:pic>
    </p:spTree>
    <p:extLst>
      <p:ext uri="{BB962C8B-B14F-4D97-AF65-F5344CB8AC3E}">
        <p14:creationId xmlns:p14="http://schemas.microsoft.com/office/powerpoint/2010/main" val="411184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43200" cy="6059347"/>
          </a:xfrm>
        </p:spPr>
      </p:pic>
    </p:spTree>
    <p:extLst>
      <p:ext uri="{BB962C8B-B14F-4D97-AF65-F5344CB8AC3E}">
        <p14:creationId xmlns:p14="http://schemas.microsoft.com/office/powerpoint/2010/main" val="3825500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2743200" cy="6059347"/>
          </a:xfrm>
        </p:spPr>
      </p:pic>
      <p:pic>
        <p:nvPicPr>
          <p:cNvPr id="4" name="Content Placeholder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0489" y="4800600"/>
            <a:ext cx="2114845" cy="1190791"/>
          </a:xfrm>
          <a:prstGeom prst="rect">
            <a:avLst/>
          </a:prstGeom>
        </p:spPr>
      </p:pic>
      <p:sp>
        <p:nvSpPr>
          <p:cNvPr id="5" name="Oval Callout 4"/>
          <p:cNvSpPr/>
          <p:nvPr/>
        </p:nvSpPr>
        <p:spPr>
          <a:xfrm>
            <a:off x="2514600" y="19627"/>
            <a:ext cx="6781800" cy="4229100"/>
          </a:xfrm>
          <a:prstGeom prst="wedgeEllipseCallout">
            <a:avLst>
              <a:gd name="adj1" fmla="val -19871"/>
              <a:gd name="adj2" fmla="val 66662"/>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00CC"/>
                </a:solidFill>
              </a:rPr>
              <a:t>Because of the visual, I immediately can see the answer to the author’s questions:  </a:t>
            </a:r>
          </a:p>
          <a:p>
            <a:pPr algn="ctr"/>
            <a:r>
              <a:rPr lang="en-US" sz="2400" dirty="0">
                <a:solidFill>
                  <a:srgbClr val="0000CC"/>
                </a:solidFill>
              </a:rPr>
              <a:t>The package is not “thrown”—it essentially stays in a </a:t>
            </a:r>
            <a:r>
              <a:rPr lang="en-US" sz="2400" b="1" i="1" dirty="0">
                <a:solidFill>
                  <a:srgbClr val="0000CC"/>
                </a:solidFill>
              </a:rPr>
              <a:t>straight line.</a:t>
            </a:r>
            <a:r>
              <a:rPr lang="en-US" sz="2400" dirty="0">
                <a:solidFill>
                  <a:srgbClr val="0000CC"/>
                </a:solidFill>
              </a:rPr>
              <a:t> </a:t>
            </a:r>
          </a:p>
        </p:txBody>
      </p:sp>
      <p:cxnSp>
        <p:nvCxnSpPr>
          <p:cNvPr id="9" name="Straight Arrow Connector 8"/>
          <p:cNvCxnSpPr/>
          <p:nvPr/>
        </p:nvCxnSpPr>
        <p:spPr>
          <a:xfrm flipH="1">
            <a:off x="2209801" y="2286000"/>
            <a:ext cx="1598110" cy="33528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a:cxnSpLocks/>
          </p:cNvCxnSpPr>
          <p:nvPr/>
        </p:nvCxnSpPr>
        <p:spPr>
          <a:xfrm flipH="1">
            <a:off x="3581400" y="2286000"/>
            <a:ext cx="12192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339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981200"/>
            <a:ext cx="2114845" cy="1190791"/>
          </a:xfrm>
        </p:spPr>
      </p:pic>
      <p:sp>
        <p:nvSpPr>
          <p:cNvPr id="17" name="Oval Callout 16"/>
          <p:cNvSpPr/>
          <p:nvPr/>
        </p:nvSpPr>
        <p:spPr>
          <a:xfrm>
            <a:off x="2895600" y="1066801"/>
            <a:ext cx="5562600" cy="5105400"/>
          </a:xfrm>
          <a:prstGeom prst="wedgeEllipseCallout">
            <a:avLst>
              <a:gd name="adj1" fmla="val -65527"/>
              <a:gd name="adj2" fmla="val -1278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Before going on, You should have read the previous Explanation page for INTERPRET GRAPHICS, </a:t>
            </a:r>
            <a:r>
              <a:rPr lang="en-US" sz="2400" i="1" dirty="0">
                <a:solidFill>
                  <a:srgbClr val="0000CC"/>
                </a:solidFill>
              </a:rPr>
              <a:t>Visual &amp; Technical Reading.</a:t>
            </a:r>
          </a:p>
          <a:p>
            <a:pPr algn="ctr"/>
            <a:r>
              <a:rPr lang="en-US" sz="2400" dirty="0">
                <a:solidFill>
                  <a:srgbClr val="0000CC"/>
                </a:solidFill>
              </a:rPr>
              <a:t>If you have not done so, return to that page now and learn why and how to do this strategy.</a:t>
            </a:r>
            <a:endParaRPr lang="en-US" sz="2300" dirty="0">
              <a:solidFill>
                <a:srgbClr val="0000CC"/>
              </a:solidFill>
            </a:endParaRPr>
          </a:p>
        </p:txBody>
      </p:sp>
    </p:spTree>
    <p:extLst>
      <p:ext uri="{BB962C8B-B14F-4D97-AF65-F5344CB8AC3E}">
        <p14:creationId xmlns:p14="http://schemas.microsoft.com/office/powerpoint/2010/main" val="204708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2743200" cy="6059347"/>
          </a:xfrm>
        </p:spPr>
      </p:pic>
      <p:pic>
        <p:nvPicPr>
          <p:cNvPr id="4" name="Content Placeholder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0489" y="4800600"/>
            <a:ext cx="2114845" cy="1190791"/>
          </a:xfrm>
          <a:prstGeom prst="rect">
            <a:avLst/>
          </a:prstGeom>
        </p:spPr>
      </p:pic>
      <p:sp>
        <p:nvSpPr>
          <p:cNvPr id="7" name="Rectangle 6"/>
          <p:cNvSpPr/>
          <p:nvPr/>
        </p:nvSpPr>
        <p:spPr>
          <a:xfrm>
            <a:off x="1721789" y="1828800"/>
            <a:ext cx="335611"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21789" y="4267200"/>
            <a:ext cx="335611"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3048000" y="1295400"/>
            <a:ext cx="5638800" cy="3276600"/>
          </a:xfrm>
          <a:prstGeom prst="wedgeEllipseCallout">
            <a:avLst>
              <a:gd name="adj1" fmla="val -19871"/>
              <a:gd name="adj2" fmla="val 66662"/>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dirty="0">
                <a:solidFill>
                  <a:srgbClr val="0000CC"/>
                </a:solidFill>
              </a:rPr>
              <a:t>This makes me curious to know why this happens.  These laws of motion are interesting.</a:t>
            </a:r>
          </a:p>
        </p:txBody>
      </p:sp>
    </p:spTree>
    <p:extLst>
      <p:ext uri="{BB962C8B-B14F-4D97-AF65-F5344CB8AC3E}">
        <p14:creationId xmlns:p14="http://schemas.microsoft.com/office/powerpoint/2010/main" val="12078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442460"/>
            <a:ext cx="2841955" cy="1600200"/>
          </a:xfrm>
          <a:prstGeom prst="rect">
            <a:avLst/>
          </a:prstGeom>
        </p:spPr>
      </p:pic>
      <p:sp>
        <p:nvSpPr>
          <p:cNvPr id="5" name="Oval Callout 4"/>
          <p:cNvSpPr/>
          <p:nvPr/>
        </p:nvSpPr>
        <p:spPr>
          <a:xfrm>
            <a:off x="155575" y="228600"/>
            <a:ext cx="7464425" cy="4488180"/>
          </a:xfrm>
          <a:prstGeom prst="wedgeEllipseCallout">
            <a:avLst>
              <a:gd name="adj1" fmla="val 41516"/>
              <a:gd name="adj2" fmla="val 62760"/>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00CC"/>
                </a:solidFill>
              </a:rPr>
              <a:t>There are other easy and interesting visuals like these in the remainder of the chapter, and I process them in the same way as I continue my preview. </a:t>
            </a:r>
          </a:p>
          <a:p>
            <a:endParaRPr lang="en-US" sz="2400" dirty="0">
              <a:solidFill>
                <a:srgbClr val="0000CC"/>
              </a:solidFill>
            </a:endParaRPr>
          </a:p>
          <a:p>
            <a:r>
              <a:rPr lang="en-US" sz="2400" dirty="0">
                <a:solidFill>
                  <a:srgbClr val="0000CC"/>
                </a:solidFill>
              </a:rPr>
              <a:t>I can see what I will be learning and my anticipation is building for doing so.</a:t>
            </a:r>
          </a:p>
        </p:txBody>
      </p:sp>
    </p:spTree>
    <p:extLst>
      <p:ext uri="{BB962C8B-B14F-4D97-AF65-F5344CB8AC3E}">
        <p14:creationId xmlns:p14="http://schemas.microsoft.com/office/powerpoint/2010/main" val="367736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442460"/>
            <a:ext cx="2841955" cy="1600200"/>
          </a:xfrm>
          <a:prstGeom prst="rect">
            <a:avLst/>
          </a:prstGeom>
        </p:spPr>
      </p:pic>
      <p:sp>
        <p:nvSpPr>
          <p:cNvPr id="5" name="Oval Callout 4"/>
          <p:cNvSpPr/>
          <p:nvPr/>
        </p:nvSpPr>
        <p:spPr>
          <a:xfrm>
            <a:off x="838200" y="624840"/>
            <a:ext cx="6705600" cy="4030980"/>
          </a:xfrm>
          <a:prstGeom prst="wedgeEllipseCallout">
            <a:avLst>
              <a:gd name="adj1" fmla="val 38789"/>
              <a:gd name="adj2" fmla="val 5935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The </a:t>
            </a:r>
            <a:r>
              <a:rPr lang="en-US" sz="2400" i="1" dirty="0">
                <a:solidFill>
                  <a:srgbClr val="0000CC"/>
                </a:solidFill>
              </a:rPr>
              <a:t>T.H.I.E.V.V.E.S. with Snatches </a:t>
            </a:r>
            <a:r>
              <a:rPr lang="en-US" sz="2400" dirty="0">
                <a:solidFill>
                  <a:srgbClr val="0000CC"/>
                </a:solidFill>
              </a:rPr>
              <a:t>seemed to take a long time. </a:t>
            </a:r>
          </a:p>
          <a:p>
            <a:pPr algn="ctr"/>
            <a:endParaRPr lang="en-US" sz="2400" dirty="0">
              <a:solidFill>
                <a:srgbClr val="0000CC"/>
              </a:solidFill>
            </a:endParaRPr>
          </a:p>
          <a:p>
            <a:pPr algn="ctr"/>
            <a:r>
              <a:rPr lang="en-US" sz="2400" dirty="0">
                <a:solidFill>
                  <a:srgbClr val="0000CC"/>
                </a:solidFill>
              </a:rPr>
              <a:t> It doesn’t.</a:t>
            </a:r>
          </a:p>
          <a:p>
            <a:pPr algn="ctr"/>
            <a:endParaRPr lang="en-US" sz="2400" dirty="0">
              <a:solidFill>
                <a:srgbClr val="0000CC"/>
              </a:solidFill>
            </a:endParaRPr>
          </a:p>
          <a:p>
            <a:pPr algn="ctr"/>
            <a:r>
              <a:rPr lang="en-US" sz="2400" dirty="0">
                <a:solidFill>
                  <a:srgbClr val="0000CC"/>
                </a:solidFill>
              </a:rPr>
              <a:t>I just slowed the process down so you could see the thinking in my head.</a:t>
            </a:r>
          </a:p>
        </p:txBody>
      </p:sp>
    </p:spTree>
    <p:extLst>
      <p:ext uri="{BB962C8B-B14F-4D97-AF65-F5344CB8AC3E}">
        <p14:creationId xmlns:p14="http://schemas.microsoft.com/office/powerpoint/2010/main" val="111874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442460"/>
            <a:ext cx="2841955" cy="1600200"/>
          </a:xfrm>
          <a:prstGeom prst="rect">
            <a:avLst/>
          </a:prstGeom>
        </p:spPr>
      </p:pic>
      <p:sp>
        <p:nvSpPr>
          <p:cNvPr id="6" name="Oval Callout 5"/>
          <p:cNvSpPr/>
          <p:nvPr/>
        </p:nvSpPr>
        <p:spPr>
          <a:xfrm>
            <a:off x="914400" y="1043940"/>
            <a:ext cx="6221577" cy="3581400"/>
          </a:xfrm>
          <a:prstGeom prst="wedgeEllipseCallout">
            <a:avLst>
              <a:gd name="adj1" fmla="val 36516"/>
              <a:gd name="adj2" fmla="val 53308"/>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00CC"/>
                </a:solidFill>
              </a:rPr>
              <a:t>I have finished the BEFORE layer of reading and am now ready to move to the DURING layer, where the deeper learning takes place.</a:t>
            </a:r>
          </a:p>
        </p:txBody>
      </p:sp>
    </p:spTree>
    <p:extLst>
      <p:ext uri="{BB962C8B-B14F-4D97-AF65-F5344CB8AC3E}">
        <p14:creationId xmlns:p14="http://schemas.microsoft.com/office/powerpoint/2010/main" val="399450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442460"/>
            <a:ext cx="2841955" cy="1600200"/>
          </a:xfrm>
          <a:prstGeom prst="rect">
            <a:avLst/>
          </a:prstGeom>
        </p:spPr>
      </p:pic>
      <p:sp>
        <p:nvSpPr>
          <p:cNvPr id="7" name="Oval Callout 6"/>
          <p:cNvSpPr/>
          <p:nvPr/>
        </p:nvSpPr>
        <p:spPr>
          <a:xfrm>
            <a:off x="1080211" y="876300"/>
            <a:ext cx="6221577" cy="3581400"/>
          </a:xfrm>
          <a:prstGeom prst="wedgeEllipseCallout">
            <a:avLst>
              <a:gd name="adj1" fmla="val 36516"/>
              <a:gd name="adj2" fmla="val 53308"/>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00CC"/>
                </a:solidFill>
              </a:rPr>
              <a:t>I will now demonstrate the processes I use to understand more difficult or complex visuals as I come to them while reading this chapter “Laws Governing Motion.”</a:t>
            </a:r>
          </a:p>
        </p:txBody>
      </p:sp>
    </p:spTree>
    <p:extLst>
      <p:ext uri="{BB962C8B-B14F-4D97-AF65-F5344CB8AC3E}">
        <p14:creationId xmlns:p14="http://schemas.microsoft.com/office/powerpoint/2010/main" val="134708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556569" y="533400"/>
            <a:ext cx="7673031" cy="5752916"/>
          </a:xfrm>
        </p:spPr>
      </p:pic>
      <p:pic>
        <p:nvPicPr>
          <p:cNvPr id="11"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442460"/>
            <a:ext cx="2841955" cy="1600200"/>
          </a:xfrm>
          <a:prstGeom prst="rect">
            <a:avLst/>
          </a:prstGeom>
        </p:spPr>
      </p:pic>
      <p:sp>
        <p:nvSpPr>
          <p:cNvPr id="12" name="Oval Callout 11"/>
          <p:cNvSpPr/>
          <p:nvPr/>
        </p:nvSpPr>
        <p:spPr>
          <a:xfrm>
            <a:off x="3810000" y="2590800"/>
            <a:ext cx="3341217" cy="2209800"/>
          </a:xfrm>
          <a:prstGeom prst="wedgeEllipseCallout">
            <a:avLst>
              <a:gd name="adj1" fmla="val 43276"/>
              <a:gd name="adj2" fmla="val 6493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Let’s look at the During steps on the </a:t>
            </a:r>
            <a:r>
              <a:rPr lang="en-US" sz="2400" dirty="0" err="1">
                <a:solidFill>
                  <a:srgbClr val="0000CC"/>
                </a:solidFill>
              </a:rPr>
              <a:t>ThinkSheet</a:t>
            </a:r>
            <a:endParaRPr lang="en-US" sz="2400" dirty="0">
              <a:solidFill>
                <a:srgbClr val="0000CC"/>
              </a:solidFill>
            </a:endParaRPr>
          </a:p>
        </p:txBody>
      </p:sp>
    </p:spTree>
    <p:extLst>
      <p:ext uri="{BB962C8B-B14F-4D97-AF65-F5344CB8AC3E}">
        <p14:creationId xmlns:p14="http://schemas.microsoft.com/office/powerpoint/2010/main" val="22493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556569" y="533400"/>
            <a:ext cx="7673031" cy="5752916"/>
          </a:xfrm>
        </p:spPr>
      </p:pic>
      <p:pic>
        <p:nvPicPr>
          <p:cNvPr id="11"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442460"/>
            <a:ext cx="2841955" cy="1600200"/>
          </a:xfrm>
          <a:prstGeom prst="rect">
            <a:avLst/>
          </a:prstGeom>
        </p:spPr>
      </p:pic>
      <p:sp>
        <p:nvSpPr>
          <p:cNvPr id="13" name="Rectangle 12"/>
          <p:cNvSpPr/>
          <p:nvPr/>
        </p:nvSpPr>
        <p:spPr>
          <a:xfrm>
            <a:off x="1295399" y="609600"/>
            <a:ext cx="2819401"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a:off x="3810000" y="1219200"/>
            <a:ext cx="4724400" cy="3429000"/>
          </a:xfrm>
          <a:prstGeom prst="wedgeEllipseCallout">
            <a:avLst>
              <a:gd name="adj1" fmla="val 17918"/>
              <a:gd name="adj2" fmla="val 61232"/>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00CC"/>
                </a:solidFill>
              </a:rPr>
              <a:t>This first step I can do easily because of my preview.  I had quick-coded those visuals whose meanings I could not immediately pick up.</a:t>
            </a:r>
          </a:p>
        </p:txBody>
      </p:sp>
    </p:spTree>
    <p:extLst>
      <p:ext uri="{BB962C8B-B14F-4D97-AF65-F5344CB8AC3E}">
        <p14:creationId xmlns:p14="http://schemas.microsoft.com/office/powerpoint/2010/main" val="159735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556569" y="533400"/>
            <a:ext cx="7673031" cy="5752916"/>
          </a:xfrm>
        </p:spPr>
      </p:pic>
      <p:pic>
        <p:nvPicPr>
          <p:cNvPr id="11"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442460"/>
            <a:ext cx="2841955" cy="1600200"/>
          </a:xfrm>
          <a:prstGeom prst="rect">
            <a:avLst/>
          </a:prstGeom>
        </p:spPr>
      </p:pic>
      <p:sp>
        <p:nvSpPr>
          <p:cNvPr id="13" name="Rectangle 12"/>
          <p:cNvSpPr/>
          <p:nvPr/>
        </p:nvSpPr>
        <p:spPr>
          <a:xfrm>
            <a:off x="1295399" y="609600"/>
            <a:ext cx="2819401"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p:cNvSpPr/>
          <p:nvPr/>
        </p:nvSpPr>
        <p:spPr>
          <a:xfrm>
            <a:off x="3459761" y="723900"/>
            <a:ext cx="4975555" cy="4000500"/>
          </a:xfrm>
          <a:prstGeom prst="wedgeEllipseCallout">
            <a:avLst>
              <a:gd name="adj1" fmla="val 9750"/>
              <a:gd name="adj2" fmla="val 6215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As I come to a marked visual, I ask:</a:t>
            </a:r>
          </a:p>
          <a:p>
            <a:pPr algn="ctr"/>
            <a:endParaRPr lang="en-US" sz="2400" dirty="0">
              <a:solidFill>
                <a:srgbClr val="0000CC"/>
              </a:solidFill>
            </a:endParaRPr>
          </a:p>
          <a:p>
            <a:pPr algn="ctr"/>
            <a:r>
              <a:rPr lang="en-US" sz="2000" i="1" dirty="0">
                <a:solidFill>
                  <a:srgbClr val="0000CC"/>
                </a:solidFill>
              </a:rPr>
              <a:t>Has its meaning now become clear because of my interactions with </a:t>
            </a:r>
            <a:r>
              <a:rPr lang="en-US" sz="2000" i="1">
                <a:solidFill>
                  <a:srgbClr val="0000CC"/>
                </a:solidFill>
              </a:rPr>
              <a:t>the text?</a:t>
            </a:r>
            <a:endParaRPr lang="en-US" sz="2000" i="1" dirty="0">
              <a:solidFill>
                <a:srgbClr val="0000CC"/>
              </a:solidFill>
            </a:endParaRPr>
          </a:p>
          <a:p>
            <a:pPr algn="ctr"/>
            <a:endParaRPr lang="en-US" sz="2000" i="1" dirty="0">
              <a:solidFill>
                <a:srgbClr val="0000CC"/>
              </a:solidFill>
            </a:endParaRPr>
          </a:p>
          <a:p>
            <a:pPr algn="ctr"/>
            <a:r>
              <a:rPr lang="en-US" sz="2000" i="1" dirty="0">
                <a:solidFill>
                  <a:srgbClr val="0000CC"/>
                </a:solidFill>
              </a:rPr>
              <a:t>If not, does this visual seem important and must be understood? </a:t>
            </a:r>
          </a:p>
        </p:txBody>
      </p:sp>
    </p:spTree>
    <p:extLst>
      <p:ext uri="{BB962C8B-B14F-4D97-AF65-F5344CB8AC3E}">
        <p14:creationId xmlns:p14="http://schemas.microsoft.com/office/powerpoint/2010/main" val="388996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556569" y="552542"/>
            <a:ext cx="7673031" cy="5752916"/>
          </a:xfrm>
        </p:spPr>
      </p:pic>
      <p:pic>
        <p:nvPicPr>
          <p:cNvPr id="11"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645" y="4442460"/>
            <a:ext cx="2841955" cy="1600200"/>
          </a:xfrm>
          <a:prstGeom prst="rect">
            <a:avLst/>
          </a:prstGeom>
        </p:spPr>
      </p:pic>
      <p:sp>
        <p:nvSpPr>
          <p:cNvPr id="13" name="Rectangle 12"/>
          <p:cNvSpPr/>
          <p:nvPr/>
        </p:nvSpPr>
        <p:spPr>
          <a:xfrm>
            <a:off x="1295399" y="609600"/>
            <a:ext cx="2819401"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Callout 15"/>
          <p:cNvSpPr/>
          <p:nvPr/>
        </p:nvSpPr>
        <p:spPr>
          <a:xfrm>
            <a:off x="3821278" y="815340"/>
            <a:ext cx="4941722" cy="3810000"/>
          </a:xfrm>
          <a:prstGeom prst="wedgeEllipseCallout">
            <a:avLst>
              <a:gd name="adj1" fmla="val 4648"/>
              <a:gd name="adj2" fmla="val 6462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A visual is important if </a:t>
            </a:r>
          </a:p>
          <a:p>
            <a:r>
              <a:rPr lang="en-US" sz="2000" dirty="0">
                <a:solidFill>
                  <a:srgbClr val="0000CC"/>
                </a:solidFill>
              </a:rPr>
              <a:t>the chapter won’t make sense to me unless I understand its meaning.  I realize I must deal with several of the visuals I quick-coded.</a:t>
            </a:r>
          </a:p>
          <a:p>
            <a:pPr algn="ctr"/>
            <a:endParaRPr lang="en-US" sz="900" dirty="0">
              <a:solidFill>
                <a:srgbClr val="0000CC"/>
              </a:solidFill>
            </a:endParaRPr>
          </a:p>
          <a:p>
            <a:pPr algn="ctr"/>
            <a:r>
              <a:rPr lang="en-US" sz="2000" dirty="0">
                <a:solidFill>
                  <a:srgbClr val="0000CC"/>
                </a:solidFill>
              </a:rPr>
              <a:t>The remaining During steps show me how to deal with these harder visuals.</a:t>
            </a:r>
          </a:p>
        </p:txBody>
      </p:sp>
    </p:spTree>
    <p:extLst>
      <p:ext uri="{BB962C8B-B14F-4D97-AF65-F5344CB8AC3E}">
        <p14:creationId xmlns:p14="http://schemas.microsoft.com/office/powerpoint/2010/main" val="104955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1" y="-67955"/>
            <a:ext cx="3880600" cy="4734331"/>
          </a:xfrm>
          <a:prstGeom prst="rect">
            <a:avLst/>
          </a:prstGeom>
          <a:ln>
            <a:noFill/>
          </a:ln>
          <a:effectLst>
            <a:outerShdw blurRad="292100" dist="139700" dir="2700000" algn="tl" rotWithShape="0">
              <a:srgbClr val="333333">
                <a:alpha val="65000"/>
              </a:srgbClr>
            </a:outerShdw>
          </a:effectLst>
        </p:spPr>
      </p:pic>
      <p:pic>
        <p:nvPicPr>
          <p:cNvPr id="20"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045" y="4648200"/>
            <a:ext cx="2841955" cy="1600200"/>
          </a:xfrm>
          <a:prstGeom prst="rect">
            <a:avLst/>
          </a:prstGeom>
        </p:spPr>
      </p:pic>
      <p:sp>
        <p:nvSpPr>
          <p:cNvPr id="24" name="Oval Callout 23"/>
          <p:cNvSpPr/>
          <p:nvPr/>
        </p:nvSpPr>
        <p:spPr>
          <a:xfrm>
            <a:off x="4655515" y="2364460"/>
            <a:ext cx="3886200" cy="1676400"/>
          </a:xfrm>
          <a:prstGeom prst="wedgeEllipseCallout">
            <a:avLst>
              <a:gd name="adj1" fmla="val 7722"/>
              <a:gd name="adj2" fmla="val 11668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Here is an example.</a:t>
            </a:r>
          </a:p>
        </p:txBody>
      </p:sp>
    </p:spTree>
    <p:extLst>
      <p:ext uri="{BB962C8B-B14F-4D97-AF65-F5344CB8AC3E}">
        <p14:creationId xmlns:p14="http://schemas.microsoft.com/office/powerpoint/2010/main" val="30522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981200"/>
            <a:ext cx="2114845" cy="1190791"/>
          </a:xfrm>
        </p:spPr>
      </p:pic>
      <p:sp>
        <p:nvSpPr>
          <p:cNvPr id="7" name="Oval Callout 6"/>
          <p:cNvSpPr/>
          <p:nvPr/>
        </p:nvSpPr>
        <p:spPr>
          <a:xfrm>
            <a:off x="3048000" y="533400"/>
            <a:ext cx="5901973" cy="4419600"/>
          </a:xfrm>
          <a:prstGeom prst="wedgeEllipseCallout">
            <a:avLst>
              <a:gd name="adj1" fmla="val -64896"/>
              <a:gd name="adj2" fmla="val 410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This kind of reading can be challenging.</a:t>
            </a:r>
          </a:p>
          <a:p>
            <a:pPr algn="ctr"/>
            <a:endParaRPr lang="en-US" sz="2000" dirty="0"/>
          </a:p>
          <a:p>
            <a:pPr algn="ctr"/>
            <a:r>
              <a:rPr lang="en-US" sz="2000" dirty="0"/>
              <a:t>  </a:t>
            </a:r>
            <a:r>
              <a:rPr lang="en-US" sz="2000" dirty="0">
                <a:solidFill>
                  <a:srgbClr val="0000CC"/>
                </a:solidFill>
              </a:rPr>
              <a:t>Think of </a:t>
            </a:r>
          </a:p>
          <a:p>
            <a:pPr algn="ctr"/>
            <a:r>
              <a:rPr lang="en-US" sz="2000" dirty="0"/>
              <a:t>equations in chemistry, </a:t>
            </a:r>
          </a:p>
          <a:p>
            <a:pPr algn="ctr"/>
            <a:r>
              <a:rPr lang="en-US" sz="2000" dirty="0"/>
              <a:t>proofs in geometry,</a:t>
            </a:r>
          </a:p>
          <a:p>
            <a:pPr algn="ctr"/>
            <a:r>
              <a:rPr lang="en-US" sz="2000" dirty="0"/>
              <a:t>tables in economics, </a:t>
            </a:r>
          </a:p>
          <a:p>
            <a:pPr algn="ctr"/>
            <a:r>
              <a:rPr lang="en-US" sz="2000" dirty="0"/>
              <a:t>figures in engineering,</a:t>
            </a:r>
          </a:p>
          <a:p>
            <a:pPr algn="ctr"/>
            <a:r>
              <a:rPr lang="en-US" sz="2000" dirty="0"/>
              <a:t>flow charts in business, </a:t>
            </a:r>
          </a:p>
          <a:p>
            <a:pPr algn="ctr"/>
            <a:r>
              <a:rPr lang="en-US" sz="2000" dirty="0"/>
              <a:t>and the paintings of Picasso.  </a:t>
            </a:r>
          </a:p>
        </p:txBody>
      </p:sp>
    </p:spTree>
    <p:extLst>
      <p:ext uri="{BB962C8B-B14F-4D97-AF65-F5344CB8AC3E}">
        <p14:creationId xmlns:p14="http://schemas.microsoft.com/office/powerpoint/2010/main" val="154453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045" y="4648200"/>
            <a:ext cx="2841955" cy="1600200"/>
          </a:xfrm>
          <a:prstGeom prst="rect">
            <a:avLst/>
          </a:prstGeom>
        </p:spPr>
      </p:pic>
      <p:sp>
        <p:nvSpPr>
          <p:cNvPr id="25" name="Oval Callout 24"/>
          <p:cNvSpPr/>
          <p:nvPr/>
        </p:nvSpPr>
        <p:spPr>
          <a:xfrm>
            <a:off x="4807915" y="2516860"/>
            <a:ext cx="3886200" cy="1676400"/>
          </a:xfrm>
          <a:prstGeom prst="wedgeEllipseCallout">
            <a:avLst>
              <a:gd name="adj1" fmla="val 7722"/>
              <a:gd name="adj2" fmla="val 11668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can easily see what the letters in the equation stand for.</a:t>
            </a:r>
          </a:p>
        </p:txBody>
      </p:sp>
      <p:pic>
        <p:nvPicPr>
          <p:cNvPr id="33" name="Content Placeholder 9" descr="Screen Clipping">
            <a:extLst>
              <a:ext uri="{FF2B5EF4-FFF2-40B4-BE49-F238E27FC236}">
                <a16:creationId xmlns:a16="http://schemas.microsoft.com/office/drawing/2014/main" id="{E37458DA-9074-40BD-B272-60D7094D14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 y="146278"/>
            <a:ext cx="3886200" cy="4741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33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1" y="66269"/>
            <a:ext cx="3880600" cy="4734331"/>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2362200" y="1981200"/>
            <a:ext cx="9906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00200" y="1447800"/>
            <a:ext cx="228600"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flipV="1">
            <a:off x="1828800" y="1638300"/>
            <a:ext cx="533400" cy="342900"/>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pic>
        <p:nvPicPr>
          <p:cNvPr id="20"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045" y="4648200"/>
            <a:ext cx="2841955" cy="1600200"/>
          </a:xfrm>
          <a:prstGeom prst="rect">
            <a:avLst/>
          </a:prstGeom>
        </p:spPr>
      </p:pic>
      <p:sp>
        <p:nvSpPr>
          <p:cNvPr id="25" name="Oval Callout 24"/>
          <p:cNvSpPr/>
          <p:nvPr/>
        </p:nvSpPr>
        <p:spPr>
          <a:xfrm>
            <a:off x="4807915" y="2516860"/>
            <a:ext cx="3886200" cy="1676400"/>
          </a:xfrm>
          <a:prstGeom prst="wedgeEllipseCallout">
            <a:avLst>
              <a:gd name="adj1" fmla="val 7722"/>
              <a:gd name="adj2" fmla="val 11668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can easily see what the letters in the equation stand for.</a:t>
            </a:r>
          </a:p>
        </p:txBody>
      </p:sp>
    </p:spTree>
    <p:extLst>
      <p:ext uri="{BB962C8B-B14F-4D97-AF65-F5344CB8AC3E}">
        <p14:creationId xmlns:p14="http://schemas.microsoft.com/office/powerpoint/2010/main" val="28586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1" y="66269"/>
            <a:ext cx="3880600" cy="4734331"/>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3352800" y="2231110"/>
            <a:ext cx="4953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60536" y="1435530"/>
            <a:ext cx="114300"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2074836" y="1638300"/>
            <a:ext cx="1277964" cy="592810"/>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pic>
        <p:nvPicPr>
          <p:cNvPr id="20"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045" y="4648200"/>
            <a:ext cx="2841955" cy="1600200"/>
          </a:xfrm>
          <a:prstGeom prst="rect">
            <a:avLst/>
          </a:prstGeom>
        </p:spPr>
      </p:pic>
      <p:sp>
        <p:nvSpPr>
          <p:cNvPr id="25" name="Oval Callout 24"/>
          <p:cNvSpPr/>
          <p:nvPr/>
        </p:nvSpPr>
        <p:spPr>
          <a:xfrm>
            <a:off x="4807915" y="2516860"/>
            <a:ext cx="3886200" cy="1676400"/>
          </a:xfrm>
          <a:prstGeom prst="wedgeEllipseCallout">
            <a:avLst>
              <a:gd name="adj1" fmla="val 7722"/>
              <a:gd name="adj2" fmla="val 11668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can easily see what the letters in the equation stand for.</a:t>
            </a:r>
          </a:p>
        </p:txBody>
      </p:sp>
    </p:spTree>
    <p:extLst>
      <p:ext uri="{BB962C8B-B14F-4D97-AF65-F5344CB8AC3E}">
        <p14:creationId xmlns:p14="http://schemas.microsoft.com/office/powerpoint/2010/main" val="357650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21" y="130644"/>
            <a:ext cx="3880600" cy="4734331"/>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892982" y="2514600"/>
            <a:ext cx="1875618"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cxnSpLocks/>
          </p:cNvCxnSpPr>
          <p:nvPr/>
        </p:nvCxnSpPr>
        <p:spPr>
          <a:xfrm flipH="1" flipV="1">
            <a:off x="2154917" y="1731290"/>
            <a:ext cx="283483" cy="766519"/>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23" name="Rectangle 22"/>
          <p:cNvSpPr/>
          <p:nvPr/>
        </p:nvSpPr>
        <p:spPr>
          <a:xfrm>
            <a:off x="2091921" y="1524000"/>
            <a:ext cx="67079"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045" y="4648200"/>
            <a:ext cx="2841955" cy="1600200"/>
          </a:xfrm>
          <a:prstGeom prst="rect">
            <a:avLst/>
          </a:prstGeom>
        </p:spPr>
      </p:pic>
      <p:sp>
        <p:nvSpPr>
          <p:cNvPr id="25" name="Oval Callout 24"/>
          <p:cNvSpPr/>
          <p:nvPr/>
        </p:nvSpPr>
        <p:spPr>
          <a:xfrm>
            <a:off x="4807915" y="2516860"/>
            <a:ext cx="3886200" cy="1676400"/>
          </a:xfrm>
          <a:prstGeom prst="wedgeEllipseCallout">
            <a:avLst>
              <a:gd name="adj1" fmla="val 7722"/>
              <a:gd name="adj2" fmla="val 11668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can easily see what the letters in the equation stand for.</a:t>
            </a:r>
          </a:p>
        </p:txBody>
      </p:sp>
    </p:spTree>
    <p:extLst>
      <p:ext uri="{BB962C8B-B14F-4D97-AF65-F5344CB8AC3E}">
        <p14:creationId xmlns:p14="http://schemas.microsoft.com/office/powerpoint/2010/main" val="279889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1" y="66269"/>
            <a:ext cx="3880600" cy="4734331"/>
          </a:xfrm>
          <a:prstGeom prst="rect">
            <a:avLst/>
          </a:prstGeom>
          <a:ln>
            <a:noFill/>
          </a:ln>
          <a:effectLst>
            <a:outerShdw blurRad="292100" dist="139700" dir="2700000" algn="tl" rotWithShape="0">
              <a:srgbClr val="333333">
                <a:alpha val="65000"/>
              </a:srgbClr>
            </a:outerShdw>
          </a:effectLst>
        </p:spPr>
      </p:pic>
      <p:sp>
        <p:nvSpPr>
          <p:cNvPr id="29" name="Rectangle 28"/>
          <p:cNvSpPr/>
          <p:nvPr/>
        </p:nvSpPr>
        <p:spPr>
          <a:xfrm>
            <a:off x="3124200" y="2492727"/>
            <a:ext cx="5334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H="1" flipV="1">
            <a:off x="2274513" y="1626030"/>
            <a:ext cx="925887" cy="871780"/>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1" name="Rectangle 30"/>
          <p:cNvSpPr/>
          <p:nvPr/>
        </p:nvSpPr>
        <p:spPr>
          <a:xfrm>
            <a:off x="2133600" y="1447800"/>
            <a:ext cx="152400"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045" y="4648200"/>
            <a:ext cx="2841955" cy="1600200"/>
          </a:xfrm>
          <a:prstGeom prst="rect">
            <a:avLst/>
          </a:prstGeom>
        </p:spPr>
      </p:pic>
      <p:sp>
        <p:nvSpPr>
          <p:cNvPr id="25" name="Oval Callout 24"/>
          <p:cNvSpPr/>
          <p:nvPr/>
        </p:nvSpPr>
        <p:spPr>
          <a:xfrm>
            <a:off x="4807915" y="2516860"/>
            <a:ext cx="3886200" cy="1676400"/>
          </a:xfrm>
          <a:prstGeom prst="wedgeEllipseCallout">
            <a:avLst>
              <a:gd name="adj1" fmla="val 7722"/>
              <a:gd name="adj2" fmla="val 11668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can easily see what the letters in the equation stand for.</a:t>
            </a:r>
          </a:p>
        </p:txBody>
      </p:sp>
    </p:spTree>
    <p:extLst>
      <p:ext uri="{BB962C8B-B14F-4D97-AF65-F5344CB8AC3E}">
        <p14:creationId xmlns:p14="http://schemas.microsoft.com/office/powerpoint/2010/main" val="260037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386" y="66268"/>
            <a:ext cx="3880600" cy="4734331"/>
          </a:xfrm>
          <a:prstGeom prst="rect">
            <a:avLst/>
          </a:prstGeom>
          <a:ln>
            <a:noFill/>
          </a:ln>
          <a:effectLst>
            <a:outerShdw blurRad="292100" dist="139700" dir="2700000" algn="tl" rotWithShape="0">
              <a:srgbClr val="333333">
                <a:alpha val="65000"/>
              </a:srgbClr>
            </a:outerShdw>
          </a:effectLst>
        </p:spPr>
      </p:pic>
      <p:sp>
        <p:nvSpPr>
          <p:cNvPr id="29" name="Rectangle 28"/>
          <p:cNvSpPr/>
          <p:nvPr/>
        </p:nvSpPr>
        <p:spPr>
          <a:xfrm>
            <a:off x="3124200" y="2492727"/>
            <a:ext cx="5334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H="1" flipV="1">
            <a:off x="2274513" y="1626030"/>
            <a:ext cx="925887" cy="871780"/>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1" name="Rectangle 30"/>
          <p:cNvSpPr/>
          <p:nvPr/>
        </p:nvSpPr>
        <p:spPr>
          <a:xfrm>
            <a:off x="2133600" y="1447800"/>
            <a:ext cx="152400"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045" y="4648200"/>
            <a:ext cx="2841955" cy="1600200"/>
          </a:xfrm>
          <a:prstGeom prst="rect">
            <a:avLst/>
          </a:prstGeom>
        </p:spPr>
      </p:pic>
      <p:sp>
        <p:nvSpPr>
          <p:cNvPr id="26" name="Oval Callout 25"/>
          <p:cNvSpPr/>
          <p:nvPr/>
        </p:nvSpPr>
        <p:spPr>
          <a:xfrm>
            <a:off x="4648200" y="696139"/>
            <a:ext cx="4274515" cy="3474590"/>
          </a:xfrm>
          <a:prstGeom prst="wedgeEllipseCallout">
            <a:avLst>
              <a:gd name="adj1" fmla="val 7992"/>
              <a:gd name="adj2" fmla="val 74273"/>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00CC"/>
                </a:solidFill>
              </a:rPr>
              <a:t>The problem is that I only understand those terms </a:t>
            </a:r>
          </a:p>
          <a:p>
            <a:pPr algn="ctr"/>
            <a:r>
              <a:rPr lang="en-US" sz="2000" dirty="0">
                <a:solidFill>
                  <a:srgbClr val="0000CC"/>
                </a:solidFill>
              </a:rPr>
              <a:t>superficially.</a:t>
            </a:r>
          </a:p>
          <a:p>
            <a:pPr algn="ctr"/>
            <a:endParaRPr lang="en-US" sz="2000" dirty="0">
              <a:solidFill>
                <a:srgbClr val="0000CC"/>
              </a:solidFill>
            </a:endParaRPr>
          </a:p>
          <a:p>
            <a:pPr algn="ctr"/>
            <a:r>
              <a:rPr lang="en-US" sz="2000" dirty="0">
                <a:solidFill>
                  <a:srgbClr val="0000CC"/>
                </a:solidFill>
              </a:rPr>
              <a:t>That is not good enough! I must go for deeper understanding.</a:t>
            </a:r>
          </a:p>
        </p:txBody>
      </p:sp>
    </p:spTree>
    <p:extLst>
      <p:ext uri="{BB962C8B-B14F-4D97-AF65-F5344CB8AC3E}">
        <p14:creationId xmlns:p14="http://schemas.microsoft.com/office/powerpoint/2010/main" val="167418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386" y="66268"/>
            <a:ext cx="3880600" cy="4734331"/>
          </a:xfrm>
          <a:prstGeom prst="rect">
            <a:avLst/>
          </a:prstGeom>
          <a:ln>
            <a:noFill/>
          </a:ln>
          <a:effectLst>
            <a:outerShdw blurRad="292100" dist="139700" dir="2700000" algn="tl" rotWithShape="0">
              <a:srgbClr val="333333">
                <a:alpha val="65000"/>
              </a:srgbClr>
            </a:outerShdw>
          </a:effectLst>
        </p:spPr>
      </p:pic>
      <p:pic>
        <p:nvPicPr>
          <p:cNvPr id="20"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045" y="4648200"/>
            <a:ext cx="2841955" cy="1600200"/>
          </a:xfrm>
          <a:prstGeom prst="rect">
            <a:avLst/>
          </a:prstGeom>
        </p:spPr>
      </p:pic>
      <p:sp>
        <p:nvSpPr>
          <p:cNvPr id="8" name="Oval Callout 26">
            <a:extLst>
              <a:ext uri="{FF2B5EF4-FFF2-40B4-BE49-F238E27FC236}">
                <a16:creationId xmlns:a16="http://schemas.microsoft.com/office/drawing/2014/main" id="{25E1D167-5E34-4735-BE29-329A5939F5E1}"/>
              </a:ext>
            </a:extLst>
          </p:cNvPr>
          <p:cNvSpPr/>
          <p:nvPr/>
        </p:nvSpPr>
        <p:spPr>
          <a:xfrm>
            <a:off x="4483127" y="838200"/>
            <a:ext cx="4366230" cy="3505200"/>
          </a:xfrm>
          <a:prstGeom prst="wedgeEllipseCallout">
            <a:avLst>
              <a:gd name="adj1" fmla="val 9021"/>
              <a:gd name="adj2" fmla="val 7642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So, I go through </a:t>
            </a:r>
          </a:p>
          <a:p>
            <a:r>
              <a:rPr lang="en-US" sz="2000" dirty="0">
                <a:solidFill>
                  <a:srgbClr val="0000CC"/>
                </a:solidFill>
              </a:rPr>
              <a:t>the During steps for this strategy. I can see right off that not all the steps are useful for this equation. I also realize I need to spend most of my time on</a:t>
            </a:r>
          </a:p>
          <a:p>
            <a:endParaRPr lang="en-US" sz="800" dirty="0">
              <a:solidFill>
                <a:srgbClr val="0000CC"/>
              </a:solidFill>
            </a:endParaRPr>
          </a:p>
          <a:p>
            <a:pPr algn="ctr"/>
            <a:r>
              <a:rPr lang="en-US" sz="2000" dirty="0">
                <a:solidFill>
                  <a:srgbClr val="0000CC"/>
                </a:solidFill>
              </a:rPr>
              <a:t> </a:t>
            </a:r>
            <a:r>
              <a:rPr lang="en-US" sz="2000" b="1" dirty="0">
                <a:solidFill>
                  <a:srgbClr val="0000CC"/>
                </a:solidFill>
              </a:rPr>
              <a:t>Step 4: Focus on each part. </a:t>
            </a:r>
          </a:p>
          <a:p>
            <a:pPr algn="ctr"/>
            <a:endParaRPr lang="en-US" sz="2000" dirty="0">
              <a:solidFill>
                <a:srgbClr val="0000CC"/>
              </a:solidFill>
            </a:endParaRPr>
          </a:p>
        </p:txBody>
      </p:sp>
    </p:spTree>
    <p:extLst>
      <p:ext uri="{BB962C8B-B14F-4D97-AF65-F5344CB8AC3E}">
        <p14:creationId xmlns:p14="http://schemas.microsoft.com/office/powerpoint/2010/main" val="134731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1" y="66269"/>
            <a:ext cx="3880600" cy="4734331"/>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2362200" y="1981200"/>
            <a:ext cx="9906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0" y="2231110"/>
            <a:ext cx="4953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38200" y="2497810"/>
            <a:ext cx="1875618"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124200" y="2492727"/>
            <a:ext cx="5334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045" y="4648200"/>
            <a:ext cx="2841955" cy="1600200"/>
          </a:xfrm>
          <a:prstGeom prst="rect">
            <a:avLst/>
          </a:prstGeom>
        </p:spPr>
      </p:pic>
      <p:sp>
        <p:nvSpPr>
          <p:cNvPr id="27" name="Oval Callout 26"/>
          <p:cNvSpPr/>
          <p:nvPr/>
        </p:nvSpPr>
        <p:spPr>
          <a:xfrm>
            <a:off x="4595783" y="609600"/>
            <a:ext cx="4167218" cy="3926560"/>
          </a:xfrm>
          <a:prstGeom prst="wedgeEllipseCallout">
            <a:avLst>
              <a:gd name="adj1" fmla="val 14486"/>
              <a:gd name="adj2" fmla="val 62652"/>
            </a:avLst>
          </a:prstGeom>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2000" dirty="0">
                <a:solidFill>
                  <a:srgbClr val="0000CC"/>
                </a:solidFill>
              </a:rPr>
              <a:t>I must understand each of the terms in the equation well before this graphic will make sense, and that I will do—</a:t>
            </a:r>
          </a:p>
          <a:p>
            <a:pPr algn="ctr">
              <a:defRPr/>
            </a:pPr>
            <a:r>
              <a:rPr lang="en-US" sz="2000" dirty="0">
                <a:solidFill>
                  <a:srgbClr val="0000CC"/>
                </a:solidFill>
              </a:rPr>
              <a:t>even if it means going beyond the text to gain understanding.</a:t>
            </a:r>
          </a:p>
        </p:txBody>
      </p:sp>
    </p:spTree>
    <p:extLst>
      <p:ext uri="{BB962C8B-B14F-4D97-AF65-F5344CB8AC3E}">
        <p14:creationId xmlns:p14="http://schemas.microsoft.com/office/powerpoint/2010/main" val="31736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1" grpId="0" animBg="1"/>
      <p:bldP spid="29" grpId="0" animBg="1"/>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045" y="4648200"/>
            <a:ext cx="2841955" cy="1600200"/>
          </a:xfrm>
          <a:prstGeom prst="rect">
            <a:avLst/>
          </a:prstGeom>
        </p:spPr>
      </p:pic>
      <p:sp>
        <p:nvSpPr>
          <p:cNvPr id="4" name="Oval Callout 31">
            <a:extLst>
              <a:ext uri="{FF2B5EF4-FFF2-40B4-BE49-F238E27FC236}">
                <a16:creationId xmlns:a16="http://schemas.microsoft.com/office/drawing/2014/main" id="{CE135A10-141B-4741-A630-6D425E8DC03D}"/>
              </a:ext>
            </a:extLst>
          </p:cNvPr>
          <p:cNvSpPr/>
          <p:nvPr/>
        </p:nvSpPr>
        <p:spPr>
          <a:xfrm>
            <a:off x="4267200" y="685800"/>
            <a:ext cx="4343400" cy="4038600"/>
          </a:xfrm>
          <a:prstGeom prst="wedgeEllipseCallout">
            <a:avLst>
              <a:gd name="adj1" fmla="val 15558"/>
              <a:gd name="adj2" fmla="val 62847"/>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000" dirty="0">
                <a:solidFill>
                  <a:srgbClr val="0000CC"/>
                </a:solidFill>
              </a:rPr>
              <a:t>The point of this demonstration with this equation is that I use only the During steps of the strategy that will help me.</a:t>
            </a:r>
          </a:p>
          <a:p>
            <a:pPr algn="ctr">
              <a:defRPr/>
            </a:pPr>
            <a:endParaRPr lang="en-US" sz="1600" dirty="0">
              <a:solidFill>
                <a:srgbClr val="0000CC"/>
              </a:solidFill>
            </a:endParaRPr>
          </a:p>
          <a:p>
            <a:pPr algn="ctr">
              <a:defRPr/>
            </a:pPr>
            <a:r>
              <a:rPr lang="en-US" sz="2000" dirty="0">
                <a:solidFill>
                  <a:srgbClr val="0000CC"/>
                </a:solidFill>
              </a:rPr>
              <a:t>And I decide that through </a:t>
            </a:r>
          </a:p>
          <a:p>
            <a:pPr algn="ctr">
              <a:defRPr/>
            </a:pPr>
            <a:r>
              <a:rPr lang="en-US" sz="2000" b="1" i="1" dirty="0">
                <a:solidFill>
                  <a:srgbClr val="0000CC"/>
                </a:solidFill>
              </a:rPr>
              <a:t>metacognitive awareness</a:t>
            </a:r>
            <a:r>
              <a:rPr lang="en-US" sz="2000" i="1" dirty="0">
                <a:solidFill>
                  <a:srgbClr val="0000CC"/>
                </a:solidFill>
              </a:rPr>
              <a:t>.</a:t>
            </a:r>
            <a:endParaRPr lang="en-US" sz="2000" dirty="0">
              <a:solidFill>
                <a:srgbClr val="0000CC"/>
              </a:solidFill>
            </a:endParaRPr>
          </a:p>
        </p:txBody>
      </p:sp>
      <p:pic>
        <p:nvPicPr>
          <p:cNvPr id="5" name="Content Placeholder 9" descr="Screen Clipping">
            <a:extLst>
              <a:ext uri="{FF2B5EF4-FFF2-40B4-BE49-F238E27FC236}">
                <a16:creationId xmlns:a16="http://schemas.microsoft.com/office/drawing/2014/main" id="{939CC3DF-7773-4A2F-85A6-9BCAAAF2E94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 y="152400"/>
            <a:ext cx="3886200" cy="4741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364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045" y="4648200"/>
            <a:ext cx="2841955" cy="1600200"/>
          </a:xfrm>
          <a:prstGeom prst="rect">
            <a:avLst/>
          </a:prstGeom>
        </p:spPr>
      </p:pic>
      <p:sp>
        <p:nvSpPr>
          <p:cNvPr id="11" name="Oval Callout 27">
            <a:extLst>
              <a:ext uri="{FF2B5EF4-FFF2-40B4-BE49-F238E27FC236}">
                <a16:creationId xmlns:a16="http://schemas.microsoft.com/office/drawing/2014/main" id="{14D30E1A-24D0-48D6-A536-773641C1F403}"/>
              </a:ext>
            </a:extLst>
          </p:cNvPr>
          <p:cNvSpPr/>
          <p:nvPr/>
        </p:nvSpPr>
        <p:spPr>
          <a:xfrm>
            <a:off x="1676400" y="470390"/>
            <a:ext cx="5257800" cy="3644410"/>
          </a:xfrm>
          <a:prstGeom prst="wedgeEllipseCallout">
            <a:avLst>
              <a:gd name="adj1" fmla="val 51659"/>
              <a:gd name="adj2" fmla="val 78856"/>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a:solidFill>
                  <a:srgbClr val="0000CC"/>
                </a:solidFill>
              </a:rPr>
              <a:t>For the rest of this</a:t>
            </a:r>
          </a:p>
          <a:p>
            <a:pPr>
              <a:defRPr/>
            </a:pPr>
            <a:r>
              <a:rPr lang="en-US" sz="2400" dirty="0">
                <a:solidFill>
                  <a:srgbClr val="0000CC"/>
                </a:solidFill>
              </a:rPr>
              <a:t>demonstration, I am going to show you another visual for which more of the During steps are applicable. </a:t>
            </a:r>
          </a:p>
        </p:txBody>
      </p:sp>
    </p:spTree>
    <p:extLst>
      <p:ext uri="{BB962C8B-B14F-4D97-AF65-F5344CB8AC3E}">
        <p14:creationId xmlns:p14="http://schemas.microsoft.com/office/powerpoint/2010/main" val="29273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6353" r="3901" b="14588"/>
          <a:stretch/>
        </p:blipFill>
        <p:spPr>
          <a:xfrm rot="10800000">
            <a:off x="3219791" y="15241"/>
            <a:ext cx="5752418" cy="6781799"/>
          </a:xfrm>
        </p:spPr>
      </p:pic>
      <p:pic>
        <p:nvPicPr>
          <p:cNvPr id="7"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50" y="2162010"/>
            <a:ext cx="2002050" cy="1127280"/>
          </a:xfrm>
          <a:prstGeom prst="rect">
            <a:avLst/>
          </a:prstGeom>
        </p:spPr>
      </p:pic>
      <p:sp>
        <p:nvSpPr>
          <p:cNvPr id="10" name="Oval Callout 9"/>
          <p:cNvSpPr/>
          <p:nvPr/>
        </p:nvSpPr>
        <p:spPr>
          <a:xfrm>
            <a:off x="263236" y="3886200"/>
            <a:ext cx="2708564" cy="1447800"/>
          </a:xfrm>
          <a:prstGeom prst="wedgeEllipseCallout">
            <a:avLst>
              <a:gd name="adj1" fmla="val -7675"/>
              <a:gd name="adj2" fmla="val -1066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Now, let’s use the </a:t>
            </a:r>
            <a:r>
              <a:rPr lang="en-US" sz="2000" b="1" i="1" dirty="0" err="1">
                <a:solidFill>
                  <a:srgbClr val="0000CC"/>
                </a:solidFill>
              </a:rPr>
              <a:t>ThinkSheet</a:t>
            </a:r>
            <a:r>
              <a:rPr lang="en-US" sz="2000" dirty="0">
                <a:solidFill>
                  <a:srgbClr val="0000CC"/>
                </a:solidFill>
              </a:rPr>
              <a:t> to guide our work.</a:t>
            </a:r>
          </a:p>
        </p:txBody>
      </p:sp>
    </p:spTree>
    <p:extLst>
      <p:ext uri="{BB962C8B-B14F-4D97-AF65-F5344CB8AC3E}">
        <p14:creationId xmlns:p14="http://schemas.microsoft.com/office/powerpoint/2010/main" val="53638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98120"/>
            <a:ext cx="6858000" cy="4941354"/>
          </a:xfrm>
        </p:spPr>
      </p:pic>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31" y="5438609"/>
            <a:ext cx="2114845" cy="1190791"/>
          </a:xfrm>
          <a:prstGeom prst="rect">
            <a:avLst/>
          </a:prstGeom>
        </p:spPr>
      </p:pic>
      <p:sp>
        <p:nvSpPr>
          <p:cNvPr id="7" name="Oval Callout 6"/>
          <p:cNvSpPr/>
          <p:nvPr/>
        </p:nvSpPr>
        <p:spPr>
          <a:xfrm>
            <a:off x="3269464" y="3810000"/>
            <a:ext cx="5867401" cy="1676400"/>
          </a:xfrm>
          <a:prstGeom prst="wedgeEllipseCallout">
            <a:avLst>
              <a:gd name="adj1" fmla="val -64141"/>
              <a:gd name="adj2" fmla="val 617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will analyze this graphic found on </a:t>
            </a:r>
            <a:r>
              <a:rPr lang="en-US" sz="2400" b="1" dirty="0">
                <a:solidFill>
                  <a:srgbClr val="0000CC"/>
                </a:solidFill>
              </a:rPr>
              <a:t>p. 20. </a:t>
            </a:r>
          </a:p>
        </p:txBody>
      </p:sp>
    </p:spTree>
    <p:extLst>
      <p:ext uri="{BB962C8B-B14F-4D97-AF65-F5344CB8AC3E}">
        <p14:creationId xmlns:p14="http://schemas.microsoft.com/office/powerpoint/2010/main" val="359812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873" t="17013" r="3901" b="32710"/>
          <a:stretch/>
        </p:blipFill>
        <p:spPr>
          <a:xfrm rot="10800000">
            <a:off x="533400" y="609600"/>
            <a:ext cx="7673031" cy="5752916"/>
          </a:xfrm>
        </p:spPr>
      </p:pic>
      <p:pic>
        <p:nvPicPr>
          <p:cNvPr id="10"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43000"/>
            <a:ext cx="2114845" cy="1190791"/>
          </a:xfrm>
          <a:prstGeom prst="rect">
            <a:avLst/>
          </a:prstGeom>
        </p:spPr>
      </p:pic>
      <p:sp>
        <p:nvSpPr>
          <p:cNvPr id="11" name="Oval Callout 10"/>
          <p:cNvSpPr/>
          <p:nvPr/>
        </p:nvSpPr>
        <p:spPr>
          <a:xfrm>
            <a:off x="4267201" y="2994992"/>
            <a:ext cx="4876800" cy="1782418"/>
          </a:xfrm>
          <a:prstGeom prst="wedgeEllipseCallout">
            <a:avLst>
              <a:gd name="adj1" fmla="val 13645"/>
              <a:gd name="adj2" fmla="val -7954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Let’s go back to the During steps on the </a:t>
            </a:r>
            <a:r>
              <a:rPr lang="en-US" sz="2400" dirty="0" err="1">
                <a:solidFill>
                  <a:srgbClr val="0000CC"/>
                </a:solidFill>
              </a:rPr>
              <a:t>ThinkSheet</a:t>
            </a:r>
            <a:r>
              <a:rPr lang="en-US" sz="2400" dirty="0">
                <a:solidFill>
                  <a:srgbClr val="0000CC"/>
                </a:solidFill>
              </a:rPr>
              <a:t>.  </a:t>
            </a:r>
          </a:p>
        </p:txBody>
      </p:sp>
      <p:sp>
        <p:nvSpPr>
          <p:cNvPr id="14" name="Oval Callout 13"/>
          <p:cNvSpPr/>
          <p:nvPr/>
        </p:nvSpPr>
        <p:spPr>
          <a:xfrm>
            <a:off x="4191000" y="2971800"/>
            <a:ext cx="5003369" cy="1805609"/>
          </a:xfrm>
          <a:prstGeom prst="wedgeEllipseCallout">
            <a:avLst>
              <a:gd name="adj1" fmla="val 13645"/>
              <a:gd name="adj2" fmla="val -7954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fill out Step 1.</a:t>
            </a:r>
            <a:endParaRPr lang="en-US" sz="2400" dirty="0"/>
          </a:p>
          <a:p>
            <a:pPr algn="ctr"/>
            <a:endParaRPr lang="en-US" sz="2400" dirty="0">
              <a:solidFill>
                <a:srgbClr val="0000CC"/>
              </a:solidFill>
            </a:endParaRPr>
          </a:p>
        </p:txBody>
      </p:sp>
    </p:spTree>
    <p:extLst>
      <p:ext uri="{BB962C8B-B14F-4D97-AF65-F5344CB8AC3E}">
        <p14:creationId xmlns:p14="http://schemas.microsoft.com/office/powerpoint/2010/main" val="167471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873" t="17013" r="3901" b="32710"/>
          <a:stretch/>
        </p:blipFill>
        <p:spPr>
          <a:xfrm rot="10800000">
            <a:off x="537814" y="609600"/>
            <a:ext cx="7673031" cy="5752916"/>
          </a:xfrm>
        </p:spPr>
      </p:pic>
      <p:pic>
        <p:nvPicPr>
          <p:cNvPr id="10"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164" y="1402585"/>
            <a:ext cx="2114845" cy="1190791"/>
          </a:xfrm>
          <a:prstGeom prst="rect">
            <a:avLst/>
          </a:prstGeom>
        </p:spPr>
      </p:pic>
      <p:sp>
        <p:nvSpPr>
          <p:cNvPr id="11" name="Oval Callout 10"/>
          <p:cNvSpPr/>
          <p:nvPr/>
        </p:nvSpPr>
        <p:spPr>
          <a:xfrm>
            <a:off x="4267201" y="2994992"/>
            <a:ext cx="4876800" cy="1782418"/>
          </a:xfrm>
          <a:prstGeom prst="wedgeEllipseCallout">
            <a:avLst>
              <a:gd name="adj1" fmla="val 13645"/>
              <a:gd name="adj2" fmla="val -7954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Let’s go back to the During steps on the </a:t>
            </a:r>
            <a:r>
              <a:rPr lang="en-US" sz="2400" dirty="0" err="1">
                <a:solidFill>
                  <a:srgbClr val="0000CC"/>
                </a:solidFill>
              </a:rPr>
              <a:t>ThinkSheet</a:t>
            </a:r>
            <a:r>
              <a:rPr lang="en-US" sz="2400" dirty="0">
                <a:solidFill>
                  <a:srgbClr val="0000CC"/>
                </a:solidFill>
              </a:rPr>
              <a:t>.  </a:t>
            </a:r>
          </a:p>
        </p:txBody>
      </p:sp>
      <p:sp>
        <p:nvSpPr>
          <p:cNvPr id="6" name="Rectangle 5"/>
          <p:cNvSpPr/>
          <p:nvPr/>
        </p:nvSpPr>
        <p:spPr>
          <a:xfrm>
            <a:off x="1295400" y="701040"/>
            <a:ext cx="28194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kjp6\AppData\Local\Microsoft\Windows\Temporary Internet Files\Content.IE5\UWBFRAC9\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60960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0" y="838200"/>
            <a:ext cx="533400" cy="307777"/>
          </a:xfrm>
          <a:prstGeom prst="rect">
            <a:avLst/>
          </a:prstGeom>
          <a:noFill/>
        </p:spPr>
        <p:txBody>
          <a:bodyPr wrap="square" rtlCol="0">
            <a:spAutoFit/>
          </a:bodyPr>
          <a:lstStyle/>
          <a:p>
            <a:r>
              <a:rPr lang="en-US" sz="1400" dirty="0"/>
              <a:t>20</a:t>
            </a:r>
          </a:p>
        </p:txBody>
      </p:sp>
      <p:sp>
        <p:nvSpPr>
          <p:cNvPr id="13" name="TextBox 12"/>
          <p:cNvSpPr txBox="1"/>
          <p:nvPr/>
        </p:nvSpPr>
        <p:spPr>
          <a:xfrm>
            <a:off x="4114800" y="68580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a:t>
            </a:r>
          </a:p>
        </p:txBody>
      </p:sp>
      <p:sp>
        <p:nvSpPr>
          <p:cNvPr id="14" name="Oval Callout 13"/>
          <p:cNvSpPr/>
          <p:nvPr/>
        </p:nvSpPr>
        <p:spPr>
          <a:xfrm>
            <a:off x="4191000" y="2971800"/>
            <a:ext cx="5003369" cy="1805609"/>
          </a:xfrm>
          <a:prstGeom prst="wedgeEllipseCallout">
            <a:avLst>
              <a:gd name="adj1" fmla="val 13645"/>
              <a:gd name="adj2" fmla="val -7954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fill out Step 1.</a:t>
            </a:r>
            <a:endParaRPr lang="en-US" sz="2400" dirty="0"/>
          </a:p>
          <a:p>
            <a:pPr algn="ctr"/>
            <a:endParaRPr lang="en-US" sz="2400" dirty="0">
              <a:solidFill>
                <a:srgbClr val="0000CC"/>
              </a:solidFill>
            </a:endParaRPr>
          </a:p>
        </p:txBody>
      </p:sp>
    </p:spTree>
    <p:extLst>
      <p:ext uri="{BB962C8B-B14F-4D97-AF65-F5344CB8AC3E}">
        <p14:creationId xmlns:p14="http://schemas.microsoft.com/office/powerpoint/2010/main" val="289480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873" t="17013" r="3901" b="32710"/>
          <a:stretch/>
        </p:blipFill>
        <p:spPr>
          <a:xfrm rot="10800000">
            <a:off x="533400" y="609600"/>
            <a:ext cx="7673031" cy="5752916"/>
          </a:xfrm>
        </p:spPr>
      </p:pic>
      <p:pic>
        <p:nvPicPr>
          <p:cNvPr id="10"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43000"/>
            <a:ext cx="2114845" cy="1190791"/>
          </a:xfrm>
          <a:prstGeom prst="rect">
            <a:avLst/>
          </a:prstGeom>
        </p:spPr>
      </p:pic>
      <p:sp>
        <p:nvSpPr>
          <p:cNvPr id="12" name="Rectangle 11"/>
          <p:cNvSpPr/>
          <p:nvPr/>
        </p:nvSpPr>
        <p:spPr>
          <a:xfrm>
            <a:off x="1295400" y="1219200"/>
            <a:ext cx="28194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kjp6\AppData\Local\Microsoft\Windows\Temporary Internet Files\Content.IE5\UWBFRAC9\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60960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0" y="838200"/>
            <a:ext cx="571500" cy="307777"/>
          </a:xfrm>
          <a:prstGeom prst="rect">
            <a:avLst/>
          </a:prstGeom>
          <a:noFill/>
        </p:spPr>
        <p:txBody>
          <a:bodyPr wrap="square" rtlCol="0">
            <a:spAutoFit/>
          </a:bodyPr>
          <a:lstStyle/>
          <a:p>
            <a:r>
              <a:rPr lang="en-US" sz="1400" dirty="0"/>
              <a:t>20</a:t>
            </a:r>
          </a:p>
        </p:txBody>
      </p:sp>
      <p:sp>
        <p:nvSpPr>
          <p:cNvPr id="13" name="TextBox 12"/>
          <p:cNvSpPr txBox="1"/>
          <p:nvPr/>
        </p:nvSpPr>
        <p:spPr>
          <a:xfrm>
            <a:off x="4099560" y="72899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15" name="Oval Callout 14"/>
          <p:cNvSpPr/>
          <p:nvPr/>
        </p:nvSpPr>
        <p:spPr>
          <a:xfrm>
            <a:off x="4160951" y="2698281"/>
            <a:ext cx="5003369" cy="1805609"/>
          </a:xfrm>
          <a:prstGeom prst="wedgeEllipseCallout">
            <a:avLst>
              <a:gd name="adj1" fmla="val 13645"/>
              <a:gd name="adj2" fmla="val -7954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Now for Step 2</a:t>
            </a:r>
            <a:endParaRPr lang="en-US" sz="2400" dirty="0"/>
          </a:p>
          <a:p>
            <a:pPr algn="ctr"/>
            <a:endParaRPr lang="en-US" sz="2400" dirty="0">
              <a:solidFill>
                <a:srgbClr val="0000CC"/>
              </a:solidFill>
            </a:endParaRPr>
          </a:p>
        </p:txBody>
      </p:sp>
    </p:spTree>
    <p:extLst>
      <p:ext uri="{BB962C8B-B14F-4D97-AF65-F5344CB8AC3E}">
        <p14:creationId xmlns:p14="http://schemas.microsoft.com/office/powerpoint/2010/main" val="34081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264" y="-76200"/>
            <a:ext cx="6858000" cy="4941354"/>
          </a:xfrm>
          <a:prstGeom prst="rect">
            <a:avLst/>
          </a:prstGeom>
        </p:spPr>
      </p:pic>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41" y="5092477"/>
            <a:ext cx="2114845" cy="1190791"/>
          </a:xfrm>
          <a:prstGeom prst="rect">
            <a:avLst/>
          </a:prstGeom>
        </p:spPr>
      </p:pic>
      <p:sp>
        <p:nvSpPr>
          <p:cNvPr id="6" name="Oval Callout 5"/>
          <p:cNvSpPr/>
          <p:nvPr/>
        </p:nvSpPr>
        <p:spPr>
          <a:xfrm>
            <a:off x="3124200" y="4953000"/>
            <a:ext cx="5867400" cy="1605352"/>
          </a:xfrm>
          <a:prstGeom prst="wedgeEllipseCallout">
            <a:avLst>
              <a:gd name="adj1" fmla="val -65682"/>
              <a:gd name="adj2" fmla="val 145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The </a:t>
            </a:r>
            <a:r>
              <a:rPr lang="en-US" sz="2400" b="1" i="1" dirty="0">
                <a:solidFill>
                  <a:srgbClr val="0000CC"/>
                </a:solidFill>
              </a:rPr>
              <a:t>title</a:t>
            </a:r>
            <a:r>
              <a:rPr lang="en-US" sz="2400" dirty="0">
                <a:solidFill>
                  <a:srgbClr val="0000CC"/>
                </a:solidFill>
              </a:rPr>
              <a:t> for this graphic is a long one. It is more an explanation.</a:t>
            </a:r>
            <a:endParaRPr lang="en-US" sz="2400" b="1" dirty="0">
              <a:solidFill>
                <a:srgbClr val="0000CC"/>
              </a:solidFill>
            </a:endParaRPr>
          </a:p>
        </p:txBody>
      </p:sp>
      <p:sp>
        <p:nvSpPr>
          <p:cNvPr id="8" name="Rectangle 7"/>
          <p:cNvSpPr/>
          <p:nvPr/>
        </p:nvSpPr>
        <p:spPr>
          <a:xfrm>
            <a:off x="1435996" y="4114800"/>
            <a:ext cx="6827520" cy="754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9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264" y="-57728"/>
            <a:ext cx="6858000" cy="4941354"/>
          </a:xfrm>
          <a:prstGeom prst="rect">
            <a:avLst/>
          </a:prstGeom>
        </p:spPr>
      </p:pic>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41" y="5092477"/>
            <a:ext cx="2114845" cy="1190791"/>
          </a:xfrm>
          <a:prstGeom prst="rect">
            <a:avLst/>
          </a:prstGeom>
        </p:spPr>
      </p:pic>
      <p:sp>
        <p:nvSpPr>
          <p:cNvPr id="8" name="Rectangle 7"/>
          <p:cNvSpPr/>
          <p:nvPr/>
        </p:nvSpPr>
        <p:spPr>
          <a:xfrm>
            <a:off x="1435996" y="4141043"/>
            <a:ext cx="6827520" cy="754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3124200" y="4953000"/>
            <a:ext cx="5791200" cy="1905000"/>
          </a:xfrm>
          <a:prstGeom prst="wedgeEllipseCallout">
            <a:avLst>
              <a:gd name="adj1" fmla="val -65682"/>
              <a:gd name="adj2" fmla="val 145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From this title/caption, I </a:t>
            </a:r>
            <a:r>
              <a:rPr lang="en-US" sz="2000" b="1" i="1" dirty="0">
                <a:solidFill>
                  <a:srgbClr val="0000CC"/>
                </a:solidFill>
              </a:rPr>
              <a:t>predict</a:t>
            </a:r>
            <a:r>
              <a:rPr lang="en-US" sz="2000" dirty="0">
                <a:solidFill>
                  <a:srgbClr val="0000CC"/>
                </a:solidFill>
              </a:rPr>
              <a:t> the purpose of this graphic is to illustrate something important about </a:t>
            </a:r>
            <a:r>
              <a:rPr lang="en-US" sz="2000" b="1" dirty="0">
                <a:solidFill>
                  <a:srgbClr val="0000CC"/>
                </a:solidFill>
              </a:rPr>
              <a:t>acceleration</a:t>
            </a:r>
            <a:r>
              <a:rPr lang="en-US" sz="2000" dirty="0">
                <a:solidFill>
                  <a:srgbClr val="0000CC"/>
                </a:solidFill>
              </a:rPr>
              <a:t>.</a:t>
            </a:r>
            <a:endParaRPr lang="en-US" sz="2000" b="1" dirty="0">
              <a:solidFill>
                <a:srgbClr val="0000CC"/>
              </a:solidFill>
            </a:endParaRPr>
          </a:p>
        </p:txBody>
      </p:sp>
    </p:spTree>
    <p:extLst>
      <p:ext uri="{BB962C8B-B14F-4D97-AF65-F5344CB8AC3E}">
        <p14:creationId xmlns:p14="http://schemas.microsoft.com/office/powerpoint/2010/main" val="135651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457200" y="609600"/>
            <a:ext cx="7673031" cy="5752916"/>
          </a:xfrm>
        </p:spPr>
      </p:pic>
      <p:pic>
        <p:nvPicPr>
          <p:cNvPr id="9"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0668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92182"/>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19200" y="1676400"/>
            <a:ext cx="28194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900404"/>
            <a:ext cx="2114845" cy="1190791"/>
          </a:xfrm>
          <a:prstGeom prst="rect">
            <a:avLst/>
          </a:prstGeom>
        </p:spPr>
      </p:pic>
      <p:sp>
        <p:nvSpPr>
          <p:cNvPr id="17" name="Oval Callout 16"/>
          <p:cNvSpPr/>
          <p:nvPr/>
        </p:nvSpPr>
        <p:spPr>
          <a:xfrm>
            <a:off x="3276599" y="3033795"/>
            <a:ext cx="5867401" cy="2057400"/>
          </a:xfrm>
          <a:prstGeom prst="wedgeEllipseCallout">
            <a:avLst>
              <a:gd name="adj1" fmla="val -70877"/>
              <a:gd name="adj2" fmla="val 345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now look over the entire graphic and immediately want to refine my prediction of its purpose.</a:t>
            </a:r>
            <a:endParaRPr lang="en-US" sz="2400" b="1" dirty="0">
              <a:solidFill>
                <a:srgbClr val="0000CC"/>
              </a:solidFill>
            </a:endParaRPr>
          </a:p>
        </p:txBody>
      </p:sp>
      <p:sp>
        <p:nvSpPr>
          <p:cNvPr id="12" name="TextBox 11">
            <a:extLst>
              <a:ext uri="{FF2B5EF4-FFF2-40B4-BE49-F238E27FC236}">
                <a16:creationId xmlns:a16="http://schemas.microsoft.com/office/drawing/2014/main" id="{4CFB8013-0717-4C28-8ADF-9631E9028CE2}"/>
              </a:ext>
            </a:extLst>
          </p:cNvPr>
          <p:cNvSpPr txBox="1"/>
          <p:nvPr/>
        </p:nvSpPr>
        <p:spPr>
          <a:xfrm>
            <a:off x="4099560" y="72899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2" name="TextBox 1">
            <a:extLst>
              <a:ext uri="{FF2B5EF4-FFF2-40B4-BE49-F238E27FC236}">
                <a16:creationId xmlns:a16="http://schemas.microsoft.com/office/drawing/2014/main" id="{12742DD1-6B32-4785-8861-6C9B6EBFB372}"/>
              </a:ext>
            </a:extLst>
          </p:cNvPr>
          <p:cNvSpPr txBox="1"/>
          <p:nvPr/>
        </p:nvSpPr>
        <p:spPr>
          <a:xfrm>
            <a:off x="4114800" y="114300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a:t>
            </a:r>
            <a:r>
              <a:rPr lang="en-US" sz="1100" strike="sngStrike" dirty="0">
                <a:solidFill>
                  <a:srgbClr val="00B050"/>
                </a:solidFill>
                <a:latin typeface="Estrangelo Edessa" panose="03080600000000000000"/>
              </a:rPr>
              <a:t>something important about acceleration.</a:t>
            </a:r>
          </a:p>
        </p:txBody>
      </p:sp>
    </p:spTree>
    <p:extLst>
      <p:ext uri="{BB962C8B-B14F-4D97-AF65-F5344CB8AC3E}">
        <p14:creationId xmlns:p14="http://schemas.microsoft.com/office/powerpoint/2010/main" val="2611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609600" y="609600"/>
            <a:ext cx="7673031" cy="5752916"/>
          </a:xfrm>
        </p:spPr>
      </p:pic>
      <p:pic>
        <p:nvPicPr>
          <p:cNvPr id="9"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0668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60960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371600" y="1676400"/>
            <a:ext cx="28194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900404"/>
            <a:ext cx="2114845" cy="1190791"/>
          </a:xfrm>
          <a:prstGeom prst="rect">
            <a:avLst/>
          </a:prstGeom>
        </p:spPr>
      </p:pic>
      <p:cxnSp>
        <p:nvCxnSpPr>
          <p:cNvPr id="3" name="Straight Connector 2">
            <a:extLst>
              <a:ext uri="{FF2B5EF4-FFF2-40B4-BE49-F238E27FC236}">
                <a16:creationId xmlns:a16="http://schemas.microsoft.com/office/drawing/2014/main" id="{E6B6465D-2DC4-4BA0-AFA1-0DBA66725961}"/>
              </a:ext>
            </a:extLst>
          </p:cNvPr>
          <p:cNvCxnSpPr>
            <a:cxnSpLocks/>
          </p:cNvCxnSpPr>
          <p:nvPr/>
        </p:nvCxnSpPr>
        <p:spPr>
          <a:xfrm>
            <a:off x="2473960" y="1422400"/>
            <a:ext cx="110744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Oval Callout 17">
            <a:extLst>
              <a:ext uri="{FF2B5EF4-FFF2-40B4-BE49-F238E27FC236}">
                <a16:creationId xmlns:a16="http://schemas.microsoft.com/office/drawing/2014/main" id="{07D359DE-2D81-4B55-B188-D66961F3FF96}"/>
              </a:ext>
            </a:extLst>
          </p:cNvPr>
          <p:cNvSpPr/>
          <p:nvPr/>
        </p:nvSpPr>
        <p:spPr>
          <a:xfrm>
            <a:off x="3352800" y="2287035"/>
            <a:ext cx="5425440" cy="2894565"/>
          </a:xfrm>
          <a:prstGeom prst="wedgeEllipseCallout">
            <a:avLst>
              <a:gd name="adj1" fmla="val -71130"/>
              <a:gd name="adj2" fmla="val 3321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solidFill>
                  <a:srgbClr val="0000CC"/>
                </a:solidFill>
              </a:rPr>
              <a:t>From the title and by glancing at the entire visual, I </a:t>
            </a:r>
            <a:r>
              <a:rPr lang="en-US" sz="2200" b="1" i="1" dirty="0">
                <a:solidFill>
                  <a:srgbClr val="0000CC"/>
                </a:solidFill>
              </a:rPr>
              <a:t>predict</a:t>
            </a:r>
            <a:r>
              <a:rPr lang="en-US" sz="2200" b="1" dirty="0">
                <a:solidFill>
                  <a:srgbClr val="0000CC"/>
                </a:solidFill>
              </a:rPr>
              <a:t> the purpose</a:t>
            </a:r>
            <a:r>
              <a:rPr lang="en-US" sz="2200" dirty="0">
                <a:solidFill>
                  <a:srgbClr val="0000CC"/>
                </a:solidFill>
              </a:rPr>
              <a:t> of this graphic is to illustrate the interplay between </a:t>
            </a:r>
            <a:r>
              <a:rPr lang="en-US" sz="2200" b="1" dirty="0">
                <a:solidFill>
                  <a:srgbClr val="0000CC"/>
                </a:solidFill>
              </a:rPr>
              <a:t>acceleration</a:t>
            </a:r>
            <a:r>
              <a:rPr lang="en-US" sz="2200" dirty="0">
                <a:solidFill>
                  <a:srgbClr val="0000CC"/>
                </a:solidFill>
              </a:rPr>
              <a:t> and </a:t>
            </a:r>
            <a:r>
              <a:rPr lang="en-US" sz="2200" b="1" dirty="0">
                <a:solidFill>
                  <a:srgbClr val="0000CC"/>
                </a:solidFill>
              </a:rPr>
              <a:t>velocity. </a:t>
            </a:r>
          </a:p>
        </p:txBody>
      </p:sp>
      <p:cxnSp>
        <p:nvCxnSpPr>
          <p:cNvPr id="13" name="Straight Connector 12">
            <a:extLst>
              <a:ext uri="{FF2B5EF4-FFF2-40B4-BE49-F238E27FC236}">
                <a16:creationId xmlns:a16="http://schemas.microsoft.com/office/drawing/2014/main" id="{DAA9E978-6A1F-41AA-9A25-E81060D393AA}"/>
              </a:ext>
            </a:extLst>
          </p:cNvPr>
          <p:cNvCxnSpPr>
            <a:cxnSpLocks/>
          </p:cNvCxnSpPr>
          <p:nvPr/>
        </p:nvCxnSpPr>
        <p:spPr>
          <a:xfrm>
            <a:off x="1713525" y="1905000"/>
            <a:ext cx="110744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6FF74DD1-0864-4E44-8D64-87099F0027A1}"/>
              </a:ext>
            </a:extLst>
          </p:cNvPr>
          <p:cNvSpPr txBox="1"/>
          <p:nvPr/>
        </p:nvSpPr>
        <p:spPr>
          <a:xfrm>
            <a:off x="4175760" y="72899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16" name="TextBox 15">
            <a:extLst>
              <a:ext uri="{FF2B5EF4-FFF2-40B4-BE49-F238E27FC236}">
                <a16:creationId xmlns:a16="http://schemas.microsoft.com/office/drawing/2014/main" id="{2F79AD9E-8994-48CC-9371-3B28D0D002F2}"/>
              </a:ext>
            </a:extLst>
          </p:cNvPr>
          <p:cNvSpPr txBox="1"/>
          <p:nvPr/>
        </p:nvSpPr>
        <p:spPr>
          <a:xfrm>
            <a:off x="4191000" y="1143000"/>
            <a:ext cx="3819236" cy="600164"/>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a:t>
            </a:r>
            <a:r>
              <a:rPr lang="en-US" sz="1100" strike="sngStrike" dirty="0">
                <a:solidFill>
                  <a:srgbClr val="00B050"/>
                </a:solidFill>
                <a:latin typeface="Estrangelo Edessa" panose="03080600000000000000"/>
              </a:rPr>
              <a:t>something important about acceleration.</a:t>
            </a:r>
            <a:r>
              <a:rPr lang="en-US" sz="1100" dirty="0">
                <a:solidFill>
                  <a:srgbClr val="00B050"/>
                </a:solidFill>
                <a:latin typeface="Estrangelo Edessa" panose="03080600000000000000"/>
              </a:rPr>
              <a:t> the relationship between velocity and acceleration.</a:t>
            </a:r>
          </a:p>
        </p:txBody>
      </p:sp>
    </p:spTree>
    <p:extLst>
      <p:ext uri="{BB962C8B-B14F-4D97-AF65-F5344CB8AC3E}">
        <p14:creationId xmlns:p14="http://schemas.microsoft.com/office/powerpoint/2010/main" val="179976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533400" y="614680"/>
            <a:ext cx="7673031" cy="5752916"/>
          </a:xfrm>
        </p:spPr>
      </p:pic>
      <p:pic>
        <p:nvPicPr>
          <p:cNvPr id="9"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447" y="11430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60960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95400" y="1676400"/>
            <a:ext cx="28194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900404"/>
            <a:ext cx="2114845" cy="1190791"/>
          </a:xfrm>
          <a:prstGeom prst="rect">
            <a:avLst/>
          </a:prstGeom>
        </p:spPr>
      </p:pic>
      <p:cxnSp>
        <p:nvCxnSpPr>
          <p:cNvPr id="3" name="Straight Connector 2">
            <a:extLst>
              <a:ext uri="{FF2B5EF4-FFF2-40B4-BE49-F238E27FC236}">
                <a16:creationId xmlns:a16="http://schemas.microsoft.com/office/drawing/2014/main" id="{E6B6465D-2DC4-4BA0-AFA1-0DBA66725961}"/>
              </a:ext>
            </a:extLst>
          </p:cNvPr>
          <p:cNvCxnSpPr>
            <a:cxnSpLocks/>
          </p:cNvCxnSpPr>
          <p:nvPr/>
        </p:nvCxnSpPr>
        <p:spPr>
          <a:xfrm>
            <a:off x="2895600" y="1905000"/>
            <a:ext cx="110744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2" name="Oval Callout 24">
            <a:extLst>
              <a:ext uri="{FF2B5EF4-FFF2-40B4-BE49-F238E27FC236}">
                <a16:creationId xmlns:a16="http://schemas.microsoft.com/office/drawing/2014/main" id="{1C827F79-83B3-44E4-97DD-E40553D7BC54}"/>
              </a:ext>
            </a:extLst>
          </p:cNvPr>
          <p:cNvSpPr/>
          <p:nvPr/>
        </p:nvSpPr>
        <p:spPr>
          <a:xfrm>
            <a:off x="3200400" y="3092124"/>
            <a:ext cx="5181600" cy="2195596"/>
          </a:xfrm>
          <a:prstGeom prst="wedgeEllipseCallout">
            <a:avLst>
              <a:gd name="adj1" fmla="val -70653"/>
              <a:gd name="adj2" fmla="val 164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look again at the entire graphic to see how it is structured, to see what the parts are.  </a:t>
            </a:r>
          </a:p>
        </p:txBody>
      </p:sp>
      <p:sp>
        <p:nvSpPr>
          <p:cNvPr id="13" name="TextBox 12">
            <a:extLst>
              <a:ext uri="{FF2B5EF4-FFF2-40B4-BE49-F238E27FC236}">
                <a16:creationId xmlns:a16="http://schemas.microsoft.com/office/drawing/2014/main" id="{0CD2BDA7-E6AA-4882-B152-6230FD5F7F20}"/>
              </a:ext>
            </a:extLst>
          </p:cNvPr>
          <p:cNvSpPr txBox="1"/>
          <p:nvPr/>
        </p:nvSpPr>
        <p:spPr>
          <a:xfrm>
            <a:off x="4175760" y="72899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14" name="TextBox 13">
            <a:extLst>
              <a:ext uri="{FF2B5EF4-FFF2-40B4-BE49-F238E27FC236}">
                <a16:creationId xmlns:a16="http://schemas.microsoft.com/office/drawing/2014/main" id="{BC64532C-4A76-4FD0-B99F-B8071E584E8B}"/>
              </a:ext>
            </a:extLst>
          </p:cNvPr>
          <p:cNvSpPr txBox="1"/>
          <p:nvPr/>
        </p:nvSpPr>
        <p:spPr>
          <a:xfrm>
            <a:off x="4191000" y="114300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Tree>
    <p:extLst>
      <p:ext uri="{BB962C8B-B14F-4D97-AF65-F5344CB8AC3E}">
        <p14:creationId xmlns:p14="http://schemas.microsoft.com/office/powerpoint/2010/main" val="61523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533400" y="609600"/>
            <a:ext cx="7673031" cy="5752916"/>
          </a:xfrm>
        </p:spPr>
      </p:pic>
      <p:pic>
        <p:nvPicPr>
          <p:cNvPr id="9"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447" y="11430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60960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95400" y="1676400"/>
            <a:ext cx="28194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900404"/>
            <a:ext cx="2114845" cy="1190791"/>
          </a:xfrm>
          <a:prstGeom prst="rect">
            <a:avLst/>
          </a:prstGeom>
        </p:spPr>
      </p:pic>
      <p:sp>
        <p:nvSpPr>
          <p:cNvPr id="16" name="Oval Callout 15"/>
          <p:cNvSpPr/>
          <p:nvPr/>
        </p:nvSpPr>
        <p:spPr>
          <a:xfrm>
            <a:off x="3265967" y="3200400"/>
            <a:ext cx="5192233" cy="2895552"/>
          </a:xfrm>
          <a:prstGeom prst="wedgeEllipseCallout">
            <a:avLst>
              <a:gd name="adj1" fmla="val -72917"/>
              <a:gd name="adj2" fmla="val 419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see four rows of cars.  I will have to look carefully to see how each row is different and what it communicates.</a:t>
            </a:r>
          </a:p>
        </p:txBody>
      </p:sp>
      <p:cxnSp>
        <p:nvCxnSpPr>
          <p:cNvPr id="13" name="Straight Connector 12">
            <a:extLst>
              <a:ext uri="{FF2B5EF4-FFF2-40B4-BE49-F238E27FC236}">
                <a16:creationId xmlns:a16="http://schemas.microsoft.com/office/drawing/2014/main" id="{2E5A3EA6-8687-4823-973C-178E3D71A29C}"/>
              </a:ext>
            </a:extLst>
          </p:cNvPr>
          <p:cNvCxnSpPr>
            <a:cxnSpLocks/>
          </p:cNvCxnSpPr>
          <p:nvPr/>
        </p:nvCxnSpPr>
        <p:spPr>
          <a:xfrm>
            <a:off x="2895600" y="1905000"/>
            <a:ext cx="110744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5984755F-8CB0-4CE1-8E5E-61AFA78489C0}"/>
              </a:ext>
            </a:extLst>
          </p:cNvPr>
          <p:cNvSpPr txBox="1"/>
          <p:nvPr/>
        </p:nvSpPr>
        <p:spPr>
          <a:xfrm>
            <a:off x="4175760" y="72899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14" name="TextBox 13">
            <a:extLst>
              <a:ext uri="{FF2B5EF4-FFF2-40B4-BE49-F238E27FC236}">
                <a16:creationId xmlns:a16="http://schemas.microsoft.com/office/drawing/2014/main" id="{8E5A72EB-0453-402B-B491-516E1574843C}"/>
              </a:ext>
            </a:extLst>
          </p:cNvPr>
          <p:cNvSpPr txBox="1"/>
          <p:nvPr/>
        </p:nvSpPr>
        <p:spPr>
          <a:xfrm>
            <a:off x="4191000" y="114300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Tree>
    <p:extLst>
      <p:ext uri="{BB962C8B-B14F-4D97-AF65-F5344CB8AC3E}">
        <p14:creationId xmlns:p14="http://schemas.microsoft.com/office/powerpoint/2010/main" val="278678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6353" r="3901" b="14588"/>
          <a:stretch/>
        </p:blipFill>
        <p:spPr>
          <a:xfrm rot="10800000">
            <a:off x="3219791" y="15241"/>
            <a:ext cx="5752418" cy="6781799"/>
          </a:xfrm>
        </p:spPr>
      </p:pic>
      <p:pic>
        <p:nvPicPr>
          <p:cNvPr id="7"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50" y="2162010"/>
            <a:ext cx="2002050" cy="1127280"/>
          </a:xfrm>
          <a:prstGeom prst="rect">
            <a:avLst/>
          </a:prstGeom>
        </p:spPr>
      </p:pic>
      <p:sp>
        <p:nvSpPr>
          <p:cNvPr id="8" name="Oval Callout 7"/>
          <p:cNvSpPr/>
          <p:nvPr/>
        </p:nvSpPr>
        <p:spPr>
          <a:xfrm>
            <a:off x="2819400" y="1524000"/>
            <a:ext cx="5635625" cy="1676400"/>
          </a:xfrm>
          <a:prstGeom prst="wedgeEllipseCallout">
            <a:avLst>
              <a:gd name="adj1" fmla="val -64305"/>
              <a:gd name="adj2" fmla="val 4083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700" dirty="0">
                <a:solidFill>
                  <a:srgbClr val="0000CC"/>
                </a:solidFill>
              </a:rPr>
              <a:t>Notice that this strategy has Before, During, and After components.  It is labeled as a During strategy because that is where the tough work occurs.</a:t>
            </a:r>
            <a:endParaRPr lang="en-US" dirty="0">
              <a:solidFill>
                <a:srgbClr val="0000CC"/>
              </a:solidFill>
            </a:endParaRPr>
          </a:p>
        </p:txBody>
      </p:sp>
    </p:spTree>
    <p:extLst>
      <p:ext uri="{BB962C8B-B14F-4D97-AF65-F5344CB8AC3E}">
        <p14:creationId xmlns:p14="http://schemas.microsoft.com/office/powerpoint/2010/main" val="340605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533400" y="609600"/>
            <a:ext cx="7673031" cy="5752916"/>
          </a:xfrm>
        </p:spPr>
      </p:pic>
      <p:pic>
        <p:nvPicPr>
          <p:cNvPr id="9"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447" y="11430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6096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900404"/>
            <a:ext cx="2114845" cy="1190791"/>
          </a:xfrm>
          <a:prstGeom prst="rect">
            <a:avLst/>
          </a:prstGeom>
        </p:spPr>
      </p:pic>
      <p:sp>
        <p:nvSpPr>
          <p:cNvPr id="22" name="Rectangle 21"/>
          <p:cNvSpPr/>
          <p:nvPr/>
        </p:nvSpPr>
        <p:spPr>
          <a:xfrm>
            <a:off x="1295400" y="2194560"/>
            <a:ext cx="2819400" cy="701040"/>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Oval Callout 26"/>
          <p:cNvSpPr/>
          <p:nvPr/>
        </p:nvSpPr>
        <p:spPr>
          <a:xfrm>
            <a:off x="3200400" y="2777847"/>
            <a:ext cx="5181601" cy="2864470"/>
          </a:xfrm>
          <a:prstGeom prst="wedgeEllipseCallout">
            <a:avLst>
              <a:gd name="adj1" fmla="val -71939"/>
              <a:gd name="adj2" fmla="val 1737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Now I am ready to </a:t>
            </a:r>
          </a:p>
          <a:p>
            <a:pPr algn="ctr"/>
            <a:r>
              <a:rPr lang="en-US" sz="2400" dirty="0">
                <a:solidFill>
                  <a:srgbClr val="0000CC"/>
                </a:solidFill>
              </a:rPr>
              <a:t>focus on each part.  </a:t>
            </a:r>
          </a:p>
          <a:p>
            <a:pPr algn="ctr"/>
            <a:endParaRPr lang="en-US" sz="2400" dirty="0">
              <a:solidFill>
                <a:srgbClr val="0000CC"/>
              </a:solidFill>
            </a:endParaRPr>
          </a:p>
          <a:p>
            <a:pPr algn="ctr"/>
            <a:r>
              <a:rPr lang="en-US" sz="2400" dirty="0">
                <a:solidFill>
                  <a:srgbClr val="0000CC"/>
                </a:solidFill>
              </a:rPr>
              <a:t>Watch me. </a:t>
            </a:r>
          </a:p>
        </p:txBody>
      </p:sp>
      <p:pic>
        <p:nvPicPr>
          <p:cNvPr id="30"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3830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C836913-142D-4CE7-8E9A-0F44748BB69C}"/>
              </a:ext>
            </a:extLst>
          </p:cNvPr>
          <p:cNvSpPr txBox="1"/>
          <p:nvPr/>
        </p:nvSpPr>
        <p:spPr>
          <a:xfrm>
            <a:off x="4175760" y="1719590"/>
            <a:ext cx="3825240" cy="430887"/>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Four rows; each slightly different in terms of spacing of the objects and the direction of arrows.</a:t>
            </a:r>
          </a:p>
        </p:txBody>
      </p:sp>
      <p:sp>
        <p:nvSpPr>
          <p:cNvPr id="13" name="TextBox 12">
            <a:extLst>
              <a:ext uri="{FF2B5EF4-FFF2-40B4-BE49-F238E27FC236}">
                <a16:creationId xmlns:a16="http://schemas.microsoft.com/office/drawing/2014/main" id="{0A8B5655-D937-4DD4-93BD-C9D7F0D5B643}"/>
              </a:ext>
            </a:extLst>
          </p:cNvPr>
          <p:cNvSpPr txBox="1"/>
          <p:nvPr/>
        </p:nvSpPr>
        <p:spPr>
          <a:xfrm>
            <a:off x="4191000" y="114300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
        <p:nvSpPr>
          <p:cNvPr id="12" name="TextBox 11">
            <a:extLst>
              <a:ext uri="{FF2B5EF4-FFF2-40B4-BE49-F238E27FC236}">
                <a16:creationId xmlns:a16="http://schemas.microsoft.com/office/drawing/2014/main" id="{562AF02D-8781-4B40-BF88-D75DC0788DC7}"/>
              </a:ext>
            </a:extLst>
          </p:cNvPr>
          <p:cNvSpPr txBox="1"/>
          <p:nvPr/>
        </p:nvSpPr>
        <p:spPr>
          <a:xfrm>
            <a:off x="4175760" y="72899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Tree>
    <p:extLst>
      <p:ext uri="{BB962C8B-B14F-4D97-AF65-F5344CB8AC3E}">
        <p14:creationId xmlns:p14="http://schemas.microsoft.com/office/powerpoint/2010/main" val="58217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Screen Clippin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392264" y="-72325"/>
            <a:ext cx="6858000" cy="4941354"/>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264" y="0"/>
            <a:ext cx="6858000" cy="1029474"/>
          </a:xfrm>
          <a:prstGeom prst="rect">
            <a:avLst/>
          </a:prstGeom>
        </p:spPr>
      </p:pic>
      <p:pic>
        <p:nvPicPr>
          <p:cNvPr id="5" name="Content Placeholder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2600"/>
            <a:ext cx="2114845" cy="1190791"/>
          </a:xfrm>
          <a:prstGeom prst="rect">
            <a:avLst/>
          </a:prstGeom>
        </p:spPr>
      </p:pic>
      <p:sp>
        <p:nvSpPr>
          <p:cNvPr id="7" name="Oval Callout 6"/>
          <p:cNvSpPr/>
          <p:nvPr/>
        </p:nvSpPr>
        <p:spPr>
          <a:xfrm>
            <a:off x="2667000" y="2362200"/>
            <a:ext cx="5943601" cy="4147414"/>
          </a:xfrm>
          <a:prstGeom prst="wedgeEllipseCallout">
            <a:avLst>
              <a:gd name="adj1" fmla="val -65682"/>
              <a:gd name="adj2" fmla="val 4264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solidFill>
                  <a:srgbClr val="0000CC"/>
                </a:solidFill>
              </a:rPr>
              <a:t>In “a)” the cars are equally spaced. I think that means they are maintaining the </a:t>
            </a:r>
            <a:r>
              <a:rPr lang="en-US" sz="2200" b="1" i="1" dirty="0">
                <a:solidFill>
                  <a:srgbClr val="0000CC"/>
                </a:solidFill>
              </a:rPr>
              <a:t>same velocity</a:t>
            </a:r>
            <a:r>
              <a:rPr lang="en-US" sz="2200" dirty="0">
                <a:solidFill>
                  <a:srgbClr val="0000CC"/>
                </a:solidFill>
              </a:rPr>
              <a:t>.</a:t>
            </a:r>
            <a:endParaRPr lang="en-US" sz="2200" b="1" dirty="0">
              <a:solidFill>
                <a:srgbClr val="0000CC"/>
              </a:solidFill>
            </a:endParaRPr>
          </a:p>
          <a:p>
            <a:pPr algn="ctr"/>
            <a:endParaRPr lang="en-US" sz="2200" b="1" dirty="0">
              <a:solidFill>
                <a:srgbClr val="0000CC"/>
              </a:solidFill>
            </a:endParaRPr>
          </a:p>
          <a:p>
            <a:pPr algn="ctr"/>
            <a:r>
              <a:rPr lang="en-US" sz="2200" dirty="0">
                <a:solidFill>
                  <a:srgbClr val="0000CC"/>
                </a:solidFill>
              </a:rPr>
              <a:t>Oh, I see that those four cars actually represent one car—but at difference places across time and space.</a:t>
            </a:r>
            <a:endParaRPr lang="en-US" sz="2200" b="1" dirty="0">
              <a:solidFill>
                <a:srgbClr val="0000CC"/>
              </a:solidFill>
            </a:endParaRPr>
          </a:p>
        </p:txBody>
      </p:sp>
      <p:sp>
        <p:nvSpPr>
          <p:cNvPr id="11" name="Rectangle 10"/>
          <p:cNvSpPr/>
          <p:nvPr/>
        </p:nvSpPr>
        <p:spPr>
          <a:xfrm>
            <a:off x="1524000" y="133736"/>
            <a:ext cx="6400800" cy="8957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91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Screen Clippin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392264" y="-72325"/>
            <a:ext cx="6858000" cy="4941354"/>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264" y="0"/>
            <a:ext cx="6858000" cy="1029474"/>
          </a:xfrm>
          <a:prstGeom prst="rect">
            <a:avLst/>
          </a:prstGeom>
        </p:spPr>
      </p:pic>
      <p:pic>
        <p:nvPicPr>
          <p:cNvPr id="5" name="Content Placeholder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2600"/>
            <a:ext cx="2114845" cy="1190791"/>
          </a:xfrm>
          <a:prstGeom prst="rect">
            <a:avLst/>
          </a:prstGeom>
        </p:spPr>
      </p:pic>
      <p:sp>
        <p:nvSpPr>
          <p:cNvPr id="9" name="Oval Callout 8"/>
          <p:cNvSpPr/>
          <p:nvPr/>
        </p:nvSpPr>
        <p:spPr>
          <a:xfrm>
            <a:off x="3048000" y="3453842"/>
            <a:ext cx="5867401" cy="2830373"/>
          </a:xfrm>
          <a:prstGeom prst="wedgeEllipseCallout">
            <a:avLst>
              <a:gd name="adj1" fmla="val -70877"/>
              <a:gd name="adj2" fmla="val 5065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With no change in velocity, acceleration is </a:t>
            </a:r>
            <a:r>
              <a:rPr lang="en-US" sz="2400" b="1" i="1" dirty="0">
                <a:solidFill>
                  <a:srgbClr val="0000CC"/>
                </a:solidFill>
              </a:rPr>
              <a:t>zero</a:t>
            </a:r>
            <a:r>
              <a:rPr lang="en-US" sz="2400" dirty="0">
                <a:solidFill>
                  <a:srgbClr val="0000CC"/>
                </a:solidFill>
              </a:rPr>
              <a:t>.  </a:t>
            </a:r>
          </a:p>
        </p:txBody>
      </p:sp>
      <p:sp>
        <p:nvSpPr>
          <p:cNvPr id="11" name="Rectangle 10"/>
          <p:cNvSpPr/>
          <p:nvPr/>
        </p:nvSpPr>
        <p:spPr>
          <a:xfrm>
            <a:off x="1524000" y="133736"/>
            <a:ext cx="6400800" cy="8957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55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392264" y="11646"/>
            <a:ext cx="6858000" cy="4941354"/>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144" y="1081191"/>
            <a:ext cx="6878664" cy="1280572"/>
          </a:xfrm>
          <a:prstGeom prst="rect">
            <a:avLst/>
          </a:prstGeom>
        </p:spPr>
      </p:pic>
      <p:sp>
        <p:nvSpPr>
          <p:cNvPr id="11" name="Rectangle 10"/>
          <p:cNvSpPr/>
          <p:nvPr/>
        </p:nvSpPr>
        <p:spPr>
          <a:xfrm>
            <a:off x="1620864" y="1113979"/>
            <a:ext cx="6456336" cy="12805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9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392264" y="11646"/>
            <a:ext cx="6858000" cy="4941354"/>
          </a:xfrm>
          <a:prstGeom prst="rect">
            <a:avLst/>
          </a:prstGeom>
        </p:spPr>
      </p:pic>
      <p:pic>
        <p:nvPicPr>
          <p:cNvPr id="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55" y="5539143"/>
            <a:ext cx="2114845" cy="1190791"/>
          </a:xfrm>
          <a:prstGeom prst="rect">
            <a:avLst/>
          </a:prstGeom>
        </p:spPr>
      </p:pic>
      <p:sp>
        <p:nvSpPr>
          <p:cNvPr id="7" name="Oval Callout 6"/>
          <p:cNvSpPr/>
          <p:nvPr/>
        </p:nvSpPr>
        <p:spPr>
          <a:xfrm>
            <a:off x="3124200" y="4659173"/>
            <a:ext cx="5867401" cy="2057400"/>
          </a:xfrm>
          <a:prstGeom prst="wedgeEllipseCallout">
            <a:avLst>
              <a:gd name="adj1" fmla="val -70877"/>
              <a:gd name="adj2" fmla="val 345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solidFill>
                  <a:srgbClr val="0000CC"/>
                </a:solidFill>
              </a:rPr>
              <a:t>The drive is </a:t>
            </a:r>
            <a:r>
              <a:rPr lang="en-US" sz="2200" b="1" i="1" dirty="0">
                <a:solidFill>
                  <a:srgbClr val="0000CC"/>
                </a:solidFill>
              </a:rPr>
              <a:t>steeper</a:t>
            </a:r>
            <a:r>
              <a:rPr lang="en-US" sz="2200" dirty="0">
                <a:solidFill>
                  <a:srgbClr val="0000CC"/>
                </a:solidFill>
              </a:rPr>
              <a:t>, yet the cars are evenly spaced. This means </a:t>
            </a:r>
          </a:p>
          <a:p>
            <a:pPr algn="ctr"/>
            <a:r>
              <a:rPr lang="en-US" sz="2200" dirty="0">
                <a:solidFill>
                  <a:srgbClr val="0000CC"/>
                </a:solidFill>
              </a:rPr>
              <a:t>the velocity stays the </a:t>
            </a:r>
            <a:r>
              <a:rPr lang="en-US" sz="2200" b="1" i="1" dirty="0">
                <a:solidFill>
                  <a:srgbClr val="0000CC"/>
                </a:solidFill>
              </a:rPr>
              <a:t>same </a:t>
            </a:r>
            <a:r>
              <a:rPr lang="en-US" sz="2200" dirty="0">
                <a:solidFill>
                  <a:srgbClr val="0000CC"/>
                </a:solidFill>
              </a:rPr>
              <a:t>with no acceleration. </a:t>
            </a:r>
          </a:p>
        </p:txBody>
      </p:sp>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1768" y="1066800"/>
            <a:ext cx="6878664" cy="1280572"/>
          </a:xfrm>
          <a:prstGeom prst="rect">
            <a:avLst/>
          </a:prstGeom>
        </p:spPr>
      </p:pic>
      <p:sp>
        <p:nvSpPr>
          <p:cNvPr id="11" name="Rectangle 10"/>
          <p:cNvSpPr/>
          <p:nvPr/>
        </p:nvSpPr>
        <p:spPr>
          <a:xfrm>
            <a:off x="1524000" y="1066800"/>
            <a:ext cx="6477000" cy="12805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38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392264" y="0"/>
            <a:ext cx="6858000" cy="4941354"/>
          </a:xfrm>
          <a:prstGeom prst="rect">
            <a:avLst/>
          </a:prstGeom>
        </p:spPr>
      </p:pic>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935" y="2374179"/>
            <a:ext cx="6954865" cy="902421"/>
          </a:xfrm>
          <a:prstGeom prst="rect">
            <a:avLst/>
          </a:prstGeom>
        </p:spPr>
      </p:pic>
      <p:sp>
        <p:nvSpPr>
          <p:cNvPr id="11" name="Rectangle 10"/>
          <p:cNvSpPr/>
          <p:nvPr/>
        </p:nvSpPr>
        <p:spPr>
          <a:xfrm>
            <a:off x="1536915" y="2374179"/>
            <a:ext cx="6400800" cy="8262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1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392264" y="11646"/>
            <a:ext cx="6858000" cy="4941354"/>
          </a:xfrm>
          <a:prstGeom prst="rect">
            <a:avLst/>
          </a:prstGeom>
        </p:spPr>
      </p:pic>
      <p:pic>
        <p:nvPicPr>
          <p:cNvPr id="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7" y="5562600"/>
            <a:ext cx="2114845" cy="1190791"/>
          </a:xfrm>
          <a:prstGeom prst="rect">
            <a:avLst/>
          </a:prstGeom>
        </p:spPr>
      </p:pic>
      <p:sp>
        <p:nvSpPr>
          <p:cNvPr id="7" name="Oval Callout 6"/>
          <p:cNvSpPr/>
          <p:nvPr/>
        </p:nvSpPr>
        <p:spPr>
          <a:xfrm>
            <a:off x="2514600" y="3829492"/>
            <a:ext cx="6407259" cy="2754173"/>
          </a:xfrm>
          <a:prstGeom prst="wedgeEllipseCallout">
            <a:avLst>
              <a:gd name="adj1" fmla="val -61751"/>
              <a:gd name="adj2" fmla="val 4390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solidFill>
                  <a:srgbClr val="0000CC"/>
                </a:solidFill>
              </a:rPr>
              <a:t>Two things in this visual indicate that the velocity is </a:t>
            </a:r>
            <a:r>
              <a:rPr lang="en-US" sz="2200" b="1" i="1" dirty="0">
                <a:solidFill>
                  <a:srgbClr val="0000CC"/>
                </a:solidFill>
              </a:rPr>
              <a:t>increasing</a:t>
            </a:r>
            <a:r>
              <a:rPr lang="en-US" sz="2200" dirty="0">
                <a:solidFill>
                  <a:srgbClr val="0000CC"/>
                </a:solidFill>
              </a:rPr>
              <a:t>: the blue arrow and the extra space between the last two cars.  This change in velocity means we have </a:t>
            </a:r>
            <a:r>
              <a:rPr lang="en-US" sz="2200" b="1" i="1" dirty="0">
                <a:solidFill>
                  <a:srgbClr val="0000CC"/>
                </a:solidFill>
              </a:rPr>
              <a:t>acceleration</a:t>
            </a:r>
            <a:r>
              <a:rPr lang="en-US" sz="2200" dirty="0">
                <a:solidFill>
                  <a:srgbClr val="0000CC"/>
                </a:solidFill>
              </a:rPr>
              <a:t>.</a:t>
            </a:r>
            <a:endParaRPr lang="en-US" sz="2200" b="1" dirty="0">
              <a:solidFill>
                <a:srgbClr val="0000CC"/>
              </a:solidFill>
            </a:endParaRPr>
          </a:p>
        </p:txBody>
      </p:sp>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935" y="2374179"/>
            <a:ext cx="6954865" cy="902421"/>
          </a:xfrm>
          <a:prstGeom prst="rect">
            <a:avLst/>
          </a:prstGeom>
        </p:spPr>
      </p:pic>
      <p:sp>
        <p:nvSpPr>
          <p:cNvPr id="11" name="Rectangle 10"/>
          <p:cNvSpPr/>
          <p:nvPr/>
        </p:nvSpPr>
        <p:spPr>
          <a:xfrm>
            <a:off x="1536915" y="2374179"/>
            <a:ext cx="6400800" cy="8262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37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392264" y="11646"/>
            <a:ext cx="6858000" cy="4941354"/>
          </a:xfrm>
          <a:prstGeom prst="rect">
            <a:avLst/>
          </a:prstGeom>
        </p:spPr>
      </p:pic>
      <p:grpSp>
        <p:nvGrpSpPr>
          <p:cNvPr id="6" name="Group 5"/>
          <p:cNvGrpSpPr/>
          <p:nvPr/>
        </p:nvGrpSpPr>
        <p:grpSpPr>
          <a:xfrm>
            <a:off x="1371600" y="3314054"/>
            <a:ext cx="6878664" cy="953146"/>
            <a:chOff x="1371600" y="3200400"/>
            <a:chExt cx="6878664" cy="953146"/>
          </a:xfrm>
        </p:grpSpPr>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3200400"/>
              <a:ext cx="6878664" cy="953146"/>
            </a:xfrm>
            <a:prstGeom prst="rect">
              <a:avLst/>
            </a:prstGeom>
          </p:spPr>
        </p:pic>
        <p:sp>
          <p:nvSpPr>
            <p:cNvPr id="11" name="Rectangle 10"/>
            <p:cNvSpPr/>
            <p:nvPr/>
          </p:nvSpPr>
          <p:spPr>
            <a:xfrm>
              <a:off x="1524000" y="3200400"/>
              <a:ext cx="6400800" cy="8896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0977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Clipping">
            <a:extLst>
              <a:ext uri="{FF2B5EF4-FFF2-40B4-BE49-F238E27FC236}">
                <a16:creationId xmlns:a16="http://schemas.microsoft.com/office/drawing/2014/main" id="{E5866C05-8665-4D26-9FCB-9AD02B901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5562600"/>
            <a:ext cx="2114845" cy="1190791"/>
          </a:xfrm>
          <a:prstGeom prst="rect">
            <a:avLst/>
          </a:prstGeom>
        </p:spPr>
      </p:pic>
      <p:pic>
        <p:nvPicPr>
          <p:cNvPr id="4" name="Content Placeholder 3" descr="Screen Clipping"/>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392264" y="11646"/>
            <a:ext cx="6858000" cy="4941354"/>
          </a:xfrm>
          <a:prstGeom prst="rect">
            <a:avLst/>
          </a:prstGeom>
        </p:spPr>
      </p:pic>
      <p:grpSp>
        <p:nvGrpSpPr>
          <p:cNvPr id="6" name="Group 5"/>
          <p:cNvGrpSpPr/>
          <p:nvPr/>
        </p:nvGrpSpPr>
        <p:grpSpPr>
          <a:xfrm>
            <a:off x="1371600" y="3314054"/>
            <a:ext cx="6878664" cy="953146"/>
            <a:chOff x="1371600" y="3200400"/>
            <a:chExt cx="6878664" cy="953146"/>
          </a:xfrm>
        </p:grpSpPr>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3200400"/>
              <a:ext cx="6878664" cy="953146"/>
            </a:xfrm>
            <a:prstGeom prst="rect">
              <a:avLst/>
            </a:prstGeom>
          </p:spPr>
        </p:pic>
        <p:sp>
          <p:nvSpPr>
            <p:cNvPr id="11" name="Rectangle 10"/>
            <p:cNvSpPr/>
            <p:nvPr/>
          </p:nvSpPr>
          <p:spPr>
            <a:xfrm>
              <a:off x="1524000" y="3200400"/>
              <a:ext cx="6400800" cy="8896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Callout 12"/>
          <p:cNvSpPr/>
          <p:nvPr/>
        </p:nvSpPr>
        <p:spPr>
          <a:xfrm>
            <a:off x="2362200" y="4267200"/>
            <a:ext cx="6294783" cy="2514600"/>
          </a:xfrm>
          <a:prstGeom prst="wedgeEllipseCallout">
            <a:avLst>
              <a:gd name="adj1" fmla="val -58095"/>
              <a:gd name="adj2" fmla="val 263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0000CC"/>
                </a:solidFill>
              </a:rPr>
              <a:t>When I analyze this, I see that </a:t>
            </a:r>
          </a:p>
          <a:p>
            <a:pPr algn="ctr"/>
            <a:r>
              <a:rPr lang="en-US" dirty="0">
                <a:solidFill>
                  <a:srgbClr val="0000CC"/>
                </a:solidFill>
              </a:rPr>
              <a:t>the velocity is </a:t>
            </a:r>
            <a:r>
              <a:rPr lang="en-US" b="1" i="1" dirty="0">
                <a:solidFill>
                  <a:srgbClr val="0000CC"/>
                </a:solidFill>
              </a:rPr>
              <a:t>decreasing.</a:t>
            </a:r>
          </a:p>
          <a:p>
            <a:pPr algn="ctr"/>
            <a:endParaRPr lang="en-US" b="1" i="1" dirty="0">
              <a:solidFill>
                <a:srgbClr val="FF0000"/>
              </a:solidFill>
            </a:endParaRPr>
          </a:p>
          <a:p>
            <a:pPr algn="ctr"/>
            <a:r>
              <a:rPr lang="en-US" dirty="0">
                <a:solidFill>
                  <a:srgbClr val="0000CC"/>
                </a:solidFill>
              </a:rPr>
              <a:t>My evidence?</a:t>
            </a:r>
          </a:p>
          <a:p>
            <a:pPr marL="457200" indent="-457200">
              <a:buFont typeface="+mj-lt"/>
              <a:buAutoNum type="arabicPeriod"/>
            </a:pPr>
            <a:r>
              <a:rPr lang="en-US" dirty="0">
                <a:solidFill>
                  <a:srgbClr val="0000CC"/>
                </a:solidFill>
              </a:rPr>
              <a:t>The </a:t>
            </a:r>
            <a:r>
              <a:rPr lang="en-US" b="1" dirty="0">
                <a:solidFill>
                  <a:srgbClr val="0000CC"/>
                </a:solidFill>
              </a:rPr>
              <a:t>direction</a:t>
            </a:r>
            <a:r>
              <a:rPr lang="en-US" dirty="0">
                <a:solidFill>
                  <a:srgbClr val="0000CC"/>
                </a:solidFill>
              </a:rPr>
              <a:t> of the blue arrow .</a:t>
            </a:r>
          </a:p>
          <a:p>
            <a:pPr marL="457200" indent="-457200">
              <a:buFont typeface="+mj-lt"/>
              <a:buAutoNum type="arabicPeriod"/>
            </a:pPr>
            <a:r>
              <a:rPr lang="en-US" dirty="0">
                <a:solidFill>
                  <a:srgbClr val="0000CC"/>
                </a:solidFill>
              </a:rPr>
              <a:t>The closer </a:t>
            </a:r>
            <a:r>
              <a:rPr lang="en-US" b="1" dirty="0">
                <a:solidFill>
                  <a:srgbClr val="0000CC"/>
                </a:solidFill>
              </a:rPr>
              <a:t>proximity</a:t>
            </a:r>
            <a:r>
              <a:rPr lang="en-US" dirty="0">
                <a:solidFill>
                  <a:srgbClr val="0000CC"/>
                </a:solidFill>
              </a:rPr>
              <a:t> of the last two cars. </a:t>
            </a:r>
          </a:p>
        </p:txBody>
      </p:sp>
    </p:spTree>
    <p:extLst>
      <p:ext uri="{BB962C8B-B14F-4D97-AF65-F5344CB8AC3E}">
        <p14:creationId xmlns:p14="http://schemas.microsoft.com/office/powerpoint/2010/main" val="16616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descr="Screen Clipping">
            <a:extLst>
              <a:ext uri="{FF2B5EF4-FFF2-40B4-BE49-F238E27FC236}">
                <a16:creationId xmlns:a16="http://schemas.microsoft.com/office/drawing/2014/main" id="{EF8D6364-BC2F-43DB-B516-DD90F3D37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5562600"/>
            <a:ext cx="2114845" cy="1190791"/>
          </a:xfrm>
          <a:prstGeom prst="rect">
            <a:avLst/>
          </a:prstGeom>
        </p:spPr>
      </p:pic>
      <p:pic>
        <p:nvPicPr>
          <p:cNvPr id="4" name="Content Placeholder 3" descr="Screen Clipping"/>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392264" y="11646"/>
            <a:ext cx="6858000" cy="4941354"/>
          </a:xfrm>
          <a:prstGeom prst="rect">
            <a:avLst/>
          </a:prstGeom>
        </p:spPr>
      </p:pic>
      <p:grpSp>
        <p:nvGrpSpPr>
          <p:cNvPr id="6" name="Group 5"/>
          <p:cNvGrpSpPr/>
          <p:nvPr/>
        </p:nvGrpSpPr>
        <p:grpSpPr>
          <a:xfrm>
            <a:off x="1371600" y="3200400"/>
            <a:ext cx="6878664" cy="978310"/>
            <a:chOff x="1371600" y="3200400"/>
            <a:chExt cx="6878664" cy="978310"/>
          </a:xfrm>
        </p:grpSpPr>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3200400"/>
              <a:ext cx="6878664" cy="953146"/>
            </a:xfrm>
            <a:prstGeom prst="rect">
              <a:avLst/>
            </a:prstGeom>
          </p:spPr>
        </p:pic>
        <p:sp>
          <p:nvSpPr>
            <p:cNvPr id="11" name="Rectangle 10"/>
            <p:cNvSpPr/>
            <p:nvPr/>
          </p:nvSpPr>
          <p:spPr>
            <a:xfrm>
              <a:off x="1523999" y="3266768"/>
              <a:ext cx="6430297" cy="9119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Callout 13"/>
          <p:cNvSpPr/>
          <p:nvPr/>
        </p:nvSpPr>
        <p:spPr>
          <a:xfrm>
            <a:off x="2667000" y="4410556"/>
            <a:ext cx="4648200" cy="2164428"/>
          </a:xfrm>
          <a:prstGeom prst="wedgeEllipseCallout">
            <a:avLst>
              <a:gd name="adj1" fmla="val -65019"/>
              <a:gd name="adj2" fmla="val 30362"/>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000" dirty="0">
                <a:solidFill>
                  <a:srgbClr val="0000CC"/>
                </a:solidFill>
              </a:rPr>
              <a:t>This </a:t>
            </a:r>
            <a:r>
              <a:rPr lang="en-US" sz="2000" b="1" i="1" dirty="0">
                <a:solidFill>
                  <a:srgbClr val="0000CC"/>
                </a:solidFill>
              </a:rPr>
              <a:t>change</a:t>
            </a:r>
            <a:r>
              <a:rPr lang="en-US" sz="2000" dirty="0">
                <a:solidFill>
                  <a:srgbClr val="0000CC"/>
                </a:solidFill>
              </a:rPr>
              <a:t> is an indication of  </a:t>
            </a:r>
            <a:r>
              <a:rPr lang="en-US" sz="2000" b="1" i="1" dirty="0">
                <a:solidFill>
                  <a:srgbClr val="0000CC"/>
                </a:solidFill>
              </a:rPr>
              <a:t>acceleration</a:t>
            </a:r>
            <a:r>
              <a:rPr lang="en-US" sz="2000" dirty="0">
                <a:solidFill>
                  <a:srgbClr val="0000CC"/>
                </a:solidFill>
              </a:rPr>
              <a:t>; in this case it is called </a:t>
            </a:r>
            <a:r>
              <a:rPr lang="en-US" sz="2000" b="1" i="1" dirty="0">
                <a:solidFill>
                  <a:srgbClr val="0000CC"/>
                </a:solidFill>
              </a:rPr>
              <a:t>deceleration</a:t>
            </a:r>
            <a:r>
              <a:rPr lang="en-US" sz="2000" dirty="0"/>
              <a:t>.</a:t>
            </a:r>
            <a:endParaRPr lang="en-US" sz="2000" b="1" i="1" dirty="0">
              <a:solidFill>
                <a:srgbClr val="0000CC"/>
              </a:solidFill>
            </a:endParaRPr>
          </a:p>
        </p:txBody>
      </p:sp>
    </p:spTree>
    <p:extLst>
      <p:ext uri="{BB962C8B-B14F-4D97-AF65-F5344CB8AC3E}">
        <p14:creationId xmlns:p14="http://schemas.microsoft.com/office/powerpoint/2010/main" val="15254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6353" r="3901" b="14588"/>
          <a:stretch/>
        </p:blipFill>
        <p:spPr>
          <a:xfrm rot="10800000">
            <a:off x="3219791" y="15241"/>
            <a:ext cx="5752418" cy="6781799"/>
          </a:xfrm>
        </p:spPr>
      </p:pic>
      <p:pic>
        <p:nvPicPr>
          <p:cNvPr id="7"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50" y="2162010"/>
            <a:ext cx="2002050" cy="1127280"/>
          </a:xfrm>
          <a:prstGeom prst="rect">
            <a:avLst/>
          </a:prstGeom>
        </p:spPr>
      </p:pic>
      <p:sp>
        <p:nvSpPr>
          <p:cNvPr id="11" name="Rectangle 10"/>
          <p:cNvSpPr/>
          <p:nvPr/>
        </p:nvSpPr>
        <p:spPr>
          <a:xfrm>
            <a:off x="3352800" y="762000"/>
            <a:ext cx="54864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BA34AC-8071-4162-9A83-EE4CB2E301F2}"/>
              </a:ext>
            </a:extLst>
          </p:cNvPr>
          <p:cNvSpPr txBox="1"/>
          <p:nvPr/>
        </p:nvSpPr>
        <p:spPr>
          <a:xfrm>
            <a:off x="1208775" y="1002268"/>
            <a:ext cx="2525025" cy="369332"/>
          </a:xfrm>
          <a:prstGeom prst="rect">
            <a:avLst/>
          </a:prstGeom>
          <a:noFill/>
        </p:spPr>
        <p:txBody>
          <a:bodyPr wrap="square" rtlCol="0">
            <a:spAutoFit/>
          </a:bodyPr>
          <a:lstStyle/>
          <a:p>
            <a:r>
              <a:rPr lang="en-US" dirty="0"/>
              <a:t>BEFORE reading  </a:t>
            </a:r>
          </a:p>
        </p:txBody>
      </p:sp>
      <p:cxnSp>
        <p:nvCxnSpPr>
          <p:cNvPr id="9" name="Straight Arrow Connector 8">
            <a:extLst>
              <a:ext uri="{FF2B5EF4-FFF2-40B4-BE49-F238E27FC236}">
                <a16:creationId xmlns:a16="http://schemas.microsoft.com/office/drawing/2014/main" id="{70E44A1D-0E28-416A-B971-6F1371725AE3}"/>
              </a:ext>
            </a:extLst>
          </p:cNvPr>
          <p:cNvCxnSpPr/>
          <p:nvPr/>
        </p:nvCxnSpPr>
        <p:spPr>
          <a:xfrm>
            <a:off x="2895600" y="1219200"/>
            <a:ext cx="45720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197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533400" y="567478"/>
            <a:ext cx="7673031" cy="5752916"/>
          </a:xfrm>
        </p:spPr>
      </p:pic>
      <p:pic>
        <p:nvPicPr>
          <p:cNvPr id="12"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79711"/>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9" y="5016322"/>
            <a:ext cx="2114845" cy="1190791"/>
          </a:xfrm>
          <a:prstGeom prst="rect">
            <a:avLst/>
          </a:prstGeom>
        </p:spPr>
      </p:pic>
      <p:sp>
        <p:nvSpPr>
          <p:cNvPr id="17" name="Oval Callout 16"/>
          <p:cNvSpPr/>
          <p:nvPr/>
        </p:nvSpPr>
        <p:spPr>
          <a:xfrm>
            <a:off x="2895600" y="3505200"/>
            <a:ext cx="6019800" cy="2525573"/>
          </a:xfrm>
          <a:prstGeom prst="wedgeEllipseCallout">
            <a:avLst>
              <a:gd name="adj1" fmla="val -68410"/>
              <a:gd name="adj2" fmla="val 3168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Now that I have focused on each part of the visual, I check off Step 4.</a:t>
            </a:r>
            <a:endParaRPr lang="en-US" sz="2400" b="1" i="1" dirty="0">
              <a:solidFill>
                <a:srgbClr val="0000CC"/>
              </a:solidFill>
            </a:endParaRPr>
          </a:p>
        </p:txBody>
      </p:sp>
      <p:pic>
        <p:nvPicPr>
          <p:cNvPr id="9" name="Picture 2" descr="C:\Users\kjp6\AppData\Local\Microsoft\Windows\Temporary Internet Files\Content.IE5\UWBFRAC9\MC900441310[1].png">
            <a:extLst>
              <a:ext uri="{FF2B5EF4-FFF2-40B4-BE49-F238E27FC236}">
                <a16:creationId xmlns:a16="http://schemas.microsoft.com/office/drawing/2014/main" id="{3C7C3225-5BD1-49C8-A435-956AED1F72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948" y="1031198"/>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kjp6\AppData\Local\Microsoft\Windows\Temporary Internet Files\Content.IE5\UWBFRAC9\MC900441310[1].png">
            <a:extLst>
              <a:ext uri="{FF2B5EF4-FFF2-40B4-BE49-F238E27FC236}">
                <a16:creationId xmlns:a16="http://schemas.microsoft.com/office/drawing/2014/main" id="{D1F0497F-C06D-4BBF-8649-1B8D9FE424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37606"/>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jp6\AppData\Local\Microsoft\Windows\Temporary Internet Files\Content.IE5\UWBFRAC9\MC900441310[1].png">
            <a:extLst>
              <a:ext uri="{FF2B5EF4-FFF2-40B4-BE49-F238E27FC236}">
                <a16:creationId xmlns:a16="http://schemas.microsoft.com/office/drawing/2014/main" id="{652FAB1D-BA30-4FB1-B682-5FA8A4D77E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21767"/>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590803D-78DD-4728-8A6E-CD8D7BD5C293}"/>
              </a:ext>
            </a:extLst>
          </p:cNvPr>
          <p:cNvSpPr txBox="1"/>
          <p:nvPr/>
        </p:nvSpPr>
        <p:spPr>
          <a:xfrm>
            <a:off x="4175760" y="1660598"/>
            <a:ext cx="3825240" cy="430887"/>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Four rows; each slightly different in terms of spacing of the objects and the direction of arrows.</a:t>
            </a:r>
          </a:p>
        </p:txBody>
      </p:sp>
      <p:sp>
        <p:nvSpPr>
          <p:cNvPr id="14" name="TextBox 13">
            <a:extLst>
              <a:ext uri="{FF2B5EF4-FFF2-40B4-BE49-F238E27FC236}">
                <a16:creationId xmlns:a16="http://schemas.microsoft.com/office/drawing/2014/main" id="{9D671E29-4F1A-4B7C-8BE9-090EC6F340C3}"/>
              </a:ext>
            </a:extLst>
          </p:cNvPr>
          <p:cNvSpPr txBox="1"/>
          <p:nvPr/>
        </p:nvSpPr>
        <p:spPr>
          <a:xfrm>
            <a:off x="4175760" y="72899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18" name="TextBox 17">
            <a:extLst>
              <a:ext uri="{FF2B5EF4-FFF2-40B4-BE49-F238E27FC236}">
                <a16:creationId xmlns:a16="http://schemas.microsoft.com/office/drawing/2014/main" id="{5C7A03E2-FC01-403C-B4FC-299A0BCD239A}"/>
              </a:ext>
            </a:extLst>
          </p:cNvPr>
          <p:cNvSpPr txBox="1"/>
          <p:nvPr/>
        </p:nvSpPr>
        <p:spPr>
          <a:xfrm>
            <a:off x="4191000" y="114300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
        <p:nvSpPr>
          <p:cNvPr id="19" name="TextBox 18">
            <a:extLst>
              <a:ext uri="{FF2B5EF4-FFF2-40B4-BE49-F238E27FC236}">
                <a16:creationId xmlns:a16="http://schemas.microsoft.com/office/drawing/2014/main" id="{07AD51E0-5F1F-416F-A611-8677B4B5B1CA}"/>
              </a:ext>
            </a:extLst>
          </p:cNvPr>
          <p:cNvSpPr txBox="1"/>
          <p:nvPr/>
        </p:nvSpPr>
        <p:spPr>
          <a:xfrm>
            <a:off x="4163470" y="2133600"/>
            <a:ext cx="3825240"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Part “c)” shows that the car is moving (velocity) but with a change of speed (acceleration). Wider spacing at the right indicates increased speed.</a:t>
            </a:r>
          </a:p>
        </p:txBody>
      </p:sp>
    </p:spTree>
    <p:extLst>
      <p:ext uri="{BB962C8B-B14F-4D97-AF65-F5344CB8AC3E}">
        <p14:creationId xmlns:p14="http://schemas.microsoft.com/office/powerpoint/2010/main" val="33623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533400" y="552542"/>
            <a:ext cx="7673031" cy="5752916"/>
          </a:xfrm>
        </p:spPr>
      </p:pic>
      <p:sp>
        <p:nvSpPr>
          <p:cNvPr id="14" name="Rectangle 13"/>
          <p:cNvSpPr/>
          <p:nvPr/>
        </p:nvSpPr>
        <p:spPr>
          <a:xfrm>
            <a:off x="1295400" y="2837736"/>
            <a:ext cx="2819401" cy="5912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 y="5016322"/>
            <a:ext cx="2114845" cy="1190791"/>
          </a:xfrm>
          <a:prstGeom prst="rect">
            <a:avLst/>
          </a:prstGeom>
        </p:spPr>
      </p:pic>
      <p:sp>
        <p:nvSpPr>
          <p:cNvPr id="18" name="Oval Callout 17"/>
          <p:cNvSpPr/>
          <p:nvPr/>
        </p:nvSpPr>
        <p:spPr>
          <a:xfrm>
            <a:off x="3124200" y="3310761"/>
            <a:ext cx="6019800" cy="2525573"/>
          </a:xfrm>
          <a:prstGeom prst="wedgeEllipseCallout">
            <a:avLst>
              <a:gd name="adj1" fmla="val -68410"/>
              <a:gd name="adj2" fmla="val 3168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For Step 5, I am to relate each part to another part, then another.</a:t>
            </a:r>
            <a:endParaRPr lang="en-US" sz="2000" b="1" i="1" dirty="0">
              <a:solidFill>
                <a:srgbClr val="0000CC"/>
              </a:solidFill>
            </a:endParaRPr>
          </a:p>
        </p:txBody>
      </p:sp>
      <p:pic>
        <p:nvPicPr>
          <p:cNvPr id="19" name="Picture 2" descr="C:\Users\kjp6\AppData\Local\Microsoft\Windows\Temporary Internet Files\Content.IE5\UWBFRAC9\MC900441310[1].png">
            <a:extLst>
              <a:ext uri="{FF2B5EF4-FFF2-40B4-BE49-F238E27FC236}">
                <a16:creationId xmlns:a16="http://schemas.microsoft.com/office/drawing/2014/main" id="{3C30606A-BD81-4A53-BC30-05A835D4E9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979711"/>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kjp6\AppData\Local\Microsoft\Windows\Temporary Internet Files\Content.IE5\UWBFRAC9\MC900441310[1].png">
            <a:extLst>
              <a:ext uri="{FF2B5EF4-FFF2-40B4-BE49-F238E27FC236}">
                <a16:creationId xmlns:a16="http://schemas.microsoft.com/office/drawing/2014/main" id="{C95DEEEA-F773-4735-9B85-C6254C7D8C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948" y="1031198"/>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kjp6\AppData\Local\Microsoft\Windows\Temporary Internet Files\Content.IE5\UWBFRAC9\MC900441310[1].png">
            <a:extLst>
              <a:ext uri="{FF2B5EF4-FFF2-40B4-BE49-F238E27FC236}">
                <a16:creationId xmlns:a16="http://schemas.microsoft.com/office/drawing/2014/main" id="{2BA45166-8387-4BA9-9F52-56E15FABBE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537606"/>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kjp6\AppData\Local\Microsoft\Windows\Temporary Internet Files\Content.IE5\UWBFRAC9\MC900441310[1].png">
            <a:extLst>
              <a:ext uri="{FF2B5EF4-FFF2-40B4-BE49-F238E27FC236}">
                <a16:creationId xmlns:a16="http://schemas.microsoft.com/office/drawing/2014/main" id="{6DE5FE90-8D29-4931-B226-22609F2F04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521767"/>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1902EE-690F-4B16-943E-9164901A3C46}"/>
              </a:ext>
            </a:extLst>
          </p:cNvPr>
          <p:cNvSpPr txBox="1"/>
          <p:nvPr/>
        </p:nvSpPr>
        <p:spPr>
          <a:xfrm>
            <a:off x="4175760" y="1660598"/>
            <a:ext cx="3825240" cy="430887"/>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Four rows; each slightly different in terms of spacing of the objects and the direction of arrows.</a:t>
            </a:r>
          </a:p>
        </p:txBody>
      </p:sp>
      <p:sp>
        <p:nvSpPr>
          <p:cNvPr id="12" name="TextBox 11">
            <a:extLst>
              <a:ext uri="{FF2B5EF4-FFF2-40B4-BE49-F238E27FC236}">
                <a16:creationId xmlns:a16="http://schemas.microsoft.com/office/drawing/2014/main" id="{891651A6-2CBD-49FA-84AF-975647781C0A}"/>
              </a:ext>
            </a:extLst>
          </p:cNvPr>
          <p:cNvSpPr txBox="1"/>
          <p:nvPr/>
        </p:nvSpPr>
        <p:spPr>
          <a:xfrm>
            <a:off x="4175760" y="72899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13" name="TextBox 12">
            <a:extLst>
              <a:ext uri="{FF2B5EF4-FFF2-40B4-BE49-F238E27FC236}">
                <a16:creationId xmlns:a16="http://schemas.microsoft.com/office/drawing/2014/main" id="{3CD7D003-3FF9-44DE-882B-B1C4B5CF1521}"/>
              </a:ext>
            </a:extLst>
          </p:cNvPr>
          <p:cNvSpPr txBox="1"/>
          <p:nvPr/>
        </p:nvSpPr>
        <p:spPr>
          <a:xfrm>
            <a:off x="4191000" y="114300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
        <p:nvSpPr>
          <p:cNvPr id="15" name="TextBox 14">
            <a:extLst>
              <a:ext uri="{FF2B5EF4-FFF2-40B4-BE49-F238E27FC236}">
                <a16:creationId xmlns:a16="http://schemas.microsoft.com/office/drawing/2014/main" id="{C26AFF3D-41D7-4A34-93AD-1F8C55AD49B6}"/>
              </a:ext>
            </a:extLst>
          </p:cNvPr>
          <p:cNvSpPr txBox="1"/>
          <p:nvPr/>
        </p:nvSpPr>
        <p:spPr>
          <a:xfrm>
            <a:off x="4163470" y="2133600"/>
            <a:ext cx="3825240"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Part “c)” shows that the car is moving (velocity) but with a change of speed (acceleration). Wider spacing at the right indicates increased speed.</a:t>
            </a:r>
          </a:p>
        </p:txBody>
      </p:sp>
    </p:spTree>
    <p:extLst>
      <p:ext uri="{BB962C8B-B14F-4D97-AF65-F5344CB8AC3E}">
        <p14:creationId xmlns:p14="http://schemas.microsoft.com/office/powerpoint/2010/main" val="320257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264" y="87846"/>
            <a:ext cx="6858000" cy="4941354"/>
          </a:xfrm>
          <a:prstGeom prst="rect">
            <a:avLst/>
          </a:prstGeom>
        </p:spPr>
      </p:pic>
      <p:pic>
        <p:nvPicPr>
          <p:cNvPr id="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57800"/>
            <a:ext cx="2114845" cy="1190791"/>
          </a:xfrm>
          <a:prstGeom prst="rect">
            <a:avLst/>
          </a:prstGeom>
        </p:spPr>
      </p:pic>
      <p:sp>
        <p:nvSpPr>
          <p:cNvPr id="6" name="Oval Callout 5"/>
          <p:cNvSpPr/>
          <p:nvPr/>
        </p:nvSpPr>
        <p:spPr>
          <a:xfrm>
            <a:off x="3054458" y="4038600"/>
            <a:ext cx="5867401" cy="2057400"/>
          </a:xfrm>
          <a:prstGeom prst="wedgeEllipseCallout">
            <a:avLst>
              <a:gd name="adj1" fmla="val -69522"/>
              <a:gd name="adj2" fmla="val 5382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will connect the first part with the second part.</a:t>
            </a:r>
          </a:p>
        </p:txBody>
      </p:sp>
      <p:sp>
        <p:nvSpPr>
          <p:cNvPr id="7" name="Rectangle 6"/>
          <p:cNvSpPr/>
          <p:nvPr/>
        </p:nvSpPr>
        <p:spPr>
          <a:xfrm>
            <a:off x="1544664" y="160171"/>
            <a:ext cx="64008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0" y="1150771"/>
            <a:ext cx="6400800" cy="1407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63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264" y="87846"/>
            <a:ext cx="6858000" cy="4941354"/>
          </a:xfrm>
          <a:prstGeom prst="rect">
            <a:avLst/>
          </a:prstGeom>
        </p:spPr>
      </p:pic>
      <p:pic>
        <p:nvPicPr>
          <p:cNvPr id="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57800"/>
            <a:ext cx="2114845" cy="1190791"/>
          </a:xfrm>
          <a:prstGeom prst="rect">
            <a:avLst/>
          </a:prstGeom>
        </p:spPr>
      </p:pic>
      <p:sp>
        <p:nvSpPr>
          <p:cNvPr id="7" name="Rectangle 6"/>
          <p:cNvSpPr/>
          <p:nvPr/>
        </p:nvSpPr>
        <p:spPr>
          <a:xfrm>
            <a:off x="1544664" y="160171"/>
            <a:ext cx="64008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2743200" y="4103827"/>
            <a:ext cx="6178659" cy="2449373"/>
          </a:xfrm>
          <a:prstGeom prst="wedgeEllipseCallout">
            <a:avLst>
              <a:gd name="adj1" fmla="val -66031"/>
              <a:gd name="adj2" fmla="val 354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see that BOTH have the same velocity with no change in it; thus no acceleration is made.  But the second shows the car going up the hill.</a:t>
            </a:r>
          </a:p>
        </p:txBody>
      </p:sp>
      <p:sp>
        <p:nvSpPr>
          <p:cNvPr id="10" name="Rectangle 9"/>
          <p:cNvSpPr/>
          <p:nvPr/>
        </p:nvSpPr>
        <p:spPr>
          <a:xfrm>
            <a:off x="1524000" y="1150771"/>
            <a:ext cx="6400800" cy="1407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35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264" y="87846"/>
            <a:ext cx="6858000" cy="4941354"/>
          </a:xfrm>
          <a:prstGeom prst="rect">
            <a:avLst/>
          </a:prstGeom>
        </p:spPr>
      </p:pic>
      <p:pic>
        <p:nvPicPr>
          <p:cNvPr id="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57800"/>
            <a:ext cx="2114845" cy="1190791"/>
          </a:xfrm>
          <a:prstGeom prst="rect">
            <a:avLst/>
          </a:prstGeom>
        </p:spPr>
      </p:pic>
      <p:sp>
        <p:nvSpPr>
          <p:cNvPr id="7" name="Rectangle 6"/>
          <p:cNvSpPr/>
          <p:nvPr/>
        </p:nvSpPr>
        <p:spPr>
          <a:xfrm>
            <a:off x="1544664" y="200219"/>
            <a:ext cx="64008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2514600" y="2590800"/>
            <a:ext cx="6559659" cy="4191000"/>
          </a:xfrm>
          <a:prstGeom prst="wedgeEllipseCallout">
            <a:avLst>
              <a:gd name="adj1" fmla="val -60834"/>
              <a:gd name="adj2" fmla="val 3512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solidFill>
                  <a:srgbClr val="0000CC"/>
                </a:solidFill>
              </a:rPr>
              <a:t>So, what point is the author </a:t>
            </a:r>
          </a:p>
          <a:p>
            <a:pPr algn="ctr"/>
            <a:r>
              <a:rPr lang="en-US" sz="2200" dirty="0">
                <a:solidFill>
                  <a:srgbClr val="0000CC"/>
                </a:solidFill>
              </a:rPr>
              <a:t>trying to make here?  Hmm . . . I predict that </a:t>
            </a:r>
            <a:r>
              <a:rPr lang="en-US" sz="2200" b="1" i="1" dirty="0">
                <a:solidFill>
                  <a:srgbClr val="0000CC"/>
                </a:solidFill>
              </a:rPr>
              <a:t>more force </a:t>
            </a:r>
            <a:r>
              <a:rPr lang="en-US" sz="2200" dirty="0">
                <a:solidFill>
                  <a:srgbClr val="0000CC"/>
                </a:solidFill>
              </a:rPr>
              <a:t>is required to maintain velocity with the car going up hill because it is being subjected to an opposite force </a:t>
            </a:r>
            <a:r>
              <a:rPr lang="en-US" sz="2200" b="1" i="1" dirty="0">
                <a:solidFill>
                  <a:srgbClr val="0000CC"/>
                </a:solidFill>
              </a:rPr>
              <a:t>(gravity)</a:t>
            </a:r>
            <a:r>
              <a:rPr lang="en-US" sz="2200" dirty="0">
                <a:solidFill>
                  <a:srgbClr val="0000CC"/>
                </a:solidFill>
              </a:rPr>
              <a:t>.</a:t>
            </a:r>
          </a:p>
          <a:p>
            <a:pPr algn="ctr"/>
            <a:endParaRPr lang="en-US" sz="2200" dirty="0">
              <a:solidFill>
                <a:srgbClr val="0000CC"/>
              </a:solidFill>
            </a:endParaRPr>
          </a:p>
          <a:p>
            <a:pPr algn="ctr"/>
            <a:r>
              <a:rPr lang="en-US" sz="2200" dirty="0">
                <a:solidFill>
                  <a:srgbClr val="0000CC"/>
                </a:solidFill>
              </a:rPr>
              <a:t>But that does not necessarily mean a change in speed.  Here—no change in velocity.</a:t>
            </a:r>
          </a:p>
        </p:txBody>
      </p:sp>
      <p:sp>
        <p:nvSpPr>
          <p:cNvPr id="10" name="Rectangle 9"/>
          <p:cNvSpPr/>
          <p:nvPr/>
        </p:nvSpPr>
        <p:spPr>
          <a:xfrm>
            <a:off x="1524000" y="1190819"/>
            <a:ext cx="6400800" cy="1407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59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64046"/>
            <a:ext cx="6858000" cy="4941354"/>
          </a:xfrm>
          <a:prstGeom prst="rect">
            <a:avLst/>
          </a:prstGeom>
        </p:spPr>
      </p:pic>
      <p:pic>
        <p:nvPicPr>
          <p:cNvPr id="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257800"/>
            <a:ext cx="2114845" cy="1190791"/>
          </a:xfrm>
          <a:prstGeom prst="rect">
            <a:avLst/>
          </a:prstGeom>
        </p:spPr>
      </p:pic>
      <p:sp>
        <p:nvSpPr>
          <p:cNvPr id="7" name="Rectangle 6"/>
          <p:cNvSpPr/>
          <p:nvPr/>
        </p:nvSpPr>
        <p:spPr>
          <a:xfrm>
            <a:off x="1544664" y="228600"/>
            <a:ext cx="6400800"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2819400" y="3999265"/>
            <a:ext cx="6331059" cy="2590800"/>
          </a:xfrm>
          <a:prstGeom prst="wedgeEllipseCallout">
            <a:avLst>
              <a:gd name="adj1" fmla="val -67767"/>
              <a:gd name="adj2" fmla="val 3309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solidFill>
                  <a:srgbClr val="0000CC"/>
                </a:solidFill>
              </a:rPr>
              <a:t>Now, I will relate the first part to the third part.</a:t>
            </a:r>
            <a:endParaRPr lang="en-US" sz="2200" b="1" i="1" dirty="0">
              <a:solidFill>
                <a:srgbClr val="0000CC"/>
              </a:solidFill>
            </a:endParaRPr>
          </a:p>
        </p:txBody>
      </p:sp>
      <p:sp>
        <p:nvSpPr>
          <p:cNvPr id="10" name="Rectangle 9"/>
          <p:cNvSpPr/>
          <p:nvPr/>
        </p:nvSpPr>
        <p:spPr>
          <a:xfrm>
            <a:off x="1544664" y="2514600"/>
            <a:ext cx="6400800"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90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64046"/>
            <a:ext cx="6858000" cy="4941354"/>
          </a:xfrm>
          <a:prstGeom prst="rect">
            <a:avLst/>
          </a:prstGeom>
        </p:spPr>
      </p:pic>
      <p:pic>
        <p:nvPicPr>
          <p:cNvPr id="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257800"/>
            <a:ext cx="2114845" cy="1190791"/>
          </a:xfrm>
          <a:prstGeom prst="rect">
            <a:avLst/>
          </a:prstGeom>
        </p:spPr>
      </p:pic>
      <p:sp>
        <p:nvSpPr>
          <p:cNvPr id="7" name="Rectangle 6"/>
          <p:cNvSpPr/>
          <p:nvPr/>
        </p:nvSpPr>
        <p:spPr>
          <a:xfrm>
            <a:off x="1544664" y="228600"/>
            <a:ext cx="6400800"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44664" y="2514600"/>
            <a:ext cx="6400800"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Callout 11"/>
          <p:cNvSpPr/>
          <p:nvPr/>
        </p:nvSpPr>
        <p:spPr>
          <a:xfrm>
            <a:off x="2279541" y="3864575"/>
            <a:ext cx="6407259" cy="2764825"/>
          </a:xfrm>
          <a:prstGeom prst="wedgeEllipseCallout">
            <a:avLst>
              <a:gd name="adj1" fmla="val -59355"/>
              <a:gd name="adj2" fmla="val 23881"/>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00CC"/>
                </a:solidFill>
              </a:rPr>
              <a:t>I see that BOTH parts have the car moving on a level surface. However, “c)” has the blue arrow and shows the last two cars farther apart than in “a)”—which means change in velocity.  </a:t>
            </a:r>
          </a:p>
          <a:p>
            <a:pPr algn="ctr"/>
            <a:r>
              <a:rPr lang="en-US" sz="2000" dirty="0">
                <a:solidFill>
                  <a:srgbClr val="0000CC"/>
                </a:solidFill>
              </a:rPr>
              <a:t>Acceleration is happening here.</a:t>
            </a:r>
          </a:p>
        </p:txBody>
      </p:sp>
    </p:spTree>
    <p:extLst>
      <p:ext uri="{BB962C8B-B14F-4D97-AF65-F5344CB8AC3E}">
        <p14:creationId xmlns:p14="http://schemas.microsoft.com/office/powerpoint/2010/main" val="376077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64046"/>
            <a:ext cx="6858000" cy="4941354"/>
          </a:xfrm>
          <a:prstGeom prst="rect">
            <a:avLst/>
          </a:prstGeom>
        </p:spPr>
      </p:pic>
      <p:pic>
        <p:nvPicPr>
          <p:cNvPr id="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257800"/>
            <a:ext cx="2114845" cy="1190791"/>
          </a:xfrm>
          <a:prstGeom prst="rect">
            <a:avLst/>
          </a:prstGeom>
        </p:spPr>
      </p:pic>
      <p:sp>
        <p:nvSpPr>
          <p:cNvPr id="7" name="Rectangle 6"/>
          <p:cNvSpPr/>
          <p:nvPr/>
        </p:nvSpPr>
        <p:spPr>
          <a:xfrm>
            <a:off x="1544664" y="228600"/>
            <a:ext cx="6400800"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44664" y="2514600"/>
            <a:ext cx="6400800"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2572045" y="3733800"/>
            <a:ext cx="6407259" cy="2764825"/>
          </a:xfrm>
          <a:prstGeom prst="wedgeEllipseCallout">
            <a:avLst>
              <a:gd name="adj1" fmla="val -66818"/>
              <a:gd name="adj2" fmla="val 30860"/>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200" dirty="0">
                <a:solidFill>
                  <a:srgbClr val="0000CC"/>
                </a:solidFill>
              </a:rPr>
              <a:t>In seeing the relationship here, I think the author wants me realize that velocity can change even in situations that appear identical, and when it does, acceleration is involved.</a:t>
            </a:r>
          </a:p>
        </p:txBody>
      </p:sp>
    </p:spTree>
    <p:extLst>
      <p:ext uri="{BB962C8B-B14F-4D97-AF65-F5344CB8AC3E}">
        <p14:creationId xmlns:p14="http://schemas.microsoft.com/office/powerpoint/2010/main" val="59316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64046"/>
            <a:ext cx="6858000" cy="4941354"/>
          </a:xfrm>
          <a:prstGeom prst="rect">
            <a:avLst/>
          </a:prstGeom>
        </p:spPr>
      </p:pic>
      <p:pic>
        <p:nvPicPr>
          <p:cNvPr id="5"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257800"/>
            <a:ext cx="2114845" cy="1190791"/>
          </a:xfrm>
          <a:prstGeom prst="rect">
            <a:avLst/>
          </a:prstGeom>
        </p:spPr>
      </p:pic>
      <p:sp>
        <p:nvSpPr>
          <p:cNvPr id="7" name="Rectangle 6"/>
          <p:cNvSpPr/>
          <p:nvPr/>
        </p:nvSpPr>
        <p:spPr>
          <a:xfrm>
            <a:off x="1544664" y="228600"/>
            <a:ext cx="6400800"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44664" y="2514600"/>
            <a:ext cx="6400800"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a:off x="2747227" y="3787541"/>
            <a:ext cx="6407259" cy="2764825"/>
          </a:xfrm>
          <a:prstGeom prst="wedgeEllipseCallout">
            <a:avLst>
              <a:gd name="adj1" fmla="val -67735"/>
              <a:gd name="adj2" fmla="val 341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solidFill>
                  <a:srgbClr val="0000CC"/>
                </a:solidFill>
              </a:rPr>
              <a:t>I continue this process of relating one part to another part as long as new insights are coming. </a:t>
            </a:r>
          </a:p>
          <a:p>
            <a:pPr algn="ctr"/>
            <a:r>
              <a:rPr lang="en-US" sz="2200" dirty="0">
                <a:solidFill>
                  <a:srgbClr val="0000CC"/>
                </a:solidFill>
              </a:rPr>
              <a:t> </a:t>
            </a:r>
          </a:p>
          <a:p>
            <a:pPr algn="ctr"/>
            <a:r>
              <a:rPr lang="en-US" sz="2200" dirty="0">
                <a:solidFill>
                  <a:srgbClr val="0000CC"/>
                </a:solidFill>
              </a:rPr>
              <a:t>Go to the </a:t>
            </a:r>
            <a:r>
              <a:rPr lang="en-US" sz="2200" dirty="0" err="1">
                <a:solidFill>
                  <a:srgbClr val="0000CC"/>
                </a:solidFill>
              </a:rPr>
              <a:t>ThinkSheet</a:t>
            </a:r>
            <a:r>
              <a:rPr lang="en-US" sz="2200" dirty="0">
                <a:solidFill>
                  <a:srgbClr val="0000CC"/>
                </a:solidFill>
              </a:rPr>
              <a:t>.</a:t>
            </a:r>
          </a:p>
        </p:txBody>
      </p:sp>
    </p:spTree>
    <p:extLst>
      <p:ext uri="{BB962C8B-B14F-4D97-AF65-F5344CB8AC3E}">
        <p14:creationId xmlns:p14="http://schemas.microsoft.com/office/powerpoint/2010/main" val="93617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609600" y="552542"/>
            <a:ext cx="7673031" cy="5752916"/>
          </a:xfrm>
          <a:prstGeom prst="rect">
            <a:avLst/>
          </a:prstGeom>
        </p:spPr>
      </p:pic>
      <p:pic>
        <p:nvPicPr>
          <p:cNvPr id="6"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113" y="2661917"/>
            <a:ext cx="505826" cy="505826"/>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09" y="4536744"/>
            <a:ext cx="2296582" cy="1280375"/>
          </a:xfrm>
          <a:prstGeom prst="rect">
            <a:avLst/>
          </a:prstGeom>
        </p:spPr>
      </p:pic>
      <p:pic>
        <p:nvPicPr>
          <p:cNvPr id="11" name="Picture 2" descr="C:\Users\kjp6\AppData\Local\Microsoft\Windows\Temporary Internet Files\Content.IE5\UWBFRAC9\MC900441310[1].png">
            <a:extLst>
              <a:ext uri="{FF2B5EF4-FFF2-40B4-BE49-F238E27FC236}">
                <a16:creationId xmlns:a16="http://schemas.microsoft.com/office/drawing/2014/main" id="{E7758BCE-F1C2-4B0D-8E91-995E5794FB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674" y="417806"/>
            <a:ext cx="505826" cy="505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7CA39E5-9C9F-48BD-B747-1D9785095A80}"/>
              </a:ext>
            </a:extLst>
          </p:cNvPr>
          <p:cNvSpPr txBox="1"/>
          <p:nvPr/>
        </p:nvSpPr>
        <p:spPr>
          <a:xfrm>
            <a:off x="4251960" y="1641005"/>
            <a:ext cx="3825240" cy="430887"/>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Four rows; each slightly different in terms of spacing of the objects and the direction of arrows.</a:t>
            </a:r>
          </a:p>
        </p:txBody>
      </p:sp>
      <p:sp>
        <p:nvSpPr>
          <p:cNvPr id="10" name="TextBox 9">
            <a:extLst>
              <a:ext uri="{FF2B5EF4-FFF2-40B4-BE49-F238E27FC236}">
                <a16:creationId xmlns:a16="http://schemas.microsoft.com/office/drawing/2014/main" id="{12FBB835-AD63-4F84-B15A-782B0CAD1886}"/>
              </a:ext>
            </a:extLst>
          </p:cNvPr>
          <p:cNvSpPr txBox="1"/>
          <p:nvPr/>
        </p:nvSpPr>
        <p:spPr>
          <a:xfrm>
            <a:off x="4251960" y="72899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14" name="TextBox 13">
            <a:extLst>
              <a:ext uri="{FF2B5EF4-FFF2-40B4-BE49-F238E27FC236}">
                <a16:creationId xmlns:a16="http://schemas.microsoft.com/office/drawing/2014/main" id="{3072BBC0-F1CF-46D0-BD11-06FAB3771507}"/>
              </a:ext>
            </a:extLst>
          </p:cNvPr>
          <p:cNvSpPr txBox="1"/>
          <p:nvPr/>
        </p:nvSpPr>
        <p:spPr>
          <a:xfrm>
            <a:off x="4267200" y="114300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
        <p:nvSpPr>
          <p:cNvPr id="15" name="TextBox 14">
            <a:extLst>
              <a:ext uri="{FF2B5EF4-FFF2-40B4-BE49-F238E27FC236}">
                <a16:creationId xmlns:a16="http://schemas.microsoft.com/office/drawing/2014/main" id="{09D65D26-1FD7-44C2-82C7-D4AE4D648EE2}"/>
              </a:ext>
            </a:extLst>
          </p:cNvPr>
          <p:cNvSpPr txBox="1"/>
          <p:nvPr/>
        </p:nvSpPr>
        <p:spPr>
          <a:xfrm>
            <a:off x="4239670" y="2100945"/>
            <a:ext cx="3825240"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Part “c)” shows that the car is moving (velocity) but with a change of speed (acceleration). Wider spacing at the right indicates increased speed.</a:t>
            </a:r>
          </a:p>
        </p:txBody>
      </p:sp>
      <p:sp>
        <p:nvSpPr>
          <p:cNvPr id="16" name="TextBox 15">
            <a:extLst>
              <a:ext uri="{FF2B5EF4-FFF2-40B4-BE49-F238E27FC236}">
                <a16:creationId xmlns:a16="http://schemas.microsoft.com/office/drawing/2014/main" id="{B3F80F76-3BE0-48B9-A1F0-FBC57A384EB1}"/>
              </a:ext>
            </a:extLst>
          </p:cNvPr>
          <p:cNvSpPr txBox="1"/>
          <p:nvPr/>
        </p:nvSpPr>
        <p:spPr>
          <a:xfrm>
            <a:off x="4230962" y="2864757"/>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did two sets of comparisons: a) to b) and then a) to c). The similarities and differences between the pairs helped clarify the concepts of velocity and acceleration.</a:t>
            </a:r>
          </a:p>
        </p:txBody>
      </p:sp>
      <p:sp>
        <p:nvSpPr>
          <p:cNvPr id="17" name="Oval Callout 13">
            <a:extLst>
              <a:ext uri="{FF2B5EF4-FFF2-40B4-BE49-F238E27FC236}">
                <a16:creationId xmlns:a16="http://schemas.microsoft.com/office/drawing/2014/main" id="{7A4D08C1-9A3D-486F-9B34-3D7FF14CEC79}"/>
              </a:ext>
            </a:extLst>
          </p:cNvPr>
          <p:cNvSpPr/>
          <p:nvPr/>
        </p:nvSpPr>
        <p:spPr>
          <a:xfrm>
            <a:off x="3643662" y="3546114"/>
            <a:ext cx="5343278" cy="2778486"/>
          </a:xfrm>
          <a:prstGeom prst="wedgeEllipseCallout">
            <a:avLst>
              <a:gd name="adj1" fmla="val -69551"/>
              <a:gd name="adj2" fmla="val 1742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I check off Step 5 when I believe I have seen enough useful connections between some parts and other parts of the visual.</a:t>
            </a:r>
            <a:endParaRPr lang="en-US" sz="2000" b="1" i="1" dirty="0">
              <a:solidFill>
                <a:srgbClr val="0000CC"/>
              </a:solidFill>
            </a:endParaRPr>
          </a:p>
        </p:txBody>
      </p:sp>
      <p:pic>
        <p:nvPicPr>
          <p:cNvPr id="18" name="Picture 2" descr="C:\Users\kjp6\AppData\Local\Microsoft\Windows\Temporary Internet Files\Content.IE5\UWBFRAC9\MC900441310[1].png">
            <a:extLst>
              <a:ext uri="{FF2B5EF4-FFF2-40B4-BE49-F238E27FC236}">
                <a16:creationId xmlns:a16="http://schemas.microsoft.com/office/drawing/2014/main" id="{F5DDF2EB-2919-4D35-8795-66D4F53177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915544"/>
            <a:ext cx="505826" cy="5058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jp6\AppData\Local\Microsoft\Windows\Temporary Internet Files\Content.IE5\UWBFRAC9\MC900441310[1].png">
            <a:extLst>
              <a:ext uri="{FF2B5EF4-FFF2-40B4-BE49-F238E27FC236}">
                <a16:creationId xmlns:a16="http://schemas.microsoft.com/office/drawing/2014/main" id="{C2B86EDD-8F23-4936-A93B-A00BCDAC6E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382656"/>
            <a:ext cx="505826" cy="5058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kjp6\AppData\Local\Microsoft\Windows\Temporary Internet Files\Content.IE5\UWBFRAC9\MC900441310[1].png">
            <a:extLst>
              <a:ext uri="{FF2B5EF4-FFF2-40B4-BE49-F238E27FC236}">
                <a16:creationId xmlns:a16="http://schemas.microsoft.com/office/drawing/2014/main" id="{62E7C149-C849-4055-ABDA-BCB7344CC6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856448"/>
            <a:ext cx="505826" cy="50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6353" r="3901" b="14588"/>
          <a:stretch/>
        </p:blipFill>
        <p:spPr>
          <a:xfrm rot="10800000">
            <a:off x="3219791" y="15241"/>
            <a:ext cx="5752418" cy="6781799"/>
          </a:xfrm>
        </p:spPr>
      </p:pic>
      <p:pic>
        <p:nvPicPr>
          <p:cNvPr id="7"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50" y="2162010"/>
            <a:ext cx="2002050" cy="1127280"/>
          </a:xfrm>
          <a:prstGeom prst="rect">
            <a:avLst/>
          </a:prstGeom>
        </p:spPr>
      </p:pic>
      <p:sp>
        <p:nvSpPr>
          <p:cNvPr id="12" name="Rectangle 11"/>
          <p:cNvSpPr/>
          <p:nvPr/>
        </p:nvSpPr>
        <p:spPr>
          <a:xfrm>
            <a:off x="3352800" y="1600200"/>
            <a:ext cx="5486400" cy="426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A4ECD5-989D-409D-8ABE-685F1D5739A7}"/>
              </a:ext>
            </a:extLst>
          </p:cNvPr>
          <p:cNvSpPr txBox="1"/>
          <p:nvPr/>
        </p:nvSpPr>
        <p:spPr>
          <a:xfrm>
            <a:off x="1156496" y="3593153"/>
            <a:ext cx="2272504" cy="369247"/>
          </a:xfrm>
          <a:prstGeom prst="rect">
            <a:avLst/>
          </a:prstGeom>
          <a:noFill/>
        </p:spPr>
        <p:txBody>
          <a:bodyPr wrap="square" rtlCol="0">
            <a:spAutoFit/>
          </a:bodyPr>
          <a:lstStyle/>
          <a:p>
            <a:r>
              <a:rPr lang="en-US" dirty="0"/>
              <a:t>DURING reading  </a:t>
            </a:r>
          </a:p>
        </p:txBody>
      </p:sp>
      <p:cxnSp>
        <p:nvCxnSpPr>
          <p:cNvPr id="14" name="Straight Arrow Connector 13">
            <a:extLst>
              <a:ext uri="{FF2B5EF4-FFF2-40B4-BE49-F238E27FC236}">
                <a16:creationId xmlns:a16="http://schemas.microsoft.com/office/drawing/2014/main" id="{7640504A-F262-4CF9-B0D9-E1EF7A284B0E}"/>
              </a:ext>
            </a:extLst>
          </p:cNvPr>
          <p:cNvCxnSpPr/>
          <p:nvPr/>
        </p:nvCxnSpPr>
        <p:spPr>
          <a:xfrm>
            <a:off x="2895600" y="3810000"/>
            <a:ext cx="45720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177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609600" y="552542"/>
            <a:ext cx="7673031" cy="5752916"/>
          </a:xfrm>
          <a:prstGeom prst="rect">
            <a:avLst/>
          </a:prstGeom>
        </p:spPr>
      </p:pic>
      <p:pic>
        <p:nvPicPr>
          <p:cNvPr id="6"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113" y="2661917"/>
            <a:ext cx="505826" cy="5058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1600" y="4209336"/>
            <a:ext cx="2819400" cy="7451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18" y="1066800"/>
            <a:ext cx="2296582" cy="1280375"/>
          </a:xfrm>
          <a:prstGeom prst="rect">
            <a:avLst/>
          </a:prstGeom>
        </p:spPr>
      </p:pic>
      <p:pic>
        <p:nvPicPr>
          <p:cNvPr id="11" name="Picture 2" descr="C:\Users\kjp6\AppData\Local\Microsoft\Windows\Temporary Internet Files\Content.IE5\UWBFRAC9\MC900441310[1].png">
            <a:extLst>
              <a:ext uri="{FF2B5EF4-FFF2-40B4-BE49-F238E27FC236}">
                <a16:creationId xmlns:a16="http://schemas.microsoft.com/office/drawing/2014/main" id="{E7758BCE-F1C2-4B0D-8E91-995E5794FB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674" y="417806"/>
            <a:ext cx="505826" cy="5058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03931B-19D9-40CD-BDA3-C87DAB4B7E9E}"/>
              </a:ext>
            </a:extLst>
          </p:cNvPr>
          <p:cNvSpPr txBox="1"/>
          <p:nvPr/>
        </p:nvSpPr>
        <p:spPr>
          <a:xfrm>
            <a:off x="4251960" y="72899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9" name="TextBox 8">
            <a:extLst>
              <a:ext uri="{FF2B5EF4-FFF2-40B4-BE49-F238E27FC236}">
                <a16:creationId xmlns:a16="http://schemas.microsoft.com/office/drawing/2014/main" id="{7196D5E7-C6DD-490A-854B-AA5C039D0EDC}"/>
              </a:ext>
            </a:extLst>
          </p:cNvPr>
          <p:cNvSpPr txBox="1"/>
          <p:nvPr/>
        </p:nvSpPr>
        <p:spPr>
          <a:xfrm>
            <a:off x="4267200" y="114300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
        <p:nvSpPr>
          <p:cNvPr id="15" name="Oval Callout 14"/>
          <p:cNvSpPr/>
          <p:nvPr/>
        </p:nvSpPr>
        <p:spPr>
          <a:xfrm>
            <a:off x="3103228" y="1056212"/>
            <a:ext cx="6019800" cy="3383970"/>
          </a:xfrm>
          <a:prstGeom prst="wedgeEllipseCallout">
            <a:avLst>
              <a:gd name="adj1" fmla="val -62579"/>
              <a:gd name="adj2" fmla="val -2363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Now, to Step 6.  I look at a single part and try to understand its influence on the entire graphic, on the meaning of the whole, on what the whole graphic is trying to communicate.</a:t>
            </a:r>
            <a:endParaRPr lang="en-US" sz="2000" b="1" i="1" dirty="0">
              <a:solidFill>
                <a:srgbClr val="0000CC"/>
              </a:solidFill>
            </a:endParaRPr>
          </a:p>
        </p:txBody>
      </p:sp>
    </p:spTree>
    <p:extLst>
      <p:ext uri="{BB962C8B-B14F-4D97-AF65-F5344CB8AC3E}">
        <p14:creationId xmlns:p14="http://schemas.microsoft.com/office/powerpoint/2010/main" val="288758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264" y="-72325"/>
            <a:ext cx="6858000" cy="4941354"/>
          </a:xfrm>
          <a:prstGeom prst="rect">
            <a:avLst/>
          </a:prstGeom>
        </p:spPr>
      </p:pic>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556262"/>
            <a:ext cx="2114845" cy="1190791"/>
          </a:xfrm>
          <a:prstGeom prst="rect">
            <a:avLst/>
          </a:prstGeom>
        </p:spPr>
      </p:pic>
      <p:sp>
        <p:nvSpPr>
          <p:cNvPr id="6" name="Oval Callout 5"/>
          <p:cNvSpPr/>
          <p:nvPr/>
        </p:nvSpPr>
        <p:spPr>
          <a:xfrm>
            <a:off x="2590800" y="4689653"/>
            <a:ext cx="5867401" cy="2057400"/>
          </a:xfrm>
          <a:prstGeom prst="wedgeEllipseCallout">
            <a:avLst>
              <a:gd name="adj1" fmla="val -62046"/>
              <a:gd name="adj2" fmla="val 3524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I want to think how part “d)” connects to and influences the message of the whole graphic.</a:t>
            </a:r>
            <a:endParaRPr lang="en-US" sz="2400" b="1" dirty="0">
              <a:solidFill>
                <a:srgbClr val="0000CC"/>
              </a:solidFill>
            </a:endParaRPr>
          </a:p>
        </p:txBody>
      </p:sp>
      <p:sp>
        <p:nvSpPr>
          <p:cNvPr id="7" name="Rectangle 6"/>
          <p:cNvSpPr/>
          <p:nvPr/>
        </p:nvSpPr>
        <p:spPr>
          <a:xfrm>
            <a:off x="1524000" y="3124200"/>
            <a:ext cx="6400800" cy="8601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74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264" y="11646"/>
            <a:ext cx="6858000" cy="4941354"/>
          </a:xfrm>
          <a:prstGeom prst="rect">
            <a:avLst/>
          </a:prstGeom>
        </p:spPr>
      </p:pic>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18353"/>
            <a:ext cx="2114845" cy="1190791"/>
          </a:xfrm>
          <a:prstGeom prst="rect">
            <a:avLst/>
          </a:prstGeom>
        </p:spPr>
      </p:pic>
      <p:sp>
        <p:nvSpPr>
          <p:cNvPr id="7" name="Rectangle 6"/>
          <p:cNvSpPr/>
          <p:nvPr/>
        </p:nvSpPr>
        <p:spPr>
          <a:xfrm>
            <a:off x="1524000" y="3330834"/>
            <a:ext cx="6400800" cy="8601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2135510" y="4212966"/>
            <a:ext cx="6400800" cy="2568834"/>
          </a:xfrm>
          <a:prstGeom prst="wedgeEllipseCallout">
            <a:avLst>
              <a:gd name="adj1" fmla="val -54183"/>
              <a:gd name="adj2" fmla="val 30430"/>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00CC"/>
                </a:solidFill>
              </a:rPr>
              <a:t>Figure 2.5 is trying to help readers </a:t>
            </a:r>
          </a:p>
          <a:p>
            <a:r>
              <a:rPr lang="en-US" sz="2000" dirty="0">
                <a:solidFill>
                  <a:srgbClr val="0000CC"/>
                </a:solidFill>
              </a:rPr>
              <a:t>see the difference between velocity and acceleration. </a:t>
            </a:r>
          </a:p>
          <a:p>
            <a:endParaRPr lang="en-US" sz="2000" dirty="0">
              <a:solidFill>
                <a:srgbClr val="0000CC"/>
              </a:solidFill>
            </a:endParaRPr>
          </a:p>
          <a:p>
            <a:pPr algn="ctr"/>
            <a:r>
              <a:rPr lang="en-US" sz="2000" dirty="0">
                <a:solidFill>
                  <a:srgbClr val="0000CC"/>
                </a:solidFill>
              </a:rPr>
              <a:t>Part D’s contribution to the whole seems to be two fold:</a:t>
            </a:r>
          </a:p>
        </p:txBody>
      </p:sp>
    </p:spTree>
    <p:extLst>
      <p:ext uri="{BB962C8B-B14F-4D97-AF65-F5344CB8AC3E}">
        <p14:creationId xmlns:p14="http://schemas.microsoft.com/office/powerpoint/2010/main" val="7707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264" y="-72325"/>
            <a:ext cx="6858000" cy="4941354"/>
          </a:xfrm>
          <a:prstGeom prst="rect">
            <a:avLst/>
          </a:prstGeom>
        </p:spPr>
      </p:pic>
      <p:pic>
        <p:nvPicPr>
          <p:cNvPr id="5"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18353"/>
            <a:ext cx="2114845" cy="1190791"/>
          </a:xfrm>
          <a:prstGeom prst="rect">
            <a:avLst/>
          </a:prstGeom>
        </p:spPr>
      </p:pic>
      <p:sp>
        <p:nvSpPr>
          <p:cNvPr id="7" name="Rectangle 6"/>
          <p:cNvSpPr/>
          <p:nvPr/>
        </p:nvSpPr>
        <p:spPr>
          <a:xfrm>
            <a:off x="1524000" y="3254634"/>
            <a:ext cx="6400800" cy="8601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2246581" y="4312079"/>
            <a:ext cx="6120180" cy="2472180"/>
          </a:xfrm>
          <a:prstGeom prst="wedgeEllipseCallout">
            <a:avLst>
              <a:gd name="adj1" fmla="val -55135"/>
              <a:gd name="adj2" fmla="val 27164"/>
            </a:avLst>
          </a:prstGeom>
        </p:spPr>
        <p:style>
          <a:lnRef idx="2">
            <a:schemeClr val="accent1"/>
          </a:lnRef>
          <a:fillRef idx="1">
            <a:schemeClr val="lt1"/>
          </a:fillRef>
          <a:effectRef idx="0">
            <a:schemeClr val="accent1"/>
          </a:effectRef>
          <a:fontRef idx="minor">
            <a:schemeClr val="dk1"/>
          </a:fontRef>
        </p:style>
        <p:txBody>
          <a:bodyPr rtlCol="0" anchor="ctr"/>
          <a:lstStyle/>
          <a:p>
            <a:pPr marL="457200" indent="-457200">
              <a:buAutoNum type="arabicParenBoth"/>
            </a:pPr>
            <a:r>
              <a:rPr lang="en-US" sz="2000" dirty="0">
                <a:solidFill>
                  <a:srgbClr val="0000CC"/>
                </a:solidFill>
              </a:rPr>
              <a:t>It again shows that </a:t>
            </a:r>
            <a:r>
              <a:rPr lang="en-US" sz="2000" b="1" dirty="0">
                <a:solidFill>
                  <a:srgbClr val="0000CC"/>
                </a:solidFill>
              </a:rPr>
              <a:t>acceleration is a change in velocity</a:t>
            </a:r>
            <a:r>
              <a:rPr lang="en-US" sz="2000" dirty="0">
                <a:solidFill>
                  <a:srgbClr val="0000CC"/>
                </a:solidFill>
              </a:rPr>
              <a:t> (speed), </a:t>
            </a:r>
          </a:p>
          <a:p>
            <a:pPr marL="457200" indent="-457200">
              <a:buAutoNum type="arabicParenBoth"/>
            </a:pPr>
            <a:r>
              <a:rPr lang="en-US" sz="2000" dirty="0">
                <a:solidFill>
                  <a:srgbClr val="0000CC"/>
                </a:solidFill>
              </a:rPr>
              <a:t>but also adds that this change can be a </a:t>
            </a:r>
            <a:r>
              <a:rPr lang="en-US" sz="2000" b="1" dirty="0">
                <a:solidFill>
                  <a:srgbClr val="0000CC"/>
                </a:solidFill>
              </a:rPr>
              <a:t>decrease </a:t>
            </a:r>
            <a:r>
              <a:rPr lang="en-US" sz="2000" dirty="0">
                <a:solidFill>
                  <a:srgbClr val="0000CC"/>
                </a:solidFill>
              </a:rPr>
              <a:t>of speed as well as an increase in speed</a:t>
            </a:r>
          </a:p>
        </p:txBody>
      </p:sp>
    </p:spTree>
    <p:extLst>
      <p:ext uri="{BB962C8B-B14F-4D97-AF65-F5344CB8AC3E}">
        <p14:creationId xmlns:p14="http://schemas.microsoft.com/office/powerpoint/2010/main" val="106198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7846"/>
            <a:ext cx="6858000" cy="4941354"/>
          </a:xfrm>
          <a:prstGeom prst="rect">
            <a:avLst/>
          </a:prstGeom>
        </p:spPr>
      </p:pic>
      <p:pic>
        <p:nvPicPr>
          <p:cNvPr id="6"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55" y="5410200"/>
            <a:ext cx="2114845" cy="1190791"/>
          </a:xfrm>
          <a:prstGeom prst="rect">
            <a:avLst/>
          </a:prstGeom>
        </p:spPr>
      </p:pic>
      <p:sp>
        <p:nvSpPr>
          <p:cNvPr id="10" name="Oval Callout 9"/>
          <p:cNvSpPr/>
          <p:nvPr/>
        </p:nvSpPr>
        <p:spPr>
          <a:xfrm>
            <a:off x="3124200" y="4724400"/>
            <a:ext cx="5181600" cy="1828800"/>
          </a:xfrm>
          <a:prstGeom prst="wedgeEllipseCallout">
            <a:avLst>
              <a:gd name="adj1" fmla="val -73054"/>
              <a:gd name="adj2" fmla="val 2900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I continue relating different parts to the whole until doing so no longer adds much to my understanding.</a:t>
            </a:r>
            <a:endParaRPr lang="en-US" sz="2000" b="1" dirty="0">
              <a:solidFill>
                <a:srgbClr val="0000CC"/>
              </a:solidFill>
            </a:endParaRPr>
          </a:p>
        </p:txBody>
      </p:sp>
    </p:spTree>
    <p:extLst>
      <p:ext uri="{BB962C8B-B14F-4D97-AF65-F5344CB8AC3E}">
        <p14:creationId xmlns:p14="http://schemas.microsoft.com/office/powerpoint/2010/main" val="405573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40246"/>
            <a:ext cx="6858000" cy="4941354"/>
          </a:xfrm>
          <a:prstGeom prst="rect">
            <a:avLst/>
          </a:prstGeom>
        </p:spPr>
      </p:pic>
      <p:pic>
        <p:nvPicPr>
          <p:cNvPr id="8"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78" y="140456"/>
            <a:ext cx="2114845" cy="1190791"/>
          </a:xfrm>
          <a:prstGeom prst="rect">
            <a:avLst/>
          </a:prstGeom>
        </p:spPr>
      </p:pic>
      <p:sp>
        <p:nvSpPr>
          <p:cNvPr id="9" name="Oval Callout 8"/>
          <p:cNvSpPr/>
          <p:nvPr/>
        </p:nvSpPr>
        <p:spPr>
          <a:xfrm>
            <a:off x="2532698" y="735851"/>
            <a:ext cx="4020502" cy="2083708"/>
          </a:xfrm>
          <a:prstGeom prst="wedgeEllipseCallout">
            <a:avLst>
              <a:gd name="adj1" fmla="val -64930"/>
              <a:gd name="adj2" fmla="val -370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At any time during this process of connecting part to part or part to whole, I refer to the text for added insights. </a:t>
            </a:r>
            <a:endParaRPr lang="en-US" sz="2000" b="1" dirty="0">
              <a:solidFill>
                <a:srgbClr val="0000CC"/>
              </a:solidFill>
            </a:endParaRPr>
          </a:p>
        </p:txBody>
      </p:sp>
    </p:spTree>
    <p:extLst>
      <p:ext uri="{BB962C8B-B14F-4D97-AF65-F5344CB8AC3E}">
        <p14:creationId xmlns:p14="http://schemas.microsoft.com/office/powerpoint/2010/main" val="10521776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40246"/>
            <a:ext cx="6858000" cy="4941354"/>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298" y="5303752"/>
            <a:ext cx="3991902" cy="9446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76" y="5257800"/>
            <a:ext cx="4048124" cy="1143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Content Placeholder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978" y="140456"/>
            <a:ext cx="2114845" cy="1190791"/>
          </a:xfrm>
          <a:prstGeom prst="rect">
            <a:avLst/>
          </a:prstGeom>
        </p:spPr>
      </p:pic>
      <p:sp>
        <p:nvSpPr>
          <p:cNvPr id="9" name="Oval Callout 8"/>
          <p:cNvSpPr/>
          <p:nvPr/>
        </p:nvSpPr>
        <p:spPr>
          <a:xfrm>
            <a:off x="2532698" y="735851"/>
            <a:ext cx="4020502" cy="2083708"/>
          </a:xfrm>
          <a:prstGeom prst="wedgeEllipseCallout">
            <a:avLst>
              <a:gd name="adj1" fmla="val -64930"/>
              <a:gd name="adj2" fmla="val -370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At any time during this process of connecting part to part or part to whole, I refer to the text for added insights. </a:t>
            </a:r>
            <a:endParaRPr lang="en-US" sz="2000" b="1" dirty="0">
              <a:solidFill>
                <a:srgbClr val="0000CC"/>
              </a:solidFill>
            </a:endParaRPr>
          </a:p>
        </p:txBody>
      </p:sp>
      <p:cxnSp>
        <p:nvCxnSpPr>
          <p:cNvPr id="6" name="Straight Arrow Connector 5"/>
          <p:cNvCxnSpPr/>
          <p:nvPr/>
        </p:nvCxnSpPr>
        <p:spPr>
          <a:xfrm flipH="1">
            <a:off x="2367823" y="2819559"/>
            <a:ext cx="1917475" cy="259064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449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598563" y="533401"/>
            <a:ext cx="7673031" cy="5752916"/>
          </a:xfrm>
          <a:prstGeom prst="rect">
            <a:avLst/>
          </a:prstGeom>
        </p:spPr>
      </p:pic>
      <p:sp>
        <p:nvSpPr>
          <p:cNvPr id="17" name="Rectangle 16"/>
          <p:cNvSpPr/>
          <p:nvPr/>
        </p:nvSpPr>
        <p:spPr>
          <a:xfrm>
            <a:off x="1356359" y="4094922"/>
            <a:ext cx="2834641" cy="8796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112088"/>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jp6\AppData\Local\Microsoft\Windows\Temporary Internet Files\Content.IE5\UWBFRAC9\MC900441310[1].png">
            <a:extLst>
              <a:ext uri="{FF2B5EF4-FFF2-40B4-BE49-F238E27FC236}">
                <a16:creationId xmlns:a16="http://schemas.microsoft.com/office/drawing/2014/main" id="{7A8E12B1-E86D-4BFB-B648-AB3F4C8839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367" y="1979711"/>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kjp6\AppData\Local\Microsoft\Windows\Temporary Internet Files\Content.IE5\UWBFRAC9\MC900441310[1].png">
            <a:extLst>
              <a:ext uri="{FF2B5EF4-FFF2-40B4-BE49-F238E27FC236}">
                <a16:creationId xmlns:a16="http://schemas.microsoft.com/office/drawing/2014/main" id="{8E693DF3-25DA-4263-B7CE-39D98F8140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115" y="1031198"/>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jp6\AppData\Local\Microsoft\Windows\Temporary Internet Files\Content.IE5\UWBFRAC9\MC900441310[1].png">
            <a:extLst>
              <a:ext uri="{FF2B5EF4-FFF2-40B4-BE49-F238E27FC236}">
                <a16:creationId xmlns:a16="http://schemas.microsoft.com/office/drawing/2014/main" id="{018B1443-1D42-4413-9743-13A6E7AFCD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367" y="645735"/>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jp6\AppData\Local\Microsoft\Windows\Temporary Internet Files\Content.IE5\UWBFRAC9\MC900441310[1].png">
            <a:extLst>
              <a:ext uri="{FF2B5EF4-FFF2-40B4-BE49-F238E27FC236}">
                <a16:creationId xmlns:a16="http://schemas.microsoft.com/office/drawing/2014/main" id="{B20A0DFF-FB60-4475-8EED-8A246B975D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367" y="152176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jp6\AppData\Local\Microsoft\Windows\Temporary Internet Files\Content.IE5\UWBFRAC9\MC900441310[1].png">
            <a:extLst>
              <a:ext uri="{FF2B5EF4-FFF2-40B4-BE49-F238E27FC236}">
                <a16:creationId xmlns:a16="http://schemas.microsoft.com/office/drawing/2014/main" id="{9D7C3CCD-804F-4577-B827-BDE7F22FD3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2756" y="2723857"/>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89620B4-642B-475C-BBE9-8F568D2BDFD3}"/>
              </a:ext>
            </a:extLst>
          </p:cNvPr>
          <p:cNvSpPr txBox="1"/>
          <p:nvPr/>
        </p:nvSpPr>
        <p:spPr>
          <a:xfrm>
            <a:off x="4251960" y="1641005"/>
            <a:ext cx="3825240" cy="430887"/>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Four rows; each slightly different in terms of spacing of the objects and the direction of arrows.</a:t>
            </a:r>
          </a:p>
        </p:txBody>
      </p:sp>
      <p:sp>
        <p:nvSpPr>
          <p:cNvPr id="20" name="TextBox 19">
            <a:extLst>
              <a:ext uri="{FF2B5EF4-FFF2-40B4-BE49-F238E27FC236}">
                <a16:creationId xmlns:a16="http://schemas.microsoft.com/office/drawing/2014/main" id="{9506E7B8-9372-4498-B929-69A3022F09B9}"/>
              </a:ext>
            </a:extLst>
          </p:cNvPr>
          <p:cNvSpPr txBox="1"/>
          <p:nvPr/>
        </p:nvSpPr>
        <p:spPr>
          <a:xfrm>
            <a:off x="4251960" y="72899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21" name="TextBox 20">
            <a:extLst>
              <a:ext uri="{FF2B5EF4-FFF2-40B4-BE49-F238E27FC236}">
                <a16:creationId xmlns:a16="http://schemas.microsoft.com/office/drawing/2014/main" id="{05E72970-2E4A-466A-9847-9A8509F0373D}"/>
              </a:ext>
            </a:extLst>
          </p:cNvPr>
          <p:cNvSpPr txBox="1"/>
          <p:nvPr/>
        </p:nvSpPr>
        <p:spPr>
          <a:xfrm>
            <a:off x="4267200" y="114300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
        <p:nvSpPr>
          <p:cNvPr id="22" name="TextBox 21">
            <a:extLst>
              <a:ext uri="{FF2B5EF4-FFF2-40B4-BE49-F238E27FC236}">
                <a16:creationId xmlns:a16="http://schemas.microsoft.com/office/drawing/2014/main" id="{A4700D38-C6B4-4DF8-AF03-95864D078728}"/>
              </a:ext>
            </a:extLst>
          </p:cNvPr>
          <p:cNvSpPr txBox="1"/>
          <p:nvPr/>
        </p:nvSpPr>
        <p:spPr>
          <a:xfrm>
            <a:off x="4239670" y="2100945"/>
            <a:ext cx="3825240"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Part “c)” shows that the car is moving (velocity) but with a change of speed (acceleration). Wider spacing at the right indicates increased speed.</a:t>
            </a:r>
          </a:p>
        </p:txBody>
      </p:sp>
      <p:sp>
        <p:nvSpPr>
          <p:cNvPr id="23" name="TextBox 22">
            <a:extLst>
              <a:ext uri="{FF2B5EF4-FFF2-40B4-BE49-F238E27FC236}">
                <a16:creationId xmlns:a16="http://schemas.microsoft.com/office/drawing/2014/main" id="{43140BFB-0FD6-4C2F-B209-E8C9A5A18301}"/>
              </a:ext>
            </a:extLst>
          </p:cNvPr>
          <p:cNvSpPr txBox="1"/>
          <p:nvPr/>
        </p:nvSpPr>
        <p:spPr>
          <a:xfrm>
            <a:off x="4230962" y="2864757"/>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did two sets of comparisons: a) to b) and then a) to c). The similarities and differences between the pairs helped clarify the concepts of velocity and acceleration.</a:t>
            </a:r>
          </a:p>
        </p:txBody>
      </p:sp>
      <p:pic>
        <p:nvPicPr>
          <p:cNvPr id="9"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698" y="379962"/>
            <a:ext cx="2114845" cy="1190791"/>
          </a:xfrm>
          <a:prstGeom prst="rect">
            <a:avLst/>
          </a:prstGeom>
        </p:spPr>
      </p:pic>
      <p:sp>
        <p:nvSpPr>
          <p:cNvPr id="11" name="Oval Callout 10"/>
          <p:cNvSpPr/>
          <p:nvPr/>
        </p:nvSpPr>
        <p:spPr>
          <a:xfrm>
            <a:off x="4282679" y="1570753"/>
            <a:ext cx="3169442" cy="1542541"/>
          </a:xfrm>
          <a:prstGeom prst="wedgeEllipseCallout">
            <a:avLst>
              <a:gd name="adj1" fmla="val 46344"/>
              <a:gd name="adj2" fmla="val -636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Back to the </a:t>
            </a:r>
            <a:r>
              <a:rPr lang="en-US" sz="2000" dirty="0" err="1">
                <a:solidFill>
                  <a:srgbClr val="0000CC"/>
                </a:solidFill>
              </a:rPr>
              <a:t>ThinkSheet</a:t>
            </a:r>
            <a:r>
              <a:rPr lang="en-US" sz="2000" dirty="0">
                <a:solidFill>
                  <a:srgbClr val="0000CC"/>
                </a:solidFill>
              </a:rPr>
              <a:t> to check off Step 6.</a:t>
            </a:r>
            <a:endParaRPr lang="en-US" sz="2000" b="1" dirty="0">
              <a:solidFill>
                <a:srgbClr val="0000CC"/>
              </a:solidFill>
            </a:endParaRPr>
          </a:p>
        </p:txBody>
      </p:sp>
      <p:sp>
        <p:nvSpPr>
          <p:cNvPr id="29" name="TextBox 28">
            <a:extLst>
              <a:ext uri="{FF2B5EF4-FFF2-40B4-BE49-F238E27FC236}">
                <a16:creationId xmlns:a16="http://schemas.microsoft.com/office/drawing/2014/main" id="{BA01F784-14F3-4C17-8C38-EFB958A19B69}"/>
              </a:ext>
            </a:extLst>
          </p:cNvPr>
          <p:cNvSpPr txBox="1"/>
          <p:nvPr/>
        </p:nvSpPr>
        <p:spPr>
          <a:xfrm>
            <a:off x="4261484" y="3975373"/>
            <a:ext cx="3855474" cy="1107996"/>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put firmly in mind the message of the whole graphic—to show the relationship between velocity and acceleration in different conditions. I then looked at “d)” and thought through what that part contributed to my understanding of the relationship between velocity and acceleration.</a:t>
            </a:r>
          </a:p>
        </p:txBody>
      </p:sp>
    </p:spTree>
    <p:extLst>
      <p:ext uri="{BB962C8B-B14F-4D97-AF65-F5344CB8AC3E}">
        <p14:creationId xmlns:p14="http://schemas.microsoft.com/office/powerpoint/2010/main" val="87621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873" t="17013" r="3901" b="32710"/>
          <a:stretch/>
        </p:blipFill>
        <p:spPr>
          <a:xfrm rot="10800000">
            <a:off x="598563" y="533401"/>
            <a:ext cx="7673031" cy="5752916"/>
          </a:xfrm>
          <a:prstGeom prst="rect">
            <a:avLst/>
          </a:prstGeom>
        </p:spPr>
      </p:pic>
      <p:pic>
        <p:nvPicPr>
          <p:cNvPr id="19" name="Picture 2" descr="C:\Users\kjp6\AppData\Local\Microsoft\Windows\Temporary Internet Files\Content.IE5\UWBFRAC9\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112088"/>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371600" y="5126980"/>
            <a:ext cx="2834641" cy="8796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kjp6\AppData\Local\Microsoft\Windows\Temporary Internet Files\Content.IE5\UWBFRAC9\MC900441310[1].png">
            <a:extLst>
              <a:ext uri="{FF2B5EF4-FFF2-40B4-BE49-F238E27FC236}">
                <a16:creationId xmlns:a16="http://schemas.microsoft.com/office/drawing/2014/main" id="{7A8E12B1-E86D-4BFB-B648-AB3F4C8839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367" y="1979711"/>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kjp6\AppData\Local\Microsoft\Windows\Temporary Internet Files\Content.IE5\UWBFRAC9\MC900441310[1].png">
            <a:extLst>
              <a:ext uri="{FF2B5EF4-FFF2-40B4-BE49-F238E27FC236}">
                <a16:creationId xmlns:a16="http://schemas.microsoft.com/office/drawing/2014/main" id="{8E693DF3-25DA-4263-B7CE-39D98F8140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115" y="1031198"/>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jp6\AppData\Local\Microsoft\Windows\Temporary Internet Files\Content.IE5\UWBFRAC9\MC900441310[1].png">
            <a:extLst>
              <a:ext uri="{FF2B5EF4-FFF2-40B4-BE49-F238E27FC236}">
                <a16:creationId xmlns:a16="http://schemas.microsoft.com/office/drawing/2014/main" id="{018B1443-1D42-4413-9743-13A6E7AFCD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367" y="645735"/>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jp6\AppData\Local\Microsoft\Windows\Temporary Internet Files\Content.IE5\UWBFRAC9\MC900441310[1].png">
            <a:extLst>
              <a:ext uri="{FF2B5EF4-FFF2-40B4-BE49-F238E27FC236}">
                <a16:creationId xmlns:a16="http://schemas.microsoft.com/office/drawing/2014/main" id="{B20A0DFF-FB60-4475-8EED-8A246B975D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367" y="152176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jp6\AppData\Local\Microsoft\Windows\Temporary Internet Files\Content.IE5\UWBFRAC9\MC900441310[1].png">
            <a:extLst>
              <a:ext uri="{FF2B5EF4-FFF2-40B4-BE49-F238E27FC236}">
                <a16:creationId xmlns:a16="http://schemas.microsoft.com/office/drawing/2014/main" id="{9D7C3CCD-804F-4577-B827-BDE7F22FD3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2756" y="2723857"/>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7019BAB-A673-4C70-8AD7-84D234E906B8}"/>
              </a:ext>
            </a:extLst>
          </p:cNvPr>
          <p:cNvSpPr txBox="1"/>
          <p:nvPr/>
        </p:nvSpPr>
        <p:spPr>
          <a:xfrm>
            <a:off x="4251960" y="1641005"/>
            <a:ext cx="3825240" cy="430887"/>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Four rows; each slightly different in terms of spacing of the objects and the direction of arrows.</a:t>
            </a:r>
          </a:p>
        </p:txBody>
      </p:sp>
      <p:sp>
        <p:nvSpPr>
          <p:cNvPr id="18" name="TextBox 17">
            <a:extLst>
              <a:ext uri="{FF2B5EF4-FFF2-40B4-BE49-F238E27FC236}">
                <a16:creationId xmlns:a16="http://schemas.microsoft.com/office/drawing/2014/main" id="{9DC76197-0B2E-4F88-BAA5-D2A23EA4D451}"/>
              </a:ext>
            </a:extLst>
          </p:cNvPr>
          <p:cNvSpPr txBox="1"/>
          <p:nvPr/>
        </p:nvSpPr>
        <p:spPr>
          <a:xfrm>
            <a:off x="4251960" y="72899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21" name="TextBox 20">
            <a:extLst>
              <a:ext uri="{FF2B5EF4-FFF2-40B4-BE49-F238E27FC236}">
                <a16:creationId xmlns:a16="http://schemas.microsoft.com/office/drawing/2014/main" id="{2FD51820-5487-4FA7-BAE7-20F14453EE68}"/>
              </a:ext>
            </a:extLst>
          </p:cNvPr>
          <p:cNvSpPr txBox="1"/>
          <p:nvPr/>
        </p:nvSpPr>
        <p:spPr>
          <a:xfrm>
            <a:off x="4267200" y="114300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
        <p:nvSpPr>
          <p:cNvPr id="24" name="TextBox 23">
            <a:extLst>
              <a:ext uri="{FF2B5EF4-FFF2-40B4-BE49-F238E27FC236}">
                <a16:creationId xmlns:a16="http://schemas.microsoft.com/office/drawing/2014/main" id="{B130DAD1-4A41-421A-9BBF-9519D96E58CE}"/>
              </a:ext>
            </a:extLst>
          </p:cNvPr>
          <p:cNvSpPr txBox="1"/>
          <p:nvPr/>
        </p:nvSpPr>
        <p:spPr>
          <a:xfrm>
            <a:off x="4230962" y="2864757"/>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did two sets of comparisons: a) to b) and then a) to c). The similarities and differences between the pairs helped clarify the concepts of velocity and acceleration.</a:t>
            </a:r>
          </a:p>
        </p:txBody>
      </p:sp>
      <p:pic>
        <p:nvPicPr>
          <p:cNvPr id="9" name="Content Placeholder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698" y="379962"/>
            <a:ext cx="2114845" cy="1190791"/>
          </a:xfrm>
          <a:prstGeom prst="rect">
            <a:avLst/>
          </a:prstGeom>
        </p:spPr>
      </p:pic>
      <p:sp>
        <p:nvSpPr>
          <p:cNvPr id="23" name="TextBox 22">
            <a:extLst>
              <a:ext uri="{FF2B5EF4-FFF2-40B4-BE49-F238E27FC236}">
                <a16:creationId xmlns:a16="http://schemas.microsoft.com/office/drawing/2014/main" id="{3D6FE388-12E9-44CB-B806-FB565FD5DD42}"/>
              </a:ext>
            </a:extLst>
          </p:cNvPr>
          <p:cNvSpPr txBox="1"/>
          <p:nvPr/>
        </p:nvSpPr>
        <p:spPr>
          <a:xfrm>
            <a:off x="4239670" y="2100945"/>
            <a:ext cx="3825240"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Part “c)” shows that the car is moving (velocity) but with a change of speed (acceleration). Wider spacing at the right indicates increased speed.</a:t>
            </a:r>
          </a:p>
        </p:txBody>
      </p:sp>
      <p:sp>
        <p:nvSpPr>
          <p:cNvPr id="20" name="Oval Callout 19"/>
          <p:cNvSpPr/>
          <p:nvPr/>
        </p:nvSpPr>
        <p:spPr>
          <a:xfrm>
            <a:off x="4267200" y="1712267"/>
            <a:ext cx="3794522" cy="1542542"/>
          </a:xfrm>
          <a:prstGeom prst="wedgeEllipseCallout">
            <a:avLst>
              <a:gd name="adj1" fmla="val 40072"/>
              <a:gd name="adj2" fmla="val -726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For Step 7, I pull everything together—a </a:t>
            </a:r>
            <a:r>
              <a:rPr lang="en-US" sz="2000" i="1" dirty="0">
                <a:solidFill>
                  <a:srgbClr val="0000CC"/>
                </a:solidFill>
              </a:rPr>
              <a:t>Telegram.</a:t>
            </a:r>
            <a:endParaRPr lang="en-US" sz="2000" b="1" dirty="0">
              <a:solidFill>
                <a:srgbClr val="0000CC"/>
              </a:solidFill>
            </a:endParaRPr>
          </a:p>
        </p:txBody>
      </p:sp>
      <p:sp>
        <p:nvSpPr>
          <p:cNvPr id="25" name="TextBox 24">
            <a:extLst>
              <a:ext uri="{FF2B5EF4-FFF2-40B4-BE49-F238E27FC236}">
                <a16:creationId xmlns:a16="http://schemas.microsoft.com/office/drawing/2014/main" id="{06F28A1D-F92D-4422-B982-6F2BDAA7CCA9}"/>
              </a:ext>
            </a:extLst>
          </p:cNvPr>
          <p:cNvSpPr txBox="1"/>
          <p:nvPr/>
        </p:nvSpPr>
        <p:spPr>
          <a:xfrm>
            <a:off x="4261484" y="3997404"/>
            <a:ext cx="3855474" cy="1107996"/>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put firmly in mind the message of the whole graphic—to show the relationship between velocity and acceleration in different conditions. I then looked at “d)” and thought through what that part contributed to my understanding of the relationship between velocity and acceleration.</a:t>
            </a:r>
          </a:p>
        </p:txBody>
      </p:sp>
    </p:spTree>
    <p:extLst>
      <p:ext uri="{BB962C8B-B14F-4D97-AF65-F5344CB8AC3E}">
        <p14:creationId xmlns:p14="http://schemas.microsoft.com/office/powerpoint/2010/main" val="169315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324302"/>
            <a:ext cx="2410297" cy="1357149"/>
          </a:xfrm>
          <a:prstGeom prst="rect">
            <a:avLst/>
          </a:prstGeom>
        </p:spPr>
      </p:pic>
      <p:sp>
        <p:nvSpPr>
          <p:cNvPr id="10" name="Oval Callout 9"/>
          <p:cNvSpPr/>
          <p:nvPr/>
        </p:nvSpPr>
        <p:spPr>
          <a:xfrm>
            <a:off x="3810000" y="1143000"/>
            <a:ext cx="3962400" cy="2286000"/>
          </a:xfrm>
          <a:prstGeom prst="wedgeEllipseCallout">
            <a:avLst>
              <a:gd name="adj1" fmla="val -73495"/>
              <a:gd name="adj2" fmla="val 88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rPr>
              <a:t>Here is how I have come up with my </a:t>
            </a:r>
            <a:r>
              <a:rPr lang="en-US" sz="2400" i="1" dirty="0">
                <a:solidFill>
                  <a:schemeClr val="tx1"/>
                </a:solidFill>
              </a:rPr>
              <a:t>Telegram. </a:t>
            </a:r>
          </a:p>
        </p:txBody>
      </p:sp>
    </p:spTree>
    <p:extLst>
      <p:ext uri="{BB962C8B-B14F-4D97-AF65-F5344CB8AC3E}">
        <p14:creationId xmlns:p14="http://schemas.microsoft.com/office/powerpoint/2010/main" val="197035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3" t="6353" r="3901" b="14588"/>
          <a:stretch/>
        </p:blipFill>
        <p:spPr>
          <a:xfrm rot="10800000">
            <a:off x="3219791" y="15241"/>
            <a:ext cx="5752418" cy="6781799"/>
          </a:xfrm>
        </p:spPr>
      </p:pic>
      <p:pic>
        <p:nvPicPr>
          <p:cNvPr id="7"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50" y="2162010"/>
            <a:ext cx="2002050" cy="1127280"/>
          </a:xfrm>
          <a:prstGeom prst="rect">
            <a:avLst/>
          </a:prstGeom>
        </p:spPr>
      </p:pic>
      <p:sp>
        <p:nvSpPr>
          <p:cNvPr id="13" name="Rectangle 12"/>
          <p:cNvSpPr/>
          <p:nvPr/>
        </p:nvSpPr>
        <p:spPr>
          <a:xfrm>
            <a:off x="3352800" y="5867400"/>
            <a:ext cx="54864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76064074-34F4-4590-93CE-CEC51653B551}"/>
              </a:ext>
            </a:extLst>
          </p:cNvPr>
          <p:cNvCxnSpPr/>
          <p:nvPr/>
        </p:nvCxnSpPr>
        <p:spPr>
          <a:xfrm>
            <a:off x="2895600" y="6327475"/>
            <a:ext cx="45720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99DF1C27-4DA3-42C0-960B-772A91562EB5}"/>
              </a:ext>
            </a:extLst>
          </p:cNvPr>
          <p:cNvSpPr txBox="1"/>
          <p:nvPr/>
        </p:nvSpPr>
        <p:spPr>
          <a:xfrm>
            <a:off x="1237530" y="6096000"/>
            <a:ext cx="2272504" cy="369247"/>
          </a:xfrm>
          <a:prstGeom prst="rect">
            <a:avLst/>
          </a:prstGeom>
          <a:noFill/>
        </p:spPr>
        <p:txBody>
          <a:bodyPr wrap="square" rtlCol="0">
            <a:spAutoFit/>
          </a:bodyPr>
          <a:lstStyle/>
          <a:p>
            <a:r>
              <a:rPr lang="en-US" dirty="0"/>
              <a:t>AFTER reading  </a:t>
            </a:r>
          </a:p>
        </p:txBody>
      </p:sp>
    </p:spTree>
    <p:extLst>
      <p:ext uri="{BB962C8B-B14F-4D97-AF65-F5344CB8AC3E}">
        <p14:creationId xmlns:p14="http://schemas.microsoft.com/office/powerpoint/2010/main" val="30637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75" y="395451"/>
            <a:ext cx="2114845" cy="1190791"/>
          </a:xfrm>
          <a:prstGeom prst="rect">
            <a:avLst/>
          </a:prstGeom>
        </p:spPr>
      </p:pic>
      <p:sp>
        <p:nvSpPr>
          <p:cNvPr id="12" name="Oval Callout 11"/>
          <p:cNvSpPr/>
          <p:nvPr/>
        </p:nvSpPr>
        <p:spPr>
          <a:xfrm>
            <a:off x="3429000" y="1219200"/>
            <a:ext cx="5867401" cy="2057400"/>
          </a:xfrm>
          <a:prstGeom prst="wedgeEllipseCallout">
            <a:avLst>
              <a:gd name="adj1" fmla="val -64384"/>
              <a:gd name="adj2" fmla="val -52907"/>
            </a:avLst>
          </a:prstGeom>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2400" b="1" i="1" dirty="0">
                <a:solidFill>
                  <a:srgbClr val="FF0000"/>
                </a:solidFill>
              </a:rPr>
              <a:t>Velocity </a:t>
            </a:r>
            <a:r>
              <a:rPr lang="en-US" sz="2400" dirty="0">
                <a:solidFill>
                  <a:srgbClr val="FF0000"/>
                </a:solidFill>
              </a:rPr>
              <a:t>is the speed of a moving object. </a:t>
            </a:r>
            <a:endParaRPr lang="en-US" sz="2400" b="1" i="1" dirty="0">
              <a:solidFill>
                <a:srgbClr val="FF0000"/>
              </a:solidFill>
            </a:endParaRPr>
          </a:p>
        </p:txBody>
      </p:sp>
    </p:spTree>
    <p:extLst>
      <p:ext uri="{BB962C8B-B14F-4D97-AF65-F5344CB8AC3E}">
        <p14:creationId xmlns:p14="http://schemas.microsoft.com/office/powerpoint/2010/main" val="193321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75" y="395451"/>
            <a:ext cx="2114845" cy="1190791"/>
          </a:xfrm>
          <a:prstGeom prst="rect">
            <a:avLst/>
          </a:prstGeom>
        </p:spPr>
      </p:pic>
      <p:sp>
        <p:nvSpPr>
          <p:cNvPr id="8" name="Oval Callout 7"/>
          <p:cNvSpPr/>
          <p:nvPr/>
        </p:nvSpPr>
        <p:spPr>
          <a:xfrm>
            <a:off x="3142956" y="1828800"/>
            <a:ext cx="5867401" cy="2057400"/>
          </a:xfrm>
          <a:prstGeom prst="wedgeEllipseCallout">
            <a:avLst>
              <a:gd name="adj1" fmla="val -63605"/>
              <a:gd name="adj2" fmla="val -7883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rPr>
              <a:t>A </a:t>
            </a:r>
            <a:r>
              <a:rPr lang="en-US" sz="2400" b="1" i="1" dirty="0">
                <a:solidFill>
                  <a:srgbClr val="FF0000"/>
                </a:solidFill>
              </a:rPr>
              <a:t>change</a:t>
            </a:r>
            <a:r>
              <a:rPr lang="en-US" sz="2400" dirty="0">
                <a:solidFill>
                  <a:srgbClr val="FF0000"/>
                </a:solidFill>
              </a:rPr>
              <a:t> in an object’s velocity has a name:  </a:t>
            </a:r>
            <a:r>
              <a:rPr lang="en-US" sz="2400" b="1" i="1" dirty="0">
                <a:solidFill>
                  <a:srgbClr val="FF0000"/>
                </a:solidFill>
              </a:rPr>
              <a:t>Acceleration</a:t>
            </a:r>
          </a:p>
        </p:txBody>
      </p:sp>
    </p:spTree>
    <p:extLst>
      <p:ext uri="{BB962C8B-B14F-4D97-AF65-F5344CB8AC3E}">
        <p14:creationId xmlns:p14="http://schemas.microsoft.com/office/powerpoint/2010/main" val="141700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75" y="395451"/>
            <a:ext cx="2114845" cy="1190791"/>
          </a:xfrm>
          <a:prstGeom prst="rect">
            <a:avLst/>
          </a:prstGeom>
        </p:spPr>
      </p:pic>
      <p:sp>
        <p:nvSpPr>
          <p:cNvPr id="9" name="Oval Callout 8"/>
          <p:cNvSpPr/>
          <p:nvPr/>
        </p:nvSpPr>
        <p:spPr>
          <a:xfrm>
            <a:off x="2895600" y="2834640"/>
            <a:ext cx="5867401" cy="2057400"/>
          </a:xfrm>
          <a:prstGeom prst="wedgeEllipseCallout">
            <a:avLst>
              <a:gd name="adj1" fmla="val -58669"/>
              <a:gd name="adj2" fmla="val -11661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rPr>
              <a:t>That change can represent a </a:t>
            </a:r>
            <a:r>
              <a:rPr lang="en-US" sz="2400" b="1" i="1" dirty="0">
                <a:solidFill>
                  <a:srgbClr val="FF0000"/>
                </a:solidFill>
              </a:rPr>
              <a:t>decrease</a:t>
            </a:r>
            <a:r>
              <a:rPr lang="en-US" sz="2400" dirty="0">
                <a:solidFill>
                  <a:srgbClr val="FF0000"/>
                </a:solidFill>
              </a:rPr>
              <a:t> or </a:t>
            </a:r>
            <a:r>
              <a:rPr lang="en-US" sz="2400" b="1" i="1" dirty="0">
                <a:solidFill>
                  <a:srgbClr val="FF0000"/>
                </a:solidFill>
              </a:rPr>
              <a:t>increase</a:t>
            </a:r>
            <a:r>
              <a:rPr lang="en-US" sz="2400" dirty="0">
                <a:solidFill>
                  <a:srgbClr val="FF0000"/>
                </a:solidFill>
              </a:rPr>
              <a:t> in velocity.</a:t>
            </a:r>
            <a:endParaRPr lang="en-US" sz="2400" b="1" i="1" dirty="0">
              <a:solidFill>
                <a:srgbClr val="FF0000"/>
              </a:solidFill>
            </a:endParaRPr>
          </a:p>
        </p:txBody>
      </p:sp>
    </p:spTree>
    <p:extLst>
      <p:ext uri="{BB962C8B-B14F-4D97-AF65-F5344CB8AC3E}">
        <p14:creationId xmlns:p14="http://schemas.microsoft.com/office/powerpoint/2010/main" val="29072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75" y="395451"/>
            <a:ext cx="2114845" cy="1190791"/>
          </a:xfrm>
          <a:prstGeom prst="rect">
            <a:avLst/>
          </a:prstGeom>
        </p:spPr>
      </p:pic>
      <p:grpSp>
        <p:nvGrpSpPr>
          <p:cNvPr id="13" name="Group 12"/>
          <p:cNvGrpSpPr/>
          <p:nvPr/>
        </p:nvGrpSpPr>
        <p:grpSpPr>
          <a:xfrm>
            <a:off x="990599" y="3276600"/>
            <a:ext cx="5867401" cy="2819400"/>
            <a:chOff x="533400" y="4191000"/>
            <a:chExt cx="5867401" cy="2819400"/>
          </a:xfrm>
        </p:grpSpPr>
        <p:sp>
          <p:nvSpPr>
            <p:cNvPr id="5" name="Oval Callout 4"/>
            <p:cNvSpPr/>
            <p:nvPr/>
          </p:nvSpPr>
          <p:spPr>
            <a:xfrm>
              <a:off x="533400" y="4191000"/>
              <a:ext cx="5867401" cy="2819400"/>
            </a:xfrm>
            <a:prstGeom prst="wedgeEllipseCallout">
              <a:avLst>
                <a:gd name="adj1" fmla="val -30358"/>
                <a:gd name="adj2" fmla="val -11468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So, here’s my telegram:  </a:t>
              </a:r>
            </a:p>
            <a:p>
              <a:pPr algn="ctr"/>
              <a:endParaRPr lang="en-US" sz="2400" b="1" i="1" dirty="0">
                <a:solidFill>
                  <a:srgbClr val="0000CC"/>
                </a:solidFill>
              </a:endParaRPr>
            </a:p>
            <a:p>
              <a:pPr algn="ctr"/>
              <a:endParaRPr lang="en-US" sz="2400" b="1" i="1" dirty="0">
                <a:solidFill>
                  <a:srgbClr val="0000CC"/>
                </a:solidFill>
              </a:endParaRPr>
            </a:p>
            <a:p>
              <a:pPr algn="ctr"/>
              <a:endParaRPr lang="en-US" sz="2400" b="1" i="1" dirty="0">
                <a:solidFill>
                  <a:srgbClr val="0000CC"/>
                </a:solidFill>
              </a:endParaRPr>
            </a:p>
            <a:p>
              <a:pPr algn="ctr"/>
              <a:endParaRPr lang="en-US" sz="2400" b="1" i="1" dirty="0">
                <a:solidFill>
                  <a:srgbClr val="0000CC"/>
                </a:solidFill>
              </a:endParaRPr>
            </a:p>
          </p:txBody>
        </p:sp>
        <p:sp>
          <p:nvSpPr>
            <p:cNvPr id="6" name="Rectangle 5"/>
            <p:cNvSpPr/>
            <p:nvPr/>
          </p:nvSpPr>
          <p:spPr>
            <a:xfrm>
              <a:off x="1409701" y="5257800"/>
              <a:ext cx="4114800" cy="1219200"/>
            </a:xfrm>
            <a:prstGeom prst="rect">
              <a:avLst/>
            </a:prstGeom>
            <a:solidFill>
              <a:srgbClr val="FFFFCC"/>
            </a:solidFill>
            <a:ln>
              <a:solidFill>
                <a:srgbClr val="FFFFCC"/>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Bradley Hand ITC" pitchFamily="66" charset="0"/>
                </a:rPr>
                <a:t>Velocity = rate of speed</a:t>
              </a:r>
            </a:p>
            <a:p>
              <a:r>
                <a:rPr lang="en-US" b="1" dirty="0">
                  <a:solidFill>
                    <a:schemeClr val="tx1"/>
                  </a:solidFill>
                  <a:latin typeface="Bradley Hand ITC" pitchFamily="66" charset="0"/>
                </a:rPr>
                <a:t>Acceleration = change of rate of speed—</a:t>
              </a:r>
            </a:p>
            <a:p>
              <a:r>
                <a:rPr lang="en-US" b="1" dirty="0">
                  <a:solidFill>
                    <a:schemeClr val="tx1"/>
                  </a:solidFill>
                  <a:latin typeface="Bradley Hand ITC" pitchFamily="66" charset="0"/>
                </a:rPr>
                <a:t>               increase or decrease in speed</a:t>
              </a:r>
            </a:p>
            <a:p>
              <a:r>
                <a:rPr lang="en-US" b="1" dirty="0">
                  <a:solidFill>
                    <a:schemeClr val="tx1"/>
                  </a:solidFill>
                  <a:latin typeface="Bradley Hand ITC" pitchFamily="66" charset="0"/>
                </a:rPr>
                <a:t>No change in speed = no acceleration</a:t>
              </a:r>
            </a:p>
          </p:txBody>
        </p:sp>
      </p:grpSp>
    </p:spTree>
    <p:extLst>
      <p:ext uri="{BB962C8B-B14F-4D97-AF65-F5344CB8AC3E}">
        <p14:creationId xmlns:p14="http://schemas.microsoft.com/office/powerpoint/2010/main" val="246436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3873" t="17013" r="3901" b="32710"/>
          <a:stretch/>
        </p:blipFill>
        <p:spPr>
          <a:xfrm rot="10800000">
            <a:off x="603697" y="304800"/>
            <a:ext cx="7673031" cy="5752916"/>
          </a:xfrm>
          <a:prstGeom prst="rect">
            <a:avLst/>
          </a:prstGeom>
        </p:spPr>
      </p:pic>
      <p:sp>
        <p:nvSpPr>
          <p:cNvPr id="17" name="Rectangle 16"/>
          <p:cNvSpPr/>
          <p:nvPr/>
        </p:nvSpPr>
        <p:spPr>
          <a:xfrm>
            <a:off x="1295400" y="4859429"/>
            <a:ext cx="2834641" cy="9317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971800" y="5486400"/>
            <a:ext cx="9144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1600200" y="5638800"/>
            <a:ext cx="838200"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 name="Picture 2" descr="C:\Users\kjp6\AppData\Local\Microsoft\Windows\Temporary Internet Files\Content.IE5\UWBFRAC9\MC900441310[1].png">
            <a:extLst>
              <a:ext uri="{FF2B5EF4-FFF2-40B4-BE49-F238E27FC236}">
                <a16:creationId xmlns:a16="http://schemas.microsoft.com/office/drawing/2014/main" id="{B3B08EFD-54C9-4810-85FC-2438906196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87252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jp6\AppData\Local\Microsoft\Windows\Temporary Internet Files\Content.IE5\UWBFRAC9\MC900441310[1].png">
            <a:extLst>
              <a:ext uri="{FF2B5EF4-FFF2-40B4-BE49-F238E27FC236}">
                <a16:creationId xmlns:a16="http://schemas.microsoft.com/office/drawing/2014/main" id="{3D242258-E4D3-490D-814A-79BFA5ED3E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1740143"/>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jp6\AppData\Local\Microsoft\Windows\Temporary Internet Files\Content.IE5\UWBFRAC9\MC900441310[1].png">
            <a:extLst>
              <a:ext uri="{FF2B5EF4-FFF2-40B4-BE49-F238E27FC236}">
                <a16:creationId xmlns:a16="http://schemas.microsoft.com/office/drawing/2014/main" id="{A1B14676-6151-4BF9-BE4A-C25702DBC1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115" y="79163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kjp6\AppData\Local\Microsoft\Windows\Temporary Internet Files\Content.IE5\UWBFRAC9\MC900441310[1].png">
            <a:extLst>
              <a:ext uri="{FF2B5EF4-FFF2-40B4-BE49-F238E27FC236}">
                <a16:creationId xmlns:a16="http://schemas.microsoft.com/office/drawing/2014/main" id="{F8ECD230-8983-4C03-B7EE-9DA3DAE356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40616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jp6\AppData\Local\Microsoft\Windows\Temporary Internet Files\Content.IE5\UWBFRAC9\MC900441310[1].png">
            <a:extLst>
              <a:ext uri="{FF2B5EF4-FFF2-40B4-BE49-F238E27FC236}">
                <a16:creationId xmlns:a16="http://schemas.microsoft.com/office/drawing/2014/main" id="{2EAB4E56-2AA4-4E70-8D27-A12787FE9E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1282199"/>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kjp6\AppData\Local\Microsoft\Windows\Temporary Internet Files\Content.IE5\UWBFRAC9\MC900441310[1].png">
            <a:extLst>
              <a:ext uri="{FF2B5EF4-FFF2-40B4-BE49-F238E27FC236}">
                <a16:creationId xmlns:a16="http://schemas.microsoft.com/office/drawing/2014/main" id="{B9445AAD-505C-48F2-8204-2F4E9050E9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2756" y="2484289"/>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DE5B928-2807-4AD9-B958-95A531C5EFE1}"/>
              </a:ext>
            </a:extLst>
          </p:cNvPr>
          <p:cNvSpPr txBox="1"/>
          <p:nvPr/>
        </p:nvSpPr>
        <p:spPr>
          <a:xfrm>
            <a:off x="4261484" y="3768804"/>
            <a:ext cx="3855474" cy="1107996"/>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put firmly in mind the message of the whole graphic—to show the relationship between velocity and acceleration in different conditions. I then looked at “d)” and thought through what that part contributed to my understanding of the relationship between velocity and acceleration.</a:t>
            </a:r>
          </a:p>
        </p:txBody>
      </p:sp>
      <p:sp>
        <p:nvSpPr>
          <p:cNvPr id="22" name="TextBox 21">
            <a:extLst>
              <a:ext uri="{FF2B5EF4-FFF2-40B4-BE49-F238E27FC236}">
                <a16:creationId xmlns:a16="http://schemas.microsoft.com/office/drawing/2014/main" id="{4FC2E468-F2E4-4C0C-9ABF-7CD67D90CD2D}"/>
              </a:ext>
            </a:extLst>
          </p:cNvPr>
          <p:cNvSpPr txBox="1"/>
          <p:nvPr/>
        </p:nvSpPr>
        <p:spPr>
          <a:xfrm>
            <a:off x="4251960" y="1293015"/>
            <a:ext cx="3825240" cy="430887"/>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Four rows; each slightly different in terms of spacing of the objects and the direction of arrows.</a:t>
            </a:r>
          </a:p>
        </p:txBody>
      </p:sp>
      <p:sp>
        <p:nvSpPr>
          <p:cNvPr id="23" name="TextBox 22">
            <a:extLst>
              <a:ext uri="{FF2B5EF4-FFF2-40B4-BE49-F238E27FC236}">
                <a16:creationId xmlns:a16="http://schemas.microsoft.com/office/drawing/2014/main" id="{0CC7D604-D3DE-4627-BE38-0BF10F279DF7}"/>
              </a:ext>
            </a:extLst>
          </p:cNvPr>
          <p:cNvSpPr txBox="1"/>
          <p:nvPr/>
        </p:nvSpPr>
        <p:spPr>
          <a:xfrm>
            <a:off x="4251960" y="38100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24" name="TextBox 23">
            <a:extLst>
              <a:ext uri="{FF2B5EF4-FFF2-40B4-BE49-F238E27FC236}">
                <a16:creationId xmlns:a16="http://schemas.microsoft.com/office/drawing/2014/main" id="{449EF61A-E264-41CE-89C4-483674DF27D4}"/>
              </a:ext>
            </a:extLst>
          </p:cNvPr>
          <p:cNvSpPr txBox="1"/>
          <p:nvPr/>
        </p:nvSpPr>
        <p:spPr>
          <a:xfrm>
            <a:off x="4267200" y="79501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
        <p:nvSpPr>
          <p:cNvPr id="25" name="TextBox 24">
            <a:extLst>
              <a:ext uri="{FF2B5EF4-FFF2-40B4-BE49-F238E27FC236}">
                <a16:creationId xmlns:a16="http://schemas.microsoft.com/office/drawing/2014/main" id="{AA61650A-609E-4886-A6AD-4E786F213D4C}"/>
              </a:ext>
            </a:extLst>
          </p:cNvPr>
          <p:cNvSpPr txBox="1"/>
          <p:nvPr/>
        </p:nvSpPr>
        <p:spPr>
          <a:xfrm>
            <a:off x="4239670" y="1752955"/>
            <a:ext cx="3825240"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Part “c)” shows that the car is moving (velocity) but with a change of speed (acceleration). Wider spacing at the right indicates increased speed.</a:t>
            </a:r>
          </a:p>
        </p:txBody>
      </p:sp>
      <p:sp>
        <p:nvSpPr>
          <p:cNvPr id="26" name="TextBox 25">
            <a:extLst>
              <a:ext uri="{FF2B5EF4-FFF2-40B4-BE49-F238E27FC236}">
                <a16:creationId xmlns:a16="http://schemas.microsoft.com/office/drawing/2014/main" id="{E65D5F4C-8268-40B3-A30B-7A65823158F4}"/>
              </a:ext>
            </a:extLst>
          </p:cNvPr>
          <p:cNvSpPr txBox="1"/>
          <p:nvPr/>
        </p:nvSpPr>
        <p:spPr>
          <a:xfrm>
            <a:off x="4230962" y="2516767"/>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did two sets of comparisons: a) to b) and then a) to c). The similarities and differences between the pairs helped clarify the concepts of velocity and acceleration.</a:t>
            </a:r>
          </a:p>
        </p:txBody>
      </p:sp>
      <p:pic>
        <p:nvPicPr>
          <p:cNvPr id="9" name="Content Placeholder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698" y="379962"/>
            <a:ext cx="2114845" cy="1190791"/>
          </a:xfrm>
          <a:prstGeom prst="rect">
            <a:avLst/>
          </a:prstGeom>
        </p:spPr>
      </p:pic>
      <p:sp>
        <p:nvSpPr>
          <p:cNvPr id="11" name="Oval Callout 10"/>
          <p:cNvSpPr/>
          <p:nvPr/>
        </p:nvSpPr>
        <p:spPr>
          <a:xfrm>
            <a:off x="2667000" y="521323"/>
            <a:ext cx="4572000" cy="4033307"/>
          </a:xfrm>
          <a:prstGeom prst="wedgeEllipseCallout">
            <a:avLst>
              <a:gd name="adj1" fmla="val 57341"/>
              <a:gd name="adj2" fmla="val -2761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For the other part of Step 7, </a:t>
            </a:r>
          </a:p>
          <a:p>
            <a:pPr algn="ctr"/>
            <a:r>
              <a:rPr lang="en-US" sz="2000" dirty="0">
                <a:solidFill>
                  <a:srgbClr val="0000CC"/>
                </a:solidFill>
              </a:rPr>
              <a:t>I am to relate this whole graphic to the whole chapter.</a:t>
            </a:r>
          </a:p>
          <a:p>
            <a:pPr algn="ctr"/>
            <a:r>
              <a:rPr lang="en-US" sz="2000" dirty="0">
                <a:solidFill>
                  <a:srgbClr val="0000CC"/>
                </a:solidFill>
              </a:rPr>
              <a:t>But I can’t at this point in my learning—I  am only half way through the chapter.  I do not have a good grasp of the entire chapter. </a:t>
            </a:r>
          </a:p>
        </p:txBody>
      </p:sp>
      <p:sp>
        <p:nvSpPr>
          <p:cNvPr id="27" name="TextBox 26">
            <a:extLst>
              <a:ext uri="{FF2B5EF4-FFF2-40B4-BE49-F238E27FC236}">
                <a16:creationId xmlns:a16="http://schemas.microsoft.com/office/drawing/2014/main" id="{CC5326DE-6BA3-4691-AC5B-ACB7C71446C5}"/>
              </a:ext>
            </a:extLst>
          </p:cNvPr>
          <p:cNvSpPr txBox="1"/>
          <p:nvPr/>
        </p:nvSpPr>
        <p:spPr>
          <a:xfrm>
            <a:off x="4221726" y="4886236"/>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The Take Away: Velocity is the speed of an object, even zero speed, and acceleration is any change in that speed whether increased or decreased.  </a:t>
            </a:r>
          </a:p>
        </p:txBody>
      </p:sp>
    </p:spTree>
    <p:extLst>
      <p:ext uri="{BB962C8B-B14F-4D97-AF65-F5344CB8AC3E}">
        <p14:creationId xmlns:p14="http://schemas.microsoft.com/office/powerpoint/2010/main" val="393478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3873" t="17013" r="3901" b="32710"/>
          <a:stretch/>
        </p:blipFill>
        <p:spPr>
          <a:xfrm rot="10800000">
            <a:off x="533400" y="255330"/>
            <a:ext cx="7673031" cy="5752916"/>
          </a:xfrm>
          <a:prstGeom prst="rect">
            <a:avLst/>
          </a:prstGeom>
        </p:spPr>
      </p:pic>
      <p:sp>
        <p:nvSpPr>
          <p:cNvPr id="17" name="Rectangle 16"/>
          <p:cNvSpPr/>
          <p:nvPr/>
        </p:nvSpPr>
        <p:spPr>
          <a:xfrm>
            <a:off x="1295400" y="4800600"/>
            <a:ext cx="2834641" cy="9317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971800" y="5486400"/>
            <a:ext cx="9144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1600200" y="5638800"/>
            <a:ext cx="838200"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 name="Picture 2" descr="C:\Users\kjp6\AppData\Local\Microsoft\Windows\Temporary Internet Files\Content.IE5\UWBFRAC9\MC900441310[1].png">
            <a:extLst>
              <a:ext uri="{FF2B5EF4-FFF2-40B4-BE49-F238E27FC236}">
                <a16:creationId xmlns:a16="http://schemas.microsoft.com/office/drawing/2014/main" id="{24976B52-8455-44F2-8526-56B692DB84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87252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jp6\AppData\Local\Microsoft\Windows\Temporary Internet Files\Content.IE5\UWBFRAC9\MC900441310[1].png">
            <a:extLst>
              <a:ext uri="{FF2B5EF4-FFF2-40B4-BE49-F238E27FC236}">
                <a16:creationId xmlns:a16="http://schemas.microsoft.com/office/drawing/2014/main" id="{8A6EB6B1-6B44-4AD2-97D9-312635C4E1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1740143"/>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jp6\AppData\Local\Microsoft\Windows\Temporary Internet Files\Content.IE5\UWBFRAC9\MC900441310[1].png">
            <a:extLst>
              <a:ext uri="{FF2B5EF4-FFF2-40B4-BE49-F238E27FC236}">
                <a16:creationId xmlns:a16="http://schemas.microsoft.com/office/drawing/2014/main" id="{F46CC40B-32FE-4CB5-B2E8-112233B7E7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115" y="79163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kjp6\AppData\Local\Microsoft\Windows\Temporary Internet Files\Content.IE5\UWBFRAC9\MC900441310[1].png">
            <a:extLst>
              <a:ext uri="{FF2B5EF4-FFF2-40B4-BE49-F238E27FC236}">
                <a16:creationId xmlns:a16="http://schemas.microsoft.com/office/drawing/2014/main" id="{9DE0DE67-3375-4F33-A3AD-B8BB38B1CF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40616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jp6\AppData\Local\Microsoft\Windows\Temporary Internet Files\Content.IE5\UWBFRAC9\MC900441310[1].png">
            <a:extLst>
              <a:ext uri="{FF2B5EF4-FFF2-40B4-BE49-F238E27FC236}">
                <a16:creationId xmlns:a16="http://schemas.microsoft.com/office/drawing/2014/main" id="{F11C7511-852D-4F78-8925-F086F667ED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1282199"/>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kjp6\AppData\Local\Microsoft\Windows\Temporary Internet Files\Content.IE5\UWBFRAC9\MC900441310[1].png">
            <a:extLst>
              <a:ext uri="{FF2B5EF4-FFF2-40B4-BE49-F238E27FC236}">
                <a16:creationId xmlns:a16="http://schemas.microsoft.com/office/drawing/2014/main" id="{6C022D6E-A3E9-4946-8DB7-A44E25038D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2756" y="2484289"/>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09C60F9-7F74-494F-988E-6AB3336D7621}"/>
              </a:ext>
            </a:extLst>
          </p:cNvPr>
          <p:cNvSpPr txBox="1"/>
          <p:nvPr/>
        </p:nvSpPr>
        <p:spPr>
          <a:xfrm>
            <a:off x="4261484" y="3768804"/>
            <a:ext cx="3855474" cy="1107996"/>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put firmly in mind the message of the whole graphic—to show the relationship between velocity and acceleration in different conditions. I then looked at “d)” and thought through what that part contributed to my understanding of the relationship between velocity and acceleration.</a:t>
            </a:r>
          </a:p>
        </p:txBody>
      </p:sp>
      <p:sp>
        <p:nvSpPr>
          <p:cNvPr id="28" name="TextBox 27">
            <a:extLst>
              <a:ext uri="{FF2B5EF4-FFF2-40B4-BE49-F238E27FC236}">
                <a16:creationId xmlns:a16="http://schemas.microsoft.com/office/drawing/2014/main" id="{7B3C6D3F-ADDC-4ACF-931C-F72DEB79D600}"/>
              </a:ext>
            </a:extLst>
          </p:cNvPr>
          <p:cNvSpPr txBox="1"/>
          <p:nvPr/>
        </p:nvSpPr>
        <p:spPr>
          <a:xfrm>
            <a:off x="4251960" y="1293015"/>
            <a:ext cx="3825240" cy="430887"/>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Four rows; each slightly different in terms of spacing of the objects and the direction of arrows.</a:t>
            </a:r>
          </a:p>
        </p:txBody>
      </p:sp>
      <p:sp>
        <p:nvSpPr>
          <p:cNvPr id="29" name="TextBox 28">
            <a:extLst>
              <a:ext uri="{FF2B5EF4-FFF2-40B4-BE49-F238E27FC236}">
                <a16:creationId xmlns:a16="http://schemas.microsoft.com/office/drawing/2014/main" id="{A58DD454-65DF-464F-A9E7-C52A280E9AC0}"/>
              </a:ext>
            </a:extLst>
          </p:cNvPr>
          <p:cNvSpPr txBox="1"/>
          <p:nvPr/>
        </p:nvSpPr>
        <p:spPr>
          <a:xfrm>
            <a:off x="4251960" y="38100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30" name="TextBox 29">
            <a:extLst>
              <a:ext uri="{FF2B5EF4-FFF2-40B4-BE49-F238E27FC236}">
                <a16:creationId xmlns:a16="http://schemas.microsoft.com/office/drawing/2014/main" id="{3A487FB4-1A33-49A7-8862-0FD91F217289}"/>
              </a:ext>
            </a:extLst>
          </p:cNvPr>
          <p:cNvSpPr txBox="1"/>
          <p:nvPr/>
        </p:nvSpPr>
        <p:spPr>
          <a:xfrm>
            <a:off x="4267200" y="79501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
        <p:nvSpPr>
          <p:cNvPr id="31" name="TextBox 30">
            <a:extLst>
              <a:ext uri="{FF2B5EF4-FFF2-40B4-BE49-F238E27FC236}">
                <a16:creationId xmlns:a16="http://schemas.microsoft.com/office/drawing/2014/main" id="{76152882-B12B-4FF1-8F97-DFBD36CB2EDD}"/>
              </a:ext>
            </a:extLst>
          </p:cNvPr>
          <p:cNvSpPr txBox="1"/>
          <p:nvPr/>
        </p:nvSpPr>
        <p:spPr>
          <a:xfrm>
            <a:off x="4239670" y="1752955"/>
            <a:ext cx="3825240"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Part “c)” shows that the car is moving (velocity) but with a change of speed (acceleration). Wider spacing at the right indicates increased speed.</a:t>
            </a:r>
          </a:p>
        </p:txBody>
      </p:sp>
      <p:sp>
        <p:nvSpPr>
          <p:cNvPr id="32" name="TextBox 31">
            <a:extLst>
              <a:ext uri="{FF2B5EF4-FFF2-40B4-BE49-F238E27FC236}">
                <a16:creationId xmlns:a16="http://schemas.microsoft.com/office/drawing/2014/main" id="{5E268691-392C-494B-993C-EED7E74F09D2}"/>
              </a:ext>
            </a:extLst>
          </p:cNvPr>
          <p:cNvSpPr txBox="1"/>
          <p:nvPr/>
        </p:nvSpPr>
        <p:spPr>
          <a:xfrm>
            <a:off x="4230962" y="2516767"/>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did two sets of comparisons: a) to b) and then a) to c). The similarities and differences between the pairs helped clarify the concepts of velocity and acceleration.</a:t>
            </a:r>
          </a:p>
        </p:txBody>
      </p:sp>
      <p:sp>
        <p:nvSpPr>
          <p:cNvPr id="33" name="TextBox 32">
            <a:extLst>
              <a:ext uri="{FF2B5EF4-FFF2-40B4-BE49-F238E27FC236}">
                <a16:creationId xmlns:a16="http://schemas.microsoft.com/office/drawing/2014/main" id="{D31A77B5-57A0-4788-8F08-562B17700DCF}"/>
              </a:ext>
            </a:extLst>
          </p:cNvPr>
          <p:cNvSpPr txBox="1"/>
          <p:nvPr/>
        </p:nvSpPr>
        <p:spPr>
          <a:xfrm>
            <a:off x="4221726" y="4886236"/>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The Take Away: Velocity is the speed of an object, even zero speed, and acceleration is any change in that speed whether increased or decreased.  </a:t>
            </a:r>
          </a:p>
        </p:txBody>
      </p:sp>
      <p:sp>
        <p:nvSpPr>
          <p:cNvPr id="12" name="Oval Callout 11"/>
          <p:cNvSpPr/>
          <p:nvPr/>
        </p:nvSpPr>
        <p:spPr>
          <a:xfrm>
            <a:off x="3461657" y="1367596"/>
            <a:ext cx="4114800" cy="2819400"/>
          </a:xfrm>
          <a:prstGeom prst="wedgeEllipseCallout">
            <a:avLst>
              <a:gd name="adj1" fmla="val 44984"/>
              <a:gd name="adj2" fmla="val -47450"/>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00CC"/>
                </a:solidFill>
              </a:rPr>
              <a:t>I will postpone doing the rest of Step 7. I will remember to do this when I finish the chapter and am reviewing it as an After strategy. </a:t>
            </a:r>
          </a:p>
        </p:txBody>
      </p:sp>
      <p:pic>
        <p:nvPicPr>
          <p:cNvPr id="9" name="Content Placeholder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698" y="370632"/>
            <a:ext cx="2114845" cy="1190791"/>
          </a:xfrm>
          <a:prstGeom prst="rect">
            <a:avLst/>
          </a:prstGeom>
        </p:spPr>
      </p:pic>
    </p:spTree>
    <p:extLst>
      <p:ext uri="{BB962C8B-B14F-4D97-AF65-F5344CB8AC3E}">
        <p14:creationId xmlns:p14="http://schemas.microsoft.com/office/powerpoint/2010/main" val="133027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3873" t="17013" r="3901" b="32710"/>
          <a:stretch/>
        </p:blipFill>
        <p:spPr>
          <a:xfrm rot="10800000">
            <a:off x="533400" y="255330"/>
            <a:ext cx="7673031" cy="5752916"/>
          </a:xfrm>
          <a:prstGeom prst="rect">
            <a:avLst/>
          </a:prstGeom>
        </p:spPr>
      </p:pic>
      <p:sp>
        <p:nvSpPr>
          <p:cNvPr id="17" name="Rectangle 16"/>
          <p:cNvSpPr/>
          <p:nvPr/>
        </p:nvSpPr>
        <p:spPr>
          <a:xfrm>
            <a:off x="1295400" y="4876800"/>
            <a:ext cx="2834641" cy="7618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49680" y="5608136"/>
            <a:ext cx="655320" cy="400110"/>
          </a:xfrm>
          <a:prstGeom prst="rect">
            <a:avLst/>
          </a:prstGeom>
        </p:spPr>
        <p:txBody>
          <a:bodyPr wrap="square">
            <a:spAutoFit/>
          </a:bodyPr>
          <a:lstStyle/>
          <a:p>
            <a:endParaRPr lang="en-US" sz="2000" b="1" dirty="0">
              <a:solidFill>
                <a:srgbClr val="92D050"/>
              </a:solidFill>
            </a:endParaRPr>
          </a:p>
        </p:txBody>
      </p:sp>
      <p:pic>
        <p:nvPicPr>
          <p:cNvPr id="12" name="Picture 2" descr="C:\Users\kjp6\AppData\Local\Microsoft\Windows\Temporary Internet Files\Content.IE5\UWBFRAC9\MC900441310[1].png">
            <a:extLst>
              <a:ext uri="{FF2B5EF4-FFF2-40B4-BE49-F238E27FC236}">
                <a16:creationId xmlns:a16="http://schemas.microsoft.com/office/drawing/2014/main" id="{BAC64DB6-CF05-417A-AF92-242522E94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87252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jp6\AppData\Local\Microsoft\Windows\Temporary Internet Files\Content.IE5\UWBFRAC9\MC900441310[1].png">
            <a:extLst>
              <a:ext uri="{FF2B5EF4-FFF2-40B4-BE49-F238E27FC236}">
                <a16:creationId xmlns:a16="http://schemas.microsoft.com/office/drawing/2014/main" id="{1C7E6FDE-53CD-4B77-9571-23039043BD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1740143"/>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jp6\AppData\Local\Microsoft\Windows\Temporary Internet Files\Content.IE5\UWBFRAC9\MC900441310[1].png">
            <a:extLst>
              <a:ext uri="{FF2B5EF4-FFF2-40B4-BE49-F238E27FC236}">
                <a16:creationId xmlns:a16="http://schemas.microsoft.com/office/drawing/2014/main" id="{DF7C9874-C461-4253-BD03-986976B2EC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115" y="79163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jp6\AppData\Local\Microsoft\Windows\Temporary Internet Files\Content.IE5\UWBFRAC9\MC900441310[1].png">
            <a:extLst>
              <a:ext uri="{FF2B5EF4-FFF2-40B4-BE49-F238E27FC236}">
                <a16:creationId xmlns:a16="http://schemas.microsoft.com/office/drawing/2014/main" id="{B791A5EA-9021-44D8-9376-76CA9B00A0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40616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kjp6\AppData\Local\Microsoft\Windows\Temporary Internet Files\Content.IE5\UWBFRAC9\MC900441310[1].png">
            <a:extLst>
              <a:ext uri="{FF2B5EF4-FFF2-40B4-BE49-F238E27FC236}">
                <a16:creationId xmlns:a16="http://schemas.microsoft.com/office/drawing/2014/main" id="{1D2282CD-4D7A-42CB-9DBD-EADEDF05D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1282199"/>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jp6\AppData\Local\Microsoft\Windows\Temporary Internet Files\Content.IE5\UWBFRAC9\MC900441310[1].png">
            <a:extLst>
              <a:ext uri="{FF2B5EF4-FFF2-40B4-BE49-F238E27FC236}">
                <a16:creationId xmlns:a16="http://schemas.microsoft.com/office/drawing/2014/main" id="{60751F03-CF97-42DB-8112-AFC7B8673A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2756" y="2484289"/>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B75B7A9-D7EF-4F77-B051-F29119333B38}"/>
              </a:ext>
            </a:extLst>
          </p:cNvPr>
          <p:cNvSpPr txBox="1"/>
          <p:nvPr/>
        </p:nvSpPr>
        <p:spPr>
          <a:xfrm>
            <a:off x="4261484" y="3768804"/>
            <a:ext cx="3855474" cy="1107996"/>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put firmly in mind the message of the whole graphic—to show the relationship between velocity and acceleration in different conditions. I then looked at “d)” and thought through what that part contributed to my understanding of the relationship between velocity and acceleration.</a:t>
            </a:r>
          </a:p>
        </p:txBody>
      </p:sp>
      <p:sp>
        <p:nvSpPr>
          <p:cNvPr id="21" name="TextBox 20">
            <a:extLst>
              <a:ext uri="{FF2B5EF4-FFF2-40B4-BE49-F238E27FC236}">
                <a16:creationId xmlns:a16="http://schemas.microsoft.com/office/drawing/2014/main" id="{9864A981-4907-4CF4-81D9-65578069396D}"/>
              </a:ext>
            </a:extLst>
          </p:cNvPr>
          <p:cNvSpPr txBox="1"/>
          <p:nvPr/>
        </p:nvSpPr>
        <p:spPr>
          <a:xfrm>
            <a:off x="4251960" y="1293015"/>
            <a:ext cx="3825240" cy="430887"/>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Four rows; each slightly different in terms of spacing of the objects and the direction of arrows.</a:t>
            </a:r>
          </a:p>
        </p:txBody>
      </p:sp>
      <p:sp>
        <p:nvSpPr>
          <p:cNvPr id="22" name="TextBox 21">
            <a:extLst>
              <a:ext uri="{FF2B5EF4-FFF2-40B4-BE49-F238E27FC236}">
                <a16:creationId xmlns:a16="http://schemas.microsoft.com/office/drawing/2014/main" id="{00C84B57-449B-4DBA-85CD-B4C197007E2F}"/>
              </a:ext>
            </a:extLst>
          </p:cNvPr>
          <p:cNvSpPr txBox="1"/>
          <p:nvPr/>
        </p:nvSpPr>
        <p:spPr>
          <a:xfrm>
            <a:off x="4251960" y="38100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23" name="TextBox 22">
            <a:extLst>
              <a:ext uri="{FF2B5EF4-FFF2-40B4-BE49-F238E27FC236}">
                <a16:creationId xmlns:a16="http://schemas.microsoft.com/office/drawing/2014/main" id="{4E7939E1-809E-4E08-93D9-48F476C5C212}"/>
              </a:ext>
            </a:extLst>
          </p:cNvPr>
          <p:cNvSpPr txBox="1"/>
          <p:nvPr/>
        </p:nvSpPr>
        <p:spPr>
          <a:xfrm>
            <a:off x="4267200" y="79501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
        <p:nvSpPr>
          <p:cNvPr id="24" name="TextBox 23">
            <a:extLst>
              <a:ext uri="{FF2B5EF4-FFF2-40B4-BE49-F238E27FC236}">
                <a16:creationId xmlns:a16="http://schemas.microsoft.com/office/drawing/2014/main" id="{16CA66C2-1D5C-427A-8356-9C0E6EFAD5DD}"/>
              </a:ext>
            </a:extLst>
          </p:cNvPr>
          <p:cNvSpPr txBox="1"/>
          <p:nvPr/>
        </p:nvSpPr>
        <p:spPr>
          <a:xfrm>
            <a:off x="4239670" y="1752955"/>
            <a:ext cx="3825240"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Part “c)” shows that the car is moving (velocity) but with a change of speed (acceleration). Wider spacing at the right indicates increased speed.</a:t>
            </a:r>
          </a:p>
        </p:txBody>
      </p:sp>
      <p:sp>
        <p:nvSpPr>
          <p:cNvPr id="25" name="TextBox 24">
            <a:extLst>
              <a:ext uri="{FF2B5EF4-FFF2-40B4-BE49-F238E27FC236}">
                <a16:creationId xmlns:a16="http://schemas.microsoft.com/office/drawing/2014/main" id="{36567606-CD27-4240-8AA4-773AF0879C65}"/>
              </a:ext>
            </a:extLst>
          </p:cNvPr>
          <p:cNvSpPr txBox="1"/>
          <p:nvPr/>
        </p:nvSpPr>
        <p:spPr>
          <a:xfrm>
            <a:off x="4230962" y="2516767"/>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did two sets of comparisons: a) to b) and then a) to c). The similarities and differences between the pairs helped clarify the concepts of velocity and acceleration.</a:t>
            </a:r>
          </a:p>
        </p:txBody>
      </p:sp>
      <p:sp>
        <p:nvSpPr>
          <p:cNvPr id="26" name="TextBox 25">
            <a:extLst>
              <a:ext uri="{FF2B5EF4-FFF2-40B4-BE49-F238E27FC236}">
                <a16:creationId xmlns:a16="http://schemas.microsoft.com/office/drawing/2014/main" id="{0A1CF5DF-A775-4705-88CB-0E19DB7B8C58}"/>
              </a:ext>
            </a:extLst>
          </p:cNvPr>
          <p:cNvSpPr txBox="1"/>
          <p:nvPr/>
        </p:nvSpPr>
        <p:spPr>
          <a:xfrm>
            <a:off x="4221726" y="4886236"/>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The Take Away: Velocity is the speed of an object, even zero speed, and acceleration is any change in that speed whether increased or decreased.  </a:t>
            </a:r>
          </a:p>
        </p:txBody>
      </p:sp>
      <p:pic>
        <p:nvPicPr>
          <p:cNvPr id="9" name="Content Placeholder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698" y="370631"/>
            <a:ext cx="2114845" cy="1190791"/>
          </a:xfrm>
          <a:prstGeom prst="rect">
            <a:avLst/>
          </a:prstGeom>
        </p:spPr>
      </p:pic>
      <p:sp>
        <p:nvSpPr>
          <p:cNvPr id="11" name="Oval Callout 10"/>
          <p:cNvSpPr/>
          <p:nvPr/>
        </p:nvSpPr>
        <p:spPr>
          <a:xfrm>
            <a:off x="4908798" y="1905000"/>
            <a:ext cx="2971799" cy="1524000"/>
          </a:xfrm>
          <a:prstGeom prst="wedgeEllipseCallout">
            <a:avLst>
              <a:gd name="adj1" fmla="val 40072"/>
              <a:gd name="adj2" fmla="val -726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For now, I will not check off Step 7 but will move on.</a:t>
            </a:r>
          </a:p>
        </p:txBody>
      </p:sp>
    </p:spTree>
    <p:extLst>
      <p:ext uri="{BB962C8B-B14F-4D97-AF65-F5344CB8AC3E}">
        <p14:creationId xmlns:p14="http://schemas.microsoft.com/office/powerpoint/2010/main" val="2155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3873" t="17013" r="3901" b="32710"/>
          <a:stretch/>
        </p:blipFill>
        <p:spPr>
          <a:xfrm rot="10800000">
            <a:off x="533400" y="255330"/>
            <a:ext cx="7673031" cy="5752916"/>
          </a:xfrm>
          <a:prstGeom prst="rect">
            <a:avLst/>
          </a:prstGeom>
        </p:spPr>
      </p:pic>
      <p:sp>
        <p:nvSpPr>
          <p:cNvPr id="10" name="Rectangle 9"/>
          <p:cNvSpPr/>
          <p:nvPr/>
        </p:nvSpPr>
        <p:spPr>
          <a:xfrm>
            <a:off x="1295400" y="5638800"/>
            <a:ext cx="2834641" cy="3694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Users\kjp6\AppData\Local\Microsoft\Windows\Temporary Internet Files\Content.IE5\UWBFRAC9\MC900441310[1].png">
            <a:extLst>
              <a:ext uri="{FF2B5EF4-FFF2-40B4-BE49-F238E27FC236}">
                <a16:creationId xmlns:a16="http://schemas.microsoft.com/office/drawing/2014/main" id="{BAC64DB6-CF05-417A-AF92-242522E94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87252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jp6\AppData\Local\Microsoft\Windows\Temporary Internet Files\Content.IE5\UWBFRAC9\MC900441310[1].png">
            <a:extLst>
              <a:ext uri="{FF2B5EF4-FFF2-40B4-BE49-F238E27FC236}">
                <a16:creationId xmlns:a16="http://schemas.microsoft.com/office/drawing/2014/main" id="{1C7E6FDE-53CD-4B77-9571-23039043BD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1740143"/>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jp6\AppData\Local\Microsoft\Windows\Temporary Internet Files\Content.IE5\UWBFRAC9\MC900441310[1].png">
            <a:extLst>
              <a:ext uri="{FF2B5EF4-FFF2-40B4-BE49-F238E27FC236}">
                <a16:creationId xmlns:a16="http://schemas.microsoft.com/office/drawing/2014/main" id="{DF7C9874-C461-4253-BD03-986976B2EC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115" y="79163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jp6\AppData\Local\Microsoft\Windows\Temporary Internet Files\Content.IE5\UWBFRAC9\MC900441310[1].png">
            <a:extLst>
              <a:ext uri="{FF2B5EF4-FFF2-40B4-BE49-F238E27FC236}">
                <a16:creationId xmlns:a16="http://schemas.microsoft.com/office/drawing/2014/main" id="{B791A5EA-9021-44D8-9376-76CA9B00A0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40616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kjp6\AppData\Local\Microsoft\Windows\Temporary Internet Files\Content.IE5\UWBFRAC9\MC900441310[1].png">
            <a:extLst>
              <a:ext uri="{FF2B5EF4-FFF2-40B4-BE49-F238E27FC236}">
                <a16:creationId xmlns:a16="http://schemas.microsoft.com/office/drawing/2014/main" id="{1D2282CD-4D7A-42CB-9DBD-EADEDF05D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1282199"/>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jp6\AppData\Local\Microsoft\Windows\Temporary Internet Files\Content.IE5\UWBFRAC9\MC900441310[1].png">
            <a:extLst>
              <a:ext uri="{FF2B5EF4-FFF2-40B4-BE49-F238E27FC236}">
                <a16:creationId xmlns:a16="http://schemas.microsoft.com/office/drawing/2014/main" id="{60751F03-CF97-42DB-8112-AFC7B8673A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2756" y="2484289"/>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EE107B3-06D7-40BB-ACE9-63B30CBF10A3}"/>
              </a:ext>
            </a:extLst>
          </p:cNvPr>
          <p:cNvSpPr txBox="1"/>
          <p:nvPr/>
        </p:nvSpPr>
        <p:spPr>
          <a:xfrm>
            <a:off x="4261484" y="3768804"/>
            <a:ext cx="3855474" cy="1107996"/>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put firmly in mind the message of the whole graphic—to show the relationship between velocity and acceleration in different conditions. I then looked at “d)” and thought through what that part contributed to my understanding of the relationship between velocity and acceleration.</a:t>
            </a:r>
          </a:p>
        </p:txBody>
      </p:sp>
      <p:sp>
        <p:nvSpPr>
          <p:cNvPr id="20" name="TextBox 19">
            <a:extLst>
              <a:ext uri="{FF2B5EF4-FFF2-40B4-BE49-F238E27FC236}">
                <a16:creationId xmlns:a16="http://schemas.microsoft.com/office/drawing/2014/main" id="{65E6ABBB-4885-4FD5-8E8D-731F0699B9E1}"/>
              </a:ext>
            </a:extLst>
          </p:cNvPr>
          <p:cNvSpPr txBox="1"/>
          <p:nvPr/>
        </p:nvSpPr>
        <p:spPr>
          <a:xfrm>
            <a:off x="4251960" y="1293015"/>
            <a:ext cx="3825240" cy="430887"/>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Four rows; each slightly different in terms of spacing of the objects and the direction of arrows.</a:t>
            </a:r>
          </a:p>
        </p:txBody>
      </p:sp>
      <p:sp>
        <p:nvSpPr>
          <p:cNvPr id="21" name="TextBox 20">
            <a:extLst>
              <a:ext uri="{FF2B5EF4-FFF2-40B4-BE49-F238E27FC236}">
                <a16:creationId xmlns:a16="http://schemas.microsoft.com/office/drawing/2014/main" id="{CC54AF27-F559-46C5-AF6C-474CF96E87D8}"/>
              </a:ext>
            </a:extLst>
          </p:cNvPr>
          <p:cNvSpPr txBox="1"/>
          <p:nvPr/>
        </p:nvSpPr>
        <p:spPr>
          <a:xfrm>
            <a:off x="4251960" y="38100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22" name="TextBox 21">
            <a:extLst>
              <a:ext uri="{FF2B5EF4-FFF2-40B4-BE49-F238E27FC236}">
                <a16:creationId xmlns:a16="http://schemas.microsoft.com/office/drawing/2014/main" id="{512431C1-66FE-4B08-B45C-357FD90E390A}"/>
              </a:ext>
            </a:extLst>
          </p:cNvPr>
          <p:cNvSpPr txBox="1"/>
          <p:nvPr/>
        </p:nvSpPr>
        <p:spPr>
          <a:xfrm>
            <a:off x="4267200" y="79501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
        <p:nvSpPr>
          <p:cNvPr id="23" name="TextBox 22">
            <a:extLst>
              <a:ext uri="{FF2B5EF4-FFF2-40B4-BE49-F238E27FC236}">
                <a16:creationId xmlns:a16="http://schemas.microsoft.com/office/drawing/2014/main" id="{F9F8D39F-403F-413E-840E-AD4EE2BF43FF}"/>
              </a:ext>
            </a:extLst>
          </p:cNvPr>
          <p:cNvSpPr txBox="1"/>
          <p:nvPr/>
        </p:nvSpPr>
        <p:spPr>
          <a:xfrm>
            <a:off x="4239670" y="1752955"/>
            <a:ext cx="3825240"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Part “c)” shows that the car is moving (velocity) but with a change of speed (acceleration). Wider spacing at the right indicates increased speed.</a:t>
            </a:r>
          </a:p>
        </p:txBody>
      </p:sp>
      <p:sp>
        <p:nvSpPr>
          <p:cNvPr id="24" name="TextBox 23">
            <a:extLst>
              <a:ext uri="{FF2B5EF4-FFF2-40B4-BE49-F238E27FC236}">
                <a16:creationId xmlns:a16="http://schemas.microsoft.com/office/drawing/2014/main" id="{12D6970E-E282-45D6-B69D-602D0EE47B94}"/>
              </a:ext>
            </a:extLst>
          </p:cNvPr>
          <p:cNvSpPr txBox="1"/>
          <p:nvPr/>
        </p:nvSpPr>
        <p:spPr>
          <a:xfrm>
            <a:off x="4230962" y="2516767"/>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did two sets of comparisons: a) to b) and then a) to c). The similarities and differences between the pairs helped clarify the concepts of velocity and acceleration.</a:t>
            </a:r>
          </a:p>
        </p:txBody>
      </p:sp>
      <p:sp>
        <p:nvSpPr>
          <p:cNvPr id="25" name="TextBox 24">
            <a:extLst>
              <a:ext uri="{FF2B5EF4-FFF2-40B4-BE49-F238E27FC236}">
                <a16:creationId xmlns:a16="http://schemas.microsoft.com/office/drawing/2014/main" id="{AED47CD3-4F74-47CC-A57C-5F6CA5928AC2}"/>
              </a:ext>
            </a:extLst>
          </p:cNvPr>
          <p:cNvSpPr txBox="1"/>
          <p:nvPr/>
        </p:nvSpPr>
        <p:spPr>
          <a:xfrm>
            <a:off x="4221726" y="4962436"/>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The Take Away: Velocity is the speed of an object, even zero speed, and acceleration is any change in that speed whether increased or decreased.  </a:t>
            </a:r>
          </a:p>
        </p:txBody>
      </p:sp>
      <p:pic>
        <p:nvPicPr>
          <p:cNvPr id="9" name="Content Placeholder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698" y="379962"/>
            <a:ext cx="2114845" cy="1190791"/>
          </a:xfrm>
          <a:prstGeom prst="rect">
            <a:avLst/>
          </a:prstGeom>
        </p:spPr>
      </p:pic>
      <p:sp>
        <p:nvSpPr>
          <p:cNvPr id="8" name="Oval Callout 7"/>
          <p:cNvSpPr/>
          <p:nvPr/>
        </p:nvSpPr>
        <p:spPr>
          <a:xfrm>
            <a:off x="4343400" y="1981200"/>
            <a:ext cx="3672840" cy="2423160"/>
          </a:xfrm>
          <a:prstGeom prst="wedgeEllipseCallout">
            <a:avLst>
              <a:gd name="adj1" fmla="val 40072"/>
              <a:gd name="adj2" fmla="val -72622"/>
            </a:avLst>
          </a:prstGeom>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2000" dirty="0">
                <a:solidFill>
                  <a:srgbClr val="0000CC"/>
                </a:solidFill>
              </a:rPr>
              <a:t>I think I understand this graphic very well and have no trouble</a:t>
            </a:r>
          </a:p>
          <a:p>
            <a:pPr>
              <a:defRPr/>
            </a:pPr>
            <a:r>
              <a:rPr lang="en-US" sz="2000" dirty="0">
                <a:solidFill>
                  <a:srgbClr val="0000CC"/>
                </a:solidFill>
              </a:rPr>
              <a:t>spots.  Notice how I mark it.</a:t>
            </a:r>
          </a:p>
        </p:txBody>
      </p:sp>
    </p:spTree>
    <p:extLst>
      <p:ext uri="{BB962C8B-B14F-4D97-AF65-F5344CB8AC3E}">
        <p14:creationId xmlns:p14="http://schemas.microsoft.com/office/powerpoint/2010/main" val="201092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30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3873" t="17013" r="3901" b="32710"/>
          <a:stretch/>
        </p:blipFill>
        <p:spPr>
          <a:xfrm rot="10800000">
            <a:off x="533400" y="255330"/>
            <a:ext cx="7673031" cy="5752916"/>
          </a:xfrm>
          <a:prstGeom prst="rect">
            <a:avLst/>
          </a:prstGeom>
        </p:spPr>
      </p:pic>
      <p:sp>
        <p:nvSpPr>
          <p:cNvPr id="10" name="Rectangle 9"/>
          <p:cNvSpPr/>
          <p:nvPr/>
        </p:nvSpPr>
        <p:spPr>
          <a:xfrm>
            <a:off x="1295400" y="5638800"/>
            <a:ext cx="2834641" cy="3694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49680" y="5608136"/>
            <a:ext cx="655320" cy="400110"/>
          </a:xfrm>
          <a:prstGeom prst="rect">
            <a:avLst/>
          </a:prstGeom>
        </p:spPr>
        <p:txBody>
          <a:bodyPr wrap="square">
            <a:spAutoFit/>
          </a:bodyPr>
          <a:lstStyle/>
          <a:p>
            <a:r>
              <a:rPr lang="en-US" sz="2000" b="1" dirty="0">
                <a:solidFill>
                  <a:srgbClr val="92D050"/>
                </a:solidFill>
                <a:sym typeface="Symbol"/>
              </a:rPr>
              <a:t></a:t>
            </a:r>
            <a:endParaRPr lang="en-US" sz="2000" b="1" dirty="0">
              <a:solidFill>
                <a:srgbClr val="92D050"/>
              </a:solidFill>
            </a:endParaRPr>
          </a:p>
        </p:txBody>
      </p:sp>
      <p:pic>
        <p:nvPicPr>
          <p:cNvPr id="12" name="Picture 2" descr="C:\Users\kjp6\AppData\Local\Microsoft\Windows\Temporary Internet Files\Content.IE5\UWBFRAC9\MC900441310[1].png">
            <a:extLst>
              <a:ext uri="{FF2B5EF4-FFF2-40B4-BE49-F238E27FC236}">
                <a16:creationId xmlns:a16="http://schemas.microsoft.com/office/drawing/2014/main" id="{BAC64DB6-CF05-417A-AF92-242522E94C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87252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jp6\AppData\Local\Microsoft\Windows\Temporary Internet Files\Content.IE5\UWBFRAC9\MC900441310[1].png">
            <a:extLst>
              <a:ext uri="{FF2B5EF4-FFF2-40B4-BE49-F238E27FC236}">
                <a16:creationId xmlns:a16="http://schemas.microsoft.com/office/drawing/2014/main" id="{1C7E6FDE-53CD-4B77-9571-23039043BD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1740143"/>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jp6\AppData\Local\Microsoft\Windows\Temporary Internet Files\Content.IE5\UWBFRAC9\MC900441310[1].png">
            <a:extLst>
              <a:ext uri="{FF2B5EF4-FFF2-40B4-BE49-F238E27FC236}">
                <a16:creationId xmlns:a16="http://schemas.microsoft.com/office/drawing/2014/main" id="{DF7C9874-C461-4253-BD03-986976B2EC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115" y="79163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jp6\AppData\Local\Microsoft\Windows\Temporary Internet Files\Content.IE5\UWBFRAC9\MC900441310[1].png">
            <a:extLst>
              <a:ext uri="{FF2B5EF4-FFF2-40B4-BE49-F238E27FC236}">
                <a16:creationId xmlns:a16="http://schemas.microsoft.com/office/drawing/2014/main" id="{B791A5EA-9021-44D8-9376-76CA9B00A0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40616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kjp6\AppData\Local\Microsoft\Windows\Temporary Internet Files\Content.IE5\UWBFRAC9\MC900441310[1].png">
            <a:extLst>
              <a:ext uri="{FF2B5EF4-FFF2-40B4-BE49-F238E27FC236}">
                <a16:creationId xmlns:a16="http://schemas.microsoft.com/office/drawing/2014/main" id="{1D2282CD-4D7A-42CB-9DBD-EADEDF05D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4367" y="1282199"/>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jp6\AppData\Local\Microsoft\Windows\Temporary Internet Files\Content.IE5\UWBFRAC9\MC900441310[1].png">
            <a:extLst>
              <a:ext uri="{FF2B5EF4-FFF2-40B4-BE49-F238E27FC236}">
                <a16:creationId xmlns:a16="http://schemas.microsoft.com/office/drawing/2014/main" id="{60751F03-CF97-42DB-8112-AFC7B8673A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2756" y="2484289"/>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B7868B6-357B-4080-84C0-FB9AA6143503}"/>
              </a:ext>
            </a:extLst>
          </p:cNvPr>
          <p:cNvSpPr txBox="1"/>
          <p:nvPr/>
        </p:nvSpPr>
        <p:spPr>
          <a:xfrm>
            <a:off x="4261484" y="3768804"/>
            <a:ext cx="3855474" cy="1107996"/>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put firmly in mind the message of the whole graphic—to show the relationship between velocity and acceleration in different conditions. I then looked at “d)” and thought through what that part contributed to my understanding of the relationship between velocity and acceleration.</a:t>
            </a:r>
          </a:p>
        </p:txBody>
      </p:sp>
      <p:sp>
        <p:nvSpPr>
          <p:cNvPr id="20" name="TextBox 19">
            <a:extLst>
              <a:ext uri="{FF2B5EF4-FFF2-40B4-BE49-F238E27FC236}">
                <a16:creationId xmlns:a16="http://schemas.microsoft.com/office/drawing/2014/main" id="{3F39C0AF-B6C7-43A1-A678-13D83CB26D84}"/>
              </a:ext>
            </a:extLst>
          </p:cNvPr>
          <p:cNvSpPr txBox="1"/>
          <p:nvPr/>
        </p:nvSpPr>
        <p:spPr>
          <a:xfrm>
            <a:off x="4251960" y="1293015"/>
            <a:ext cx="3825240" cy="430887"/>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Four rows; each slightly different in terms of spacing of the objects and the direction of arrows.</a:t>
            </a:r>
          </a:p>
        </p:txBody>
      </p:sp>
      <p:sp>
        <p:nvSpPr>
          <p:cNvPr id="21" name="TextBox 20">
            <a:extLst>
              <a:ext uri="{FF2B5EF4-FFF2-40B4-BE49-F238E27FC236}">
                <a16:creationId xmlns:a16="http://schemas.microsoft.com/office/drawing/2014/main" id="{5CDBFCF4-6757-482B-93DA-6617ED53B338}"/>
              </a:ext>
            </a:extLst>
          </p:cNvPr>
          <p:cNvSpPr txBox="1"/>
          <p:nvPr/>
        </p:nvSpPr>
        <p:spPr>
          <a:xfrm>
            <a:off x="4251960" y="381000"/>
            <a:ext cx="3901440"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This visual seems more complicated,  and I don’t get it. </a:t>
            </a:r>
          </a:p>
        </p:txBody>
      </p:sp>
      <p:sp>
        <p:nvSpPr>
          <p:cNvPr id="22" name="TextBox 21">
            <a:extLst>
              <a:ext uri="{FF2B5EF4-FFF2-40B4-BE49-F238E27FC236}">
                <a16:creationId xmlns:a16="http://schemas.microsoft.com/office/drawing/2014/main" id="{C2FABE1B-5F78-40F3-812E-2C50491AEFC9}"/>
              </a:ext>
            </a:extLst>
          </p:cNvPr>
          <p:cNvSpPr txBox="1"/>
          <p:nvPr/>
        </p:nvSpPr>
        <p:spPr>
          <a:xfrm>
            <a:off x="4267200" y="795010"/>
            <a:ext cx="3819236" cy="430887"/>
          </a:xfrm>
          <a:prstGeom prst="rect">
            <a:avLst/>
          </a:prstGeom>
          <a:noFill/>
        </p:spPr>
        <p:txBody>
          <a:bodyPr wrap="square" rtlCol="0">
            <a:spAutoFit/>
          </a:bodyPr>
          <a:lstStyle/>
          <a:p>
            <a:r>
              <a:rPr lang="en-US" sz="1100" dirty="0">
                <a:solidFill>
                  <a:srgbClr val="00B050"/>
                </a:solidFill>
                <a:latin typeface="Estrangelo Edessa" panose="03080600000000000000"/>
              </a:rPr>
              <a:t>Title is a caption. I predict it illustrates the relationship between velocity and acceleration.</a:t>
            </a:r>
          </a:p>
        </p:txBody>
      </p:sp>
      <p:sp>
        <p:nvSpPr>
          <p:cNvPr id="23" name="TextBox 22">
            <a:extLst>
              <a:ext uri="{FF2B5EF4-FFF2-40B4-BE49-F238E27FC236}">
                <a16:creationId xmlns:a16="http://schemas.microsoft.com/office/drawing/2014/main" id="{8862EF0A-BA70-415D-B1C2-38C619C032C2}"/>
              </a:ext>
            </a:extLst>
          </p:cNvPr>
          <p:cNvSpPr txBox="1"/>
          <p:nvPr/>
        </p:nvSpPr>
        <p:spPr>
          <a:xfrm>
            <a:off x="4239670" y="1752955"/>
            <a:ext cx="3825240"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Part “c)” shows that the car is moving (velocity) but with a change of speed (acceleration). Wider spacing at the right indicates increased speed.</a:t>
            </a:r>
          </a:p>
        </p:txBody>
      </p:sp>
      <p:sp>
        <p:nvSpPr>
          <p:cNvPr id="24" name="TextBox 23">
            <a:extLst>
              <a:ext uri="{FF2B5EF4-FFF2-40B4-BE49-F238E27FC236}">
                <a16:creationId xmlns:a16="http://schemas.microsoft.com/office/drawing/2014/main" id="{97A78A0A-177F-40F4-88B7-8D637903FDE6}"/>
              </a:ext>
            </a:extLst>
          </p:cNvPr>
          <p:cNvSpPr txBox="1"/>
          <p:nvPr/>
        </p:nvSpPr>
        <p:spPr>
          <a:xfrm>
            <a:off x="4230962" y="2516767"/>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did two sets of comparisons: a) to b) and then a) to c). The similarities and differences between the pairs helped clarify the concepts of velocity and acceleration.</a:t>
            </a:r>
          </a:p>
        </p:txBody>
      </p:sp>
      <p:sp>
        <p:nvSpPr>
          <p:cNvPr id="25" name="TextBox 24">
            <a:extLst>
              <a:ext uri="{FF2B5EF4-FFF2-40B4-BE49-F238E27FC236}">
                <a16:creationId xmlns:a16="http://schemas.microsoft.com/office/drawing/2014/main" id="{3C20AF18-C274-4107-ADD2-42375CC067E8}"/>
              </a:ext>
            </a:extLst>
          </p:cNvPr>
          <p:cNvSpPr txBox="1"/>
          <p:nvPr/>
        </p:nvSpPr>
        <p:spPr>
          <a:xfrm>
            <a:off x="4221726" y="4886236"/>
            <a:ext cx="3855474" cy="600164"/>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The Take Away: Velocity is the speed of an object, even zero speed, and acceleration is any change in that speed whether increased or decreased.  </a:t>
            </a:r>
          </a:p>
        </p:txBody>
      </p:sp>
      <p:sp>
        <p:nvSpPr>
          <p:cNvPr id="26" name="TextBox 25">
            <a:extLst>
              <a:ext uri="{FF2B5EF4-FFF2-40B4-BE49-F238E27FC236}">
                <a16:creationId xmlns:a16="http://schemas.microsoft.com/office/drawing/2014/main" id="{B37A4C56-B57A-420F-87E7-9359B23E7EB5}"/>
              </a:ext>
            </a:extLst>
          </p:cNvPr>
          <p:cNvSpPr txBox="1"/>
          <p:nvPr/>
        </p:nvSpPr>
        <p:spPr>
          <a:xfrm>
            <a:off x="4221726" y="5681990"/>
            <a:ext cx="3855474" cy="261610"/>
          </a:xfrm>
          <a:prstGeom prst="rect">
            <a:avLst/>
          </a:prstGeom>
          <a:noFill/>
        </p:spPr>
        <p:txBody>
          <a:bodyPr wrap="square" rtlCol="0">
            <a:spAutoFit/>
          </a:bodyPr>
          <a:lstStyle/>
          <a:p>
            <a:r>
              <a:rPr lang="en-US" sz="1100" dirty="0">
                <a:solidFill>
                  <a:srgbClr val="00B050"/>
                </a:solidFill>
                <a:latin typeface="Estrangelo Edessa" panose="03080600000000000000" pitchFamily="66" charset="0"/>
                <a:cs typeface="Estrangelo Edessa" panose="03080600000000000000" pitchFamily="66" charset="0"/>
              </a:rPr>
              <a:t>I think I can explain everything on this graphic now.</a:t>
            </a:r>
          </a:p>
        </p:txBody>
      </p:sp>
      <p:pic>
        <p:nvPicPr>
          <p:cNvPr id="9" name="Content Placeholder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698" y="370631"/>
            <a:ext cx="2114845" cy="1190791"/>
          </a:xfrm>
          <a:prstGeom prst="rect">
            <a:avLst/>
          </a:prstGeom>
        </p:spPr>
      </p:pic>
      <p:sp>
        <p:nvSpPr>
          <p:cNvPr id="8" name="Oval Callout 7"/>
          <p:cNvSpPr/>
          <p:nvPr/>
        </p:nvSpPr>
        <p:spPr>
          <a:xfrm>
            <a:off x="4385156" y="2148840"/>
            <a:ext cx="3631084" cy="2057400"/>
          </a:xfrm>
          <a:prstGeom prst="wedgeEllipseCallout">
            <a:avLst>
              <a:gd name="adj1" fmla="val 40072"/>
              <a:gd name="adj2" fmla="val -72622"/>
            </a:avLst>
          </a:prstGeom>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2000" dirty="0">
                <a:solidFill>
                  <a:srgbClr val="0000CC"/>
                </a:solidFill>
              </a:rPr>
              <a:t>I think I understand this graphic very well and have no trouble spots.  Notice how I mark it.</a:t>
            </a:r>
          </a:p>
        </p:txBody>
      </p:sp>
    </p:spTree>
    <p:extLst>
      <p:ext uri="{BB962C8B-B14F-4D97-AF65-F5344CB8AC3E}">
        <p14:creationId xmlns:p14="http://schemas.microsoft.com/office/powerpoint/2010/main" val="35209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30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30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098651"/>
            <a:ext cx="2114845" cy="1190791"/>
          </a:xfrm>
          <a:prstGeom prst="rect">
            <a:avLst/>
          </a:prstGeom>
        </p:spPr>
      </p:pic>
      <p:sp>
        <p:nvSpPr>
          <p:cNvPr id="8" name="Oval Callout 7"/>
          <p:cNvSpPr/>
          <p:nvPr/>
        </p:nvSpPr>
        <p:spPr>
          <a:xfrm>
            <a:off x="3048000" y="1994037"/>
            <a:ext cx="4800600" cy="3962400"/>
          </a:xfrm>
          <a:prstGeom prst="wedgeEllipseCallout">
            <a:avLst>
              <a:gd name="adj1" fmla="val -68969"/>
              <a:gd name="adj2" fmla="val 2408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00CC"/>
                </a:solidFill>
              </a:rPr>
              <a:t>I finish reading the chapter and deal with the important visual and technical graphics in the chapter as I come to them.  </a:t>
            </a:r>
          </a:p>
        </p:txBody>
      </p:sp>
    </p:spTree>
    <p:extLst>
      <p:ext uri="{BB962C8B-B14F-4D97-AF65-F5344CB8AC3E}">
        <p14:creationId xmlns:p14="http://schemas.microsoft.com/office/powerpoint/2010/main" val="185520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10366</TotalTime>
  <Words>5888</Words>
  <Application>Microsoft Office PowerPoint</Application>
  <PresentationFormat>On-screen Show (4:3)</PresentationFormat>
  <Paragraphs>452</Paragraphs>
  <Slides>120</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120</vt:i4>
      </vt:variant>
    </vt:vector>
  </HeadingPairs>
  <TitlesOfParts>
    <vt:vector size="125" baseType="lpstr">
      <vt:lpstr>Arial</vt:lpstr>
      <vt:lpstr>Bradley Hand ITC</vt:lpstr>
      <vt:lpstr>Calibri</vt:lpstr>
      <vt:lpstr>Estrangelo Edessa</vt:lpstr>
      <vt:lpstr>Office Theme</vt:lpstr>
      <vt:lpstr>Visual &amp; Technical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Plummer</dc:creator>
  <cp:lastModifiedBy>Marne Isakson</cp:lastModifiedBy>
  <cp:revision>277</cp:revision>
  <dcterms:created xsi:type="dcterms:W3CDTF">2012-12-26T18:15:15Z</dcterms:created>
  <dcterms:modified xsi:type="dcterms:W3CDTF">2022-11-30T19:18:36Z</dcterms:modified>
</cp:coreProperties>
</file>