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6" r:id="rId2"/>
    <p:sldId id="364" r:id="rId3"/>
    <p:sldId id="375" r:id="rId4"/>
    <p:sldId id="376" r:id="rId5"/>
    <p:sldId id="377" r:id="rId6"/>
    <p:sldId id="379" r:id="rId7"/>
    <p:sldId id="380" r:id="rId8"/>
    <p:sldId id="381" r:id="rId9"/>
    <p:sldId id="332" r:id="rId10"/>
    <p:sldId id="382" r:id="rId11"/>
    <p:sldId id="383" r:id="rId12"/>
    <p:sldId id="408" r:id="rId13"/>
    <p:sldId id="350" r:id="rId14"/>
    <p:sldId id="258" r:id="rId15"/>
    <p:sldId id="259" r:id="rId16"/>
    <p:sldId id="387" r:id="rId17"/>
    <p:sldId id="384" r:id="rId18"/>
    <p:sldId id="386" r:id="rId19"/>
    <p:sldId id="362" r:id="rId20"/>
    <p:sldId id="333" r:id="rId21"/>
    <p:sldId id="342" r:id="rId22"/>
    <p:sldId id="336" r:id="rId23"/>
    <p:sldId id="344" r:id="rId24"/>
    <p:sldId id="261" r:id="rId25"/>
    <p:sldId id="388" r:id="rId26"/>
    <p:sldId id="345" r:id="rId27"/>
    <p:sldId id="393" r:id="rId28"/>
    <p:sldId id="352" r:id="rId29"/>
    <p:sldId id="392" r:id="rId30"/>
    <p:sldId id="391" r:id="rId31"/>
    <p:sldId id="349" r:id="rId32"/>
    <p:sldId id="354" r:id="rId33"/>
    <p:sldId id="394" r:id="rId34"/>
    <p:sldId id="395" r:id="rId35"/>
    <p:sldId id="396" r:id="rId36"/>
    <p:sldId id="397" r:id="rId37"/>
    <p:sldId id="398" r:id="rId38"/>
    <p:sldId id="366" r:id="rId39"/>
    <p:sldId id="399" r:id="rId40"/>
    <p:sldId id="400" r:id="rId41"/>
    <p:sldId id="401" r:id="rId42"/>
    <p:sldId id="348" r:id="rId43"/>
    <p:sldId id="355" r:id="rId44"/>
    <p:sldId id="402" r:id="rId45"/>
    <p:sldId id="403" r:id="rId46"/>
    <p:sldId id="278" r:id="rId47"/>
    <p:sldId id="404" r:id="rId48"/>
    <p:sldId id="409" r:id="rId49"/>
    <p:sldId id="405" r:id="rId50"/>
    <p:sldId id="406" r:id="rId51"/>
    <p:sldId id="277" r:id="rId52"/>
    <p:sldId id="282" r:id="rId53"/>
    <p:sldId id="410" r:id="rId54"/>
    <p:sldId id="411" r:id="rId55"/>
    <p:sldId id="412" r:id="rId56"/>
    <p:sldId id="413" r:id="rId57"/>
    <p:sldId id="370" r:id="rId58"/>
    <p:sldId id="374" r:id="rId59"/>
    <p:sldId id="291" r:id="rId60"/>
    <p:sldId id="368" r:id="rId61"/>
    <p:sldId id="414" r:id="rId62"/>
    <p:sldId id="415" r:id="rId63"/>
    <p:sldId id="416" r:id="rId64"/>
    <p:sldId id="417" r:id="rId65"/>
    <p:sldId id="421" r:id="rId66"/>
    <p:sldId id="292" r:id="rId67"/>
    <p:sldId id="418" r:id="rId68"/>
    <p:sldId id="419" r:id="rId69"/>
    <p:sldId id="420" r:id="rId70"/>
    <p:sldId id="353" r:id="rId71"/>
    <p:sldId id="365" r:id="rId72"/>
    <p:sldId id="422" r:id="rId73"/>
    <p:sldId id="423" r:id="rId74"/>
    <p:sldId id="424" r:id="rId75"/>
    <p:sldId id="311" r:id="rId76"/>
    <p:sldId id="425" r:id="rId77"/>
    <p:sldId id="426" r:id="rId78"/>
    <p:sldId id="427" r:id="rId79"/>
    <p:sldId id="428" r:id="rId80"/>
    <p:sldId id="429" r:id="rId81"/>
    <p:sldId id="430" r:id="rId82"/>
    <p:sldId id="431" r:id="rId83"/>
    <p:sldId id="432" r:id="rId84"/>
    <p:sldId id="360" r:id="rId85"/>
    <p:sldId id="435" r:id="rId86"/>
    <p:sldId id="322" r:id="rId87"/>
    <p:sldId id="433" r:id="rId88"/>
    <p:sldId id="434"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14" autoAdjust="0"/>
    <p:restoredTop sz="96270" autoAdjust="0"/>
  </p:normalViewPr>
  <p:slideViewPr>
    <p:cSldViewPr>
      <p:cViewPr>
        <p:scale>
          <a:sx n="68" d="100"/>
          <a:sy n="68" d="100"/>
        </p:scale>
        <p:origin x="-2106"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8ECEC-18A0-4F88-B048-E4F92DAA1456}" type="datetimeFigureOut">
              <a:rPr lang="en-US" smtClean="0"/>
              <a:t>4/1/2017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7F8A06-1B12-45A6-8A18-87284765C065}" type="slidenum">
              <a:rPr lang="en-US" smtClean="0"/>
              <a:t>‹#›</a:t>
            </a:fld>
            <a:endParaRPr lang="en-US" dirty="0"/>
          </a:p>
        </p:txBody>
      </p:sp>
    </p:spTree>
    <p:extLst>
      <p:ext uri="{BB962C8B-B14F-4D97-AF65-F5344CB8AC3E}">
        <p14:creationId xmlns:p14="http://schemas.microsoft.com/office/powerpoint/2010/main" val="1493320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1</a:t>
            </a:fld>
            <a:endParaRPr lang="en-US" dirty="0"/>
          </a:p>
        </p:txBody>
      </p:sp>
    </p:spTree>
    <p:extLst>
      <p:ext uri="{BB962C8B-B14F-4D97-AF65-F5344CB8AC3E}">
        <p14:creationId xmlns:p14="http://schemas.microsoft.com/office/powerpoint/2010/main" val="21967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10</a:t>
            </a:fld>
            <a:endParaRPr lang="en-US" dirty="0"/>
          </a:p>
        </p:txBody>
      </p:sp>
    </p:spTree>
    <p:extLst>
      <p:ext uri="{BB962C8B-B14F-4D97-AF65-F5344CB8AC3E}">
        <p14:creationId xmlns:p14="http://schemas.microsoft.com/office/powerpoint/2010/main" val="22338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11</a:t>
            </a:fld>
            <a:endParaRPr lang="en-US" dirty="0"/>
          </a:p>
        </p:txBody>
      </p:sp>
    </p:spTree>
    <p:extLst>
      <p:ext uri="{BB962C8B-B14F-4D97-AF65-F5344CB8AC3E}">
        <p14:creationId xmlns:p14="http://schemas.microsoft.com/office/powerpoint/2010/main" val="22338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A7F8A06-1B12-45A6-8A18-87284765C065}" type="slidenum">
              <a:rPr lang="en-US" smtClean="0"/>
              <a:t>12</a:t>
            </a:fld>
            <a:endParaRPr lang="en-US" dirty="0"/>
          </a:p>
        </p:txBody>
      </p:sp>
    </p:spTree>
    <p:extLst>
      <p:ext uri="{BB962C8B-B14F-4D97-AF65-F5344CB8AC3E}">
        <p14:creationId xmlns:p14="http://schemas.microsoft.com/office/powerpoint/2010/main" val="3149523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15</a:t>
            </a:fld>
            <a:endParaRPr lang="en-US"/>
          </a:p>
        </p:txBody>
      </p:sp>
    </p:spTree>
    <p:extLst>
      <p:ext uri="{BB962C8B-B14F-4D97-AF65-F5344CB8AC3E}">
        <p14:creationId xmlns:p14="http://schemas.microsoft.com/office/powerpoint/2010/main" val="115856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solidFill>
                  <a:srgbClr val="0000CC"/>
                </a:solidFill>
              </a:rPr>
              <a:t>Because of </a:t>
            </a:r>
            <a:r>
              <a:rPr lang="en-US" sz="1200" i="1" dirty="0" smtClean="0">
                <a:solidFill>
                  <a:srgbClr val="0000CC"/>
                </a:solidFill>
              </a:rPr>
              <a:t>Skeleton</a:t>
            </a:r>
            <a:r>
              <a:rPr lang="en-US" sz="1200" dirty="0" smtClean="0">
                <a:solidFill>
                  <a:srgbClr val="0000CC"/>
                </a:solidFill>
              </a:rPr>
              <a:t>, I now see the structure to use like a road map through the text.  </a:t>
            </a:r>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16</a:t>
            </a:fld>
            <a:endParaRPr lang="en-US"/>
          </a:p>
        </p:txBody>
      </p:sp>
    </p:spTree>
    <p:extLst>
      <p:ext uri="{BB962C8B-B14F-4D97-AF65-F5344CB8AC3E}">
        <p14:creationId xmlns:p14="http://schemas.microsoft.com/office/powerpoint/2010/main" val="1158569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17</a:t>
            </a:fld>
            <a:endParaRPr lang="en-US"/>
          </a:p>
        </p:txBody>
      </p:sp>
    </p:spTree>
    <p:extLst>
      <p:ext uri="{BB962C8B-B14F-4D97-AF65-F5344CB8AC3E}">
        <p14:creationId xmlns:p14="http://schemas.microsoft.com/office/powerpoint/2010/main" val="1158569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18</a:t>
            </a:fld>
            <a:endParaRPr lang="en-US"/>
          </a:p>
        </p:txBody>
      </p:sp>
    </p:spTree>
    <p:extLst>
      <p:ext uri="{BB962C8B-B14F-4D97-AF65-F5344CB8AC3E}">
        <p14:creationId xmlns:p14="http://schemas.microsoft.com/office/powerpoint/2010/main" val="1158569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19</a:t>
            </a:fld>
            <a:endParaRPr lang="en-US"/>
          </a:p>
        </p:txBody>
      </p:sp>
    </p:spTree>
    <p:extLst>
      <p:ext uri="{BB962C8B-B14F-4D97-AF65-F5344CB8AC3E}">
        <p14:creationId xmlns:p14="http://schemas.microsoft.com/office/powerpoint/2010/main" val="115856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red shapes</a:t>
            </a:r>
            <a:r>
              <a:rPr lang="en-US" baseline="0" dirty="0" smtClean="0"/>
              <a:t> need to become clouds</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20</a:t>
            </a:fld>
            <a:endParaRPr lang="en-US"/>
          </a:p>
        </p:txBody>
      </p:sp>
    </p:spTree>
    <p:extLst>
      <p:ext uri="{BB962C8B-B14F-4D97-AF65-F5344CB8AC3E}">
        <p14:creationId xmlns:p14="http://schemas.microsoft.com/office/powerpoint/2010/main" val="877137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21</a:t>
            </a:fld>
            <a:endParaRPr lang="en-US"/>
          </a:p>
        </p:txBody>
      </p:sp>
    </p:spTree>
    <p:extLst>
      <p:ext uri="{BB962C8B-B14F-4D97-AF65-F5344CB8AC3E}">
        <p14:creationId xmlns:p14="http://schemas.microsoft.com/office/powerpoint/2010/main" val="877137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22</a:t>
            </a:fld>
            <a:endParaRPr lang="en-US"/>
          </a:p>
        </p:txBody>
      </p:sp>
    </p:spTree>
    <p:extLst>
      <p:ext uri="{BB962C8B-B14F-4D97-AF65-F5344CB8AC3E}">
        <p14:creationId xmlns:p14="http://schemas.microsoft.com/office/powerpoint/2010/main" val="877137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
            </a:r>
            <a:r>
              <a:rPr lang="en-US" baseline="0" dirty="0" smtClean="0"/>
              <a:t> into </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23</a:t>
            </a:fld>
            <a:endParaRPr lang="en-US"/>
          </a:p>
        </p:txBody>
      </p:sp>
    </p:spTree>
    <p:extLst>
      <p:ext uri="{BB962C8B-B14F-4D97-AF65-F5344CB8AC3E}">
        <p14:creationId xmlns:p14="http://schemas.microsoft.com/office/powerpoint/2010/main" val="3279684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
            </a:r>
            <a:r>
              <a:rPr lang="en-US" baseline="0" dirty="0" smtClean="0"/>
              <a:t> into </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24</a:t>
            </a:fld>
            <a:endParaRPr lang="en-US"/>
          </a:p>
        </p:txBody>
      </p:sp>
    </p:spTree>
    <p:extLst>
      <p:ext uri="{BB962C8B-B14F-4D97-AF65-F5344CB8AC3E}">
        <p14:creationId xmlns:p14="http://schemas.microsoft.com/office/powerpoint/2010/main" val="3279684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
            </a:r>
            <a:r>
              <a:rPr lang="en-US" baseline="0" dirty="0" smtClean="0"/>
              <a:t> into </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25</a:t>
            </a:fld>
            <a:endParaRPr lang="en-US"/>
          </a:p>
        </p:txBody>
      </p:sp>
    </p:spTree>
    <p:extLst>
      <p:ext uri="{BB962C8B-B14F-4D97-AF65-F5344CB8AC3E}">
        <p14:creationId xmlns:p14="http://schemas.microsoft.com/office/powerpoint/2010/main" val="3279684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Transform</a:t>
            </a:r>
            <a:r>
              <a:rPr lang="en-US" baseline="0" dirty="0" smtClean="0"/>
              <a:t> into </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26</a:t>
            </a:fld>
            <a:endParaRPr lang="en-US"/>
          </a:p>
        </p:txBody>
      </p:sp>
    </p:spTree>
    <p:extLst>
      <p:ext uri="{BB962C8B-B14F-4D97-AF65-F5344CB8AC3E}">
        <p14:creationId xmlns:p14="http://schemas.microsoft.com/office/powerpoint/2010/main" val="3279684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27</a:t>
            </a:fld>
            <a:endParaRPr lang="en-US" dirty="0"/>
          </a:p>
        </p:txBody>
      </p:sp>
    </p:spTree>
    <p:extLst>
      <p:ext uri="{BB962C8B-B14F-4D97-AF65-F5344CB8AC3E}">
        <p14:creationId xmlns:p14="http://schemas.microsoft.com/office/powerpoint/2010/main" val="2147453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28</a:t>
            </a:fld>
            <a:endParaRPr lang="en-US" dirty="0"/>
          </a:p>
        </p:txBody>
      </p:sp>
    </p:spTree>
    <p:extLst>
      <p:ext uri="{BB962C8B-B14F-4D97-AF65-F5344CB8AC3E}">
        <p14:creationId xmlns:p14="http://schemas.microsoft.com/office/powerpoint/2010/main" val="214745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29</a:t>
            </a:fld>
            <a:endParaRPr lang="en-US" dirty="0"/>
          </a:p>
        </p:txBody>
      </p:sp>
    </p:spTree>
    <p:extLst>
      <p:ext uri="{BB962C8B-B14F-4D97-AF65-F5344CB8AC3E}">
        <p14:creationId xmlns:p14="http://schemas.microsoft.com/office/powerpoint/2010/main" val="214745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30</a:t>
            </a:fld>
            <a:endParaRPr lang="en-US" dirty="0"/>
          </a:p>
        </p:txBody>
      </p:sp>
    </p:spTree>
    <p:extLst>
      <p:ext uri="{BB962C8B-B14F-4D97-AF65-F5344CB8AC3E}">
        <p14:creationId xmlns:p14="http://schemas.microsoft.com/office/powerpoint/2010/main" val="21474537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a:t>
            </a:r>
            <a:r>
              <a:rPr lang="en-US" smtClean="0"/>
              <a:t>the visual – YOU</a:t>
            </a:r>
            <a:r>
              <a:rPr lang="en-US" baseline="0" smtClean="0"/>
              <a:t> DO NOTHAVE TO DO THESE IN ORDER.</a:t>
            </a:r>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31</a:t>
            </a:fld>
            <a:endParaRPr lang="en-US"/>
          </a:p>
        </p:txBody>
      </p:sp>
    </p:spTree>
    <p:extLst>
      <p:ext uri="{BB962C8B-B14F-4D97-AF65-F5344CB8AC3E}">
        <p14:creationId xmlns:p14="http://schemas.microsoft.com/office/powerpoint/2010/main" val="2746255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32</a:t>
            </a:fld>
            <a:endParaRPr lang="en-US" dirty="0"/>
          </a:p>
        </p:txBody>
      </p:sp>
    </p:spTree>
    <p:extLst>
      <p:ext uri="{BB962C8B-B14F-4D97-AF65-F5344CB8AC3E}">
        <p14:creationId xmlns:p14="http://schemas.microsoft.com/office/powerpoint/2010/main" val="391623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33</a:t>
            </a:fld>
            <a:endParaRPr lang="en-US" dirty="0"/>
          </a:p>
        </p:txBody>
      </p:sp>
    </p:spTree>
    <p:extLst>
      <p:ext uri="{BB962C8B-B14F-4D97-AF65-F5344CB8AC3E}">
        <p14:creationId xmlns:p14="http://schemas.microsoft.com/office/powerpoint/2010/main" val="3916231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34</a:t>
            </a:fld>
            <a:endParaRPr lang="en-US" dirty="0"/>
          </a:p>
        </p:txBody>
      </p:sp>
    </p:spTree>
    <p:extLst>
      <p:ext uri="{BB962C8B-B14F-4D97-AF65-F5344CB8AC3E}">
        <p14:creationId xmlns:p14="http://schemas.microsoft.com/office/powerpoint/2010/main" val="3916231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35</a:t>
            </a:fld>
            <a:endParaRPr lang="en-US" dirty="0"/>
          </a:p>
        </p:txBody>
      </p:sp>
    </p:spTree>
    <p:extLst>
      <p:ext uri="{BB962C8B-B14F-4D97-AF65-F5344CB8AC3E}">
        <p14:creationId xmlns:p14="http://schemas.microsoft.com/office/powerpoint/2010/main" val="3916231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36</a:t>
            </a:fld>
            <a:endParaRPr lang="en-US" dirty="0"/>
          </a:p>
        </p:txBody>
      </p:sp>
    </p:spTree>
    <p:extLst>
      <p:ext uri="{BB962C8B-B14F-4D97-AF65-F5344CB8AC3E}">
        <p14:creationId xmlns:p14="http://schemas.microsoft.com/office/powerpoint/2010/main" val="3916231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41</a:t>
            </a:fld>
            <a:endParaRPr lang="en-US"/>
          </a:p>
        </p:txBody>
      </p:sp>
    </p:spTree>
    <p:extLst>
      <p:ext uri="{BB962C8B-B14F-4D97-AF65-F5344CB8AC3E}">
        <p14:creationId xmlns:p14="http://schemas.microsoft.com/office/powerpoint/2010/main" val="385084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42</a:t>
            </a:fld>
            <a:endParaRPr lang="en-US"/>
          </a:p>
        </p:txBody>
      </p:sp>
    </p:spTree>
    <p:extLst>
      <p:ext uri="{BB962C8B-B14F-4D97-AF65-F5344CB8AC3E}">
        <p14:creationId xmlns:p14="http://schemas.microsoft.com/office/powerpoint/2010/main" val="3850846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43</a:t>
            </a:fld>
            <a:endParaRPr lang="en-US" dirty="0"/>
          </a:p>
        </p:txBody>
      </p:sp>
    </p:spTree>
    <p:extLst>
      <p:ext uri="{BB962C8B-B14F-4D97-AF65-F5344CB8AC3E}">
        <p14:creationId xmlns:p14="http://schemas.microsoft.com/office/powerpoint/2010/main" val="2224251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44</a:t>
            </a:fld>
            <a:endParaRPr lang="en-US" dirty="0"/>
          </a:p>
        </p:txBody>
      </p:sp>
    </p:spTree>
    <p:extLst>
      <p:ext uri="{BB962C8B-B14F-4D97-AF65-F5344CB8AC3E}">
        <p14:creationId xmlns:p14="http://schemas.microsoft.com/office/powerpoint/2010/main" val="2224251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45</a:t>
            </a:fld>
            <a:endParaRPr lang="en-US" dirty="0"/>
          </a:p>
        </p:txBody>
      </p:sp>
    </p:spTree>
    <p:extLst>
      <p:ext uri="{BB962C8B-B14F-4D97-AF65-F5344CB8AC3E}">
        <p14:creationId xmlns:p14="http://schemas.microsoft.com/office/powerpoint/2010/main" val="222425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4</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51</a:t>
            </a:fld>
            <a:endParaRPr lang="en-US"/>
          </a:p>
        </p:txBody>
      </p:sp>
    </p:spTree>
    <p:extLst>
      <p:ext uri="{BB962C8B-B14F-4D97-AF65-F5344CB8AC3E}">
        <p14:creationId xmlns:p14="http://schemas.microsoft.com/office/powerpoint/2010/main" val="3565018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57</a:t>
            </a:fld>
            <a:endParaRPr lang="en-US" dirty="0"/>
          </a:p>
        </p:txBody>
      </p:sp>
    </p:spTree>
    <p:extLst>
      <p:ext uri="{BB962C8B-B14F-4D97-AF65-F5344CB8AC3E}">
        <p14:creationId xmlns:p14="http://schemas.microsoft.com/office/powerpoint/2010/main" val="3803759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CC"/>
              </a:solidFill>
            </a:endParaRPr>
          </a:p>
        </p:txBody>
      </p:sp>
      <p:sp>
        <p:nvSpPr>
          <p:cNvPr id="4" name="Slide Number Placeholder 3"/>
          <p:cNvSpPr>
            <a:spLocks noGrp="1"/>
          </p:cNvSpPr>
          <p:nvPr>
            <p:ph type="sldNum" sz="quarter" idx="10"/>
          </p:nvPr>
        </p:nvSpPr>
        <p:spPr/>
        <p:txBody>
          <a:bodyPr/>
          <a:lstStyle/>
          <a:p>
            <a:fld id="{3A7F8A06-1B12-45A6-8A18-87284765C065}" type="slidenum">
              <a:rPr lang="en-US" smtClean="0"/>
              <a:t>58</a:t>
            </a:fld>
            <a:endParaRPr lang="en-US" dirty="0"/>
          </a:p>
        </p:txBody>
      </p:sp>
    </p:spTree>
    <p:extLst>
      <p:ext uri="{BB962C8B-B14F-4D97-AF65-F5344CB8AC3E}">
        <p14:creationId xmlns:p14="http://schemas.microsoft.com/office/powerpoint/2010/main" val="3803759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59</a:t>
            </a:fld>
            <a:endParaRPr lang="en-US"/>
          </a:p>
        </p:txBody>
      </p:sp>
    </p:spTree>
    <p:extLst>
      <p:ext uri="{BB962C8B-B14F-4D97-AF65-F5344CB8AC3E}">
        <p14:creationId xmlns:p14="http://schemas.microsoft.com/office/powerpoint/2010/main" val="3989283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62155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262155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4262155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262155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262155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65</a:t>
            </a:fld>
            <a:endParaRPr lang="en-US" dirty="0"/>
          </a:p>
        </p:txBody>
      </p:sp>
    </p:spTree>
    <p:extLst>
      <p:ext uri="{BB962C8B-B14F-4D97-AF65-F5344CB8AC3E}">
        <p14:creationId xmlns:p14="http://schemas.microsoft.com/office/powerpoint/2010/main" val="121722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5</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66</a:t>
            </a:fld>
            <a:endParaRPr lang="en-US" dirty="0"/>
          </a:p>
        </p:txBody>
      </p:sp>
    </p:spTree>
    <p:extLst>
      <p:ext uri="{BB962C8B-B14F-4D97-AF65-F5344CB8AC3E}">
        <p14:creationId xmlns:p14="http://schemas.microsoft.com/office/powerpoint/2010/main" val="12172285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67</a:t>
            </a:fld>
            <a:endParaRPr lang="en-US" dirty="0"/>
          </a:p>
        </p:txBody>
      </p:sp>
    </p:spTree>
    <p:extLst>
      <p:ext uri="{BB962C8B-B14F-4D97-AF65-F5344CB8AC3E}">
        <p14:creationId xmlns:p14="http://schemas.microsoft.com/office/powerpoint/2010/main" val="12172285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68</a:t>
            </a:fld>
            <a:endParaRPr lang="en-US" dirty="0"/>
          </a:p>
        </p:txBody>
      </p:sp>
    </p:spTree>
    <p:extLst>
      <p:ext uri="{BB962C8B-B14F-4D97-AF65-F5344CB8AC3E}">
        <p14:creationId xmlns:p14="http://schemas.microsoft.com/office/powerpoint/2010/main" val="1217228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69</a:t>
            </a:fld>
            <a:endParaRPr lang="en-US" dirty="0"/>
          </a:p>
        </p:txBody>
      </p:sp>
    </p:spTree>
    <p:extLst>
      <p:ext uri="{BB962C8B-B14F-4D97-AF65-F5344CB8AC3E}">
        <p14:creationId xmlns:p14="http://schemas.microsoft.com/office/powerpoint/2010/main" val="1217228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70</a:t>
            </a:fld>
            <a:endParaRPr lang="en-US" dirty="0"/>
          </a:p>
        </p:txBody>
      </p:sp>
    </p:spTree>
    <p:extLst>
      <p:ext uri="{BB962C8B-B14F-4D97-AF65-F5344CB8AC3E}">
        <p14:creationId xmlns:p14="http://schemas.microsoft.com/office/powerpoint/2010/main" val="2460572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75</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76</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77</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78</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79</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6</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80</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81</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82</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83</a:t>
            </a:fld>
            <a:endParaRPr lang="en-US" dirty="0"/>
          </a:p>
        </p:txBody>
      </p:sp>
    </p:spTree>
    <p:extLst>
      <p:ext uri="{BB962C8B-B14F-4D97-AF65-F5344CB8AC3E}">
        <p14:creationId xmlns:p14="http://schemas.microsoft.com/office/powerpoint/2010/main" val="3369769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85</a:t>
            </a:fld>
            <a:endParaRPr lang="en-US" dirty="0"/>
          </a:p>
        </p:txBody>
      </p:sp>
    </p:spTree>
    <p:extLst>
      <p:ext uri="{BB962C8B-B14F-4D97-AF65-F5344CB8AC3E}">
        <p14:creationId xmlns:p14="http://schemas.microsoft.com/office/powerpoint/2010/main" val="36154046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86</a:t>
            </a:fld>
            <a:endParaRPr lang="en-US" dirty="0"/>
          </a:p>
        </p:txBody>
      </p:sp>
    </p:spTree>
    <p:extLst>
      <p:ext uri="{BB962C8B-B14F-4D97-AF65-F5344CB8AC3E}">
        <p14:creationId xmlns:p14="http://schemas.microsoft.com/office/powerpoint/2010/main" val="3615404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87</a:t>
            </a:fld>
            <a:endParaRPr lang="en-US" dirty="0"/>
          </a:p>
        </p:txBody>
      </p:sp>
    </p:spTree>
    <p:extLst>
      <p:ext uri="{BB962C8B-B14F-4D97-AF65-F5344CB8AC3E}">
        <p14:creationId xmlns:p14="http://schemas.microsoft.com/office/powerpoint/2010/main" val="3615404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88</a:t>
            </a:fld>
            <a:endParaRPr lang="en-US" dirty="0"/>
          </a:p>
        </p:txBody>
      </p:sp>
    </p:spTree>
    <p:extLst>
      <p:ext uri="{BB962C8B-B14F-4D97-AF65-F5344CB8AC3E}">
        <p14:creationId xmlns:p14="http://schemas.microsoft.com/office/powerpoint/2010/main" val="3615404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7</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8</a:t>
            </a:fld>
            <a:endParaRPr lang="en-US" dirty="0"/>
          </a:p>
        </p:txBody>
      </p:sp>
    </p:spTree>
    <p:extLst>
      <p:ext uri="{BB962C8B-B14F-4D97-AF65-F5344CB8AC3E}">
        <p14:creationId xmlns:p14="http://schemas.microsoft.com/office/powerpoint/2010/main" val="262886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7F8A06-1B12-45A6-8A18-87284765C065}" type="slidenum">
              <a:rPr lang="en-US" smtClean="0"/>
              <a:t>9</a:t>
            </a:fld>
            <a:endParaRPr lang="en-US" dirty="0"/>
          </a:p>
        </p:txBody>
      </p:sp>
    </p:spTree>
    <p:extLst>
      <p:ext uri="{BB962C8B-B14F-4D97-AF65-F5344CB8AC3E}">
        <p14:creationId xmlns:p14="http://schemas.microsoft.com/office/powerpoint/2010/main" val="22338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9686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46247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353763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26763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279614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31450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168378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32347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239416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410726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A783A-DA32-4A51-8A73-66FC332E46C7}" type="datetimeFigureOut">
              <a:rPr lang="en-US" smtClean="0"/>
              <a:t>4/1/2017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5A28E7-3027-4B14-BA53-53E1C1641995}" type="slidenum">
              <a:rPr lang="en-US" smtClean="0"/>
              <a:t>‹#›</a:t>
            </a:fld>
            <a:endParaRPr lang="en-US" dirty="0"/>
          </a:p>
        </p:txBody>
      </p:sp>
    </p:spTree>
    <p:extLst>
      <p:ext uri="{BB962C8B-B14F-4D97-AF65-F5344CB8AC3E}">
        <p14:creationId xmlns:p14="http://schemas.microsoft.com/office/powerpoint/2010/main" val="3740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A783A-DA32-4A51-8A73-66FC332E46C7}" type="datetimeFigureOut">
              <a:rPr lang="en-US" smtClean="0"/>
              <a:t>4/1/2017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A28E7-3027-4B14-BA53-53E1C1641995}" type="slidenum">
              <a:rPr lang="en-US" smtClean="0"/>
              <a:t>‹#›</a:t>
            </a:fld>
            <a:endParaRPr lang="en-US" dirty="0"/>
          </a:p>
        </p:txBody>
      </p:sp>
    </p:spTree>
    <p:extLst>
      <p:ext uri="{BB962C8B-B14F-4D97-AF65-F5344CB8AC3E}">
        <p14:creationId xmlns:p14="http://schemas.microsoft.com/office/powerpoint/2010/main" val="264308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tmp"/><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1.tmp"/><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s/_rels/slide17.xml.rels><?xml version="1.0" encoding="UTF-8" standalone="yes"?>
<Relationships xmlns="http://schemas.openxmlformats.org/package/2006/relationships"><Relationship Id="rId8" Type="http://schemas.openxmlformats.org/officeDocument/2006/relationships/image" Target="../media/image1.tmp"/><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s/_rels/slide18.xml.rels><?xml version="1.0" encoding="UTF-8" standalone="yes"?>
<Relationships xmlns="http://schemas.openxmlformats.org/package/2006/relationships"><Relationship Id="rId8" Type="http://schemas.openxmlformats.org/officeDocument/2006/relationships/image" Target="../media/image1.tmp"/><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jpe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2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3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4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tmp"/></Relationships>
</file>

<file path=ppt/slides/_rels/slide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tmp"/><Relationship Id="rId7"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tmp"/></Relationships>
</file>

<file path=ppt/slides/_rels/slide7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T.H.I.E.V.V.E.S</a:t>
            </a:r>
            <a:r>
              <a:rPr lang="en-US" dirty="0" smtClean="0"/>
              <a:t>. </a:t>
            </a:r>
            <a:r>
              <a:rPr lang="en-US" i="1" dirty="0" smtClean="0"/>
              <a:t>with Snatches</a:t>
            </a:r>
            <a:endParaRPr lang="en-US" dirty="0"/>
          </a:p>
        </p:txBody>
      </p:sp>
      <p:sp>
        <p:nvSpPr>
          <p:cNvPr id="3" name="Subtitle 2"/>
          <p:cNvSpPr>
            <a:spLocks noGrp="1"/>
          </p:cNvSpPr>
          <p:nvPr>
            <p:ph type="subTitle" idx="1"/>
          </p:nvPr>
        </p:nvSpPr>
        <p:spPr/>
        <p:txBody>
          <a:bodyPr/>
          <a:lstStyle/>
          <a:p>
            <a:r>
              <a:rPr lang="en-US" b="1" dirty="0" smtClean="0"/>
              <a:t>DEMO</a:t>
            </a:r>
            <a:endParaRPr lang="en-US" b="1" dirty="0"/>
          </a:p>
        </p:txBody>
      </p:sp>
    </p:spTree>
    <p:extLst>
      <p:ext uri="{BB962C8B-B14F-4D97-AF65-F5344CB8AC3E}">
        <p14:creationId xmlns:p14="http://schemas.microsoft.com/office/powerpoint/2010/main" val="18397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lstStyle/>
          <a:p>
            <a:r>
              <a:rPr lang="en-US" dirty="0" smtClean="0"/>
              <a:t>Warning:</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71370"/>
            <a:ext cx="1343213" cy="2724530"/>
          </a:xfrm>
          <a:prstGeom prst="rect">
            <a:avLst/>
          </a:prstGeom>
        </p:spPr>
      </p:pic>
      <p:sp>
        <p:nvSpPr>
          <p:cNvPr id="8" name="Oval Callout 7"/>
          <p:cNvSpPr/>
          <p:nvPr/>
        </p:nvSpPr>
        <p:spPr>
          <a:xfrm>
            <a:off x="3352800" y="1676400"/>
            <a:ext cx="3943710" cy="2362200"/>
          </a:xfrm>
          <a:prstGeom prst="wedgeEllipseCallout">
            <a:avLst>
              <a:gd name="adj1" fmla="val -77651"/>
              <a:gd name="adj2" fmla="val 2774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In reality, with practice, this whole process should move quickly—usually 3 to 10 minutes.</a:t>
            </a:r>
            <a:endParaRPr lang="en-US" sz="2400" dirty="0">
              <a:solidFill>
                <a:srgbClr val="0000CC"/>
              </a:solidFill>
            </a:endParaRPr>
          </a:p>
        </p:txBody>
      </p:sp>
    </p:spTree>
    <p:extLst>
      <p:ext uri="{BB962C8B-B14F-4D97-AF65-F5344CB8AC3E}">
        <p14:creationId xmlns:p14="http://schemas.microsoft.com/office/powerpoint/2010/main" val="109070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lstStyle/>
          <a:p>
            <a:r>
              <a:rPr lang="en-US" dirty="0" smtClean="0"/>
              <a:t>Warning:</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71370"/>
            <a:ext cx="1343213" cy="2724530"/>
          </a:xfrm>
          <a:prstGeom prst="rect">
            <a:avLst/>
          </a:prstGeom>
        </p:spPr>
      </p:pic>
      <p:sp>
        <p:nvSpPr>
          <p:cNvPr id="9" name="Oval Callout 8"/>
          <p:cNvSpPr/>
          <p:nvPr/>
        </p:nvSpPr>
        <p:spPr>
          <a:xfrm>
            <a:off x="3144129" y="1828800"/>
            <a:ext cx="4367049" cy="2643352"/>
          </a:xfrm>
          <a:prstGeom prst="wedgeEllipseCallout">
            <a:avLst>
              <a:gd name="adj1" fmla="val -71933"/>
              <a:gd name="adj2" fmla="val 950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These 3 to 10 minutes are well-worth the GREAT payoff for learning and remembering</a:t>
            </a:r>
            <a:r>
              <a:rPr lang="en-US" sz="2400" dirty="0">
                <a:solidFill>
                  <a:srgbClr val="0000CC"/>
                </a:solidFill>
              </a:rPr>
              <a:t> </a:t>
            </a:r>
            <a:r>
              <a:rPr lang="en-US" sz="2400" dirty="0" smtClean="0">
                <a:solidFill>
                  <a:srgbClr val="0000CC"/>
                </a:solidFill>
              </a:rPr>
              <a:t>later.</a:t>
            </a:r>
            <a:endParaRPr lang="en-US" sz="2400" dirty="0">
              <a:solidFill>
                <a:srgbClr val="0000CC"/>
              </a:solidFill>
            </a:endParaRPr>
          </a:p>
        </p:txBody>
      </p:sp>
    </p:spTree>
    <p:extLst>
      <p:ext uri="{BB962C8B-B14F-4D97-AF65-F5344CB8AC3E}">
        <p14:creationId xmlns:p14="http://schemas.microsoft.com/office/powerpoint/2010/main" val="25096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Guiding Question</a:t>
            </a:r>
            <a:endParaRPr lang="en-US" dirty="0"/>
          </a:p>
        </p:txBody>
      </p:sp>
      <p:sp>
        <p:nvSpPr>
          <p:cNvPr id="3" name="Content Placeholder 2"/>
          <p:cNvSpPr>
            <a:spLocks noGrp="1"/>
          </p:cNvSpPr>
          <p:nvPr>
            <p:ph idx="1"/>
          </p:nvPr>
        </p:nvSpPr>
        <p:spPr/>
        <p:txBody>
          <a:bodyPr/>
          <a:lstStyle/>
          <a:p>
            <a:pPr marL="0" indent="0">
              <a:buNone/>
            </a:pPr>
            <a:r>
              <a:rPr lang="en-US" dirty="0" smtClean="0">
                <a:solidFill>
                  <a:srgbClr val="0000CC"/>
                </a:solidFill>
              </a:rPr>
              <a:t>The question you ask yourself while using </a:t>
            </a:r>
            <a:r>
              <a:rPr lang="en-US" i="1" dirty="0" smtClean="0">
                <a:solidFill>
                  <a:srgbClr val="0000CC"/>
                </a:solidFill>
              </a:rPr>
              <a:t>T.H.I.E.V.V.E.S. </a:t>
            </a:r>
            <a:r>
              <a:rPr lang="en-US" i="1" dirty="0">
                <a:solidFill>
                  <a:srgbClr val="0000CC"/>
                </a:solidFill>
              </a:rPr>
              <a:t>w</a:t>
            </a:r>
            <a:r>
              <a:rPr lang="en-US" i="1" dirty="0" smtClean="0">
                <a:solidFill>
                  <a:srgbClr val="0000CC"/>
                </a:solidFill>
              </a:rPr>
              <a:t>ith Snatches</a:t>
            </a:r>
            <a:r>
              <a:rPr lang="en-US" dirty="0" smtClean="0">
                <a:solidFill>
                  <a:srgbClr val="0000CC"/>
                </a:solidFill>
              </a:rPr>
              <a:t> is . . . </a:t>
            </a:r>
          </a:p>
          <a:p>
            <a:pPr marL="0" indent="0">
              <a:buNone/>
            </a:pPr>
            <a:endParaRPr lang="en-US" i="1" dirty="0"/>
          </a:p>
          <a:p>
            <a:pPr marL="0" indent="0">
              <a:buNone/>
            </a:pPr>
            <a:r>
              <a:rPr lang="en-US" i="1" dirty="0" smtClean="0"/>
              <a:t>	</a:t>
            </a:r>
            <a:r>
              <a:rPr lang="en-US" i="1" dirty="0" smtClean="0">
                <a:solidFill>
                  <a:srgbClr val="FF0000"/>
                </a:solidFill>
              </a:rPr>
              <a:t>“What is it I’m going to learn?”</a:t>
            </a:r>
          </a:p>
          <a:p>
            <a:pPr marL="0" indent="0">
              <a:buNone/>
            </a:pPr>
            <a:endParaRPr lang="en-US" i="1" dirty="0"/>
          </a:p>
          <a:p>
            <a:pPr marL="0" indent="0">
              <a:buNone/>
            </a:pPr>
            <a:r>
              <a:rPr lang="en-US" dirty="0" smtClean="0">
                <a:solidFill>
                  <a:srgbClr val="0000CC"/>
                </a:solidFill>
              </a:rPr>
              <a:t>Continue to ask that constantly with every step of </a:t>
            </a:r>
            <a:r>
              <a:rPr lang="en-US" i="1" dirty="0" smtClean="0">
                <a:solidFill>
                  <a:srgbClr val="0000CC"/>
                </a:solidFill>
              </a:rPr>
              <a:t>T.H.I.E.V.V.E.S.</a:t>
            </a:r>
            <a:endParaRPr lang="en-US" i="1" dirty="0">
              <a:solidFill>
                <a:srgbClr val="0000CC"/>
              </a:solidFill>
            </a:endParaRPr>
          </a:p>
        </p:txBody>
      </p:sp>
    </p:spTree>
    <p:extLst>
      <p:ext uri="{BB962C8B-B14F-4D97-AF65-F5344CB8AC3E}">
        <p14:creationId xmlns:p14="http://schemas.microsoft.com/office/powerpoint/2010/main" val="38285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1000"/>
                            </p:stCondLst>
                            <p:childTnLst>
                              <p:par>
                                <p:cTn id="11" presetID="53" presetClass="entr" presetSubtype="16" fill="hold" grpId="0"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1000"/>
                                        <p:tgtEl>
                                          <p:spTgt spid="3">
                                            <p:txEl>
                                              <p:pRg st="2" end="2"/>
                                            </p:txEl>
                                          </p:spTgt>
                                        </p:tgtEl>
                                      </p:cBhvr>
                                    </p:animEffect>
                                  </p:childTnLst>
                                </p:cTn>
                              </p:par>
                            </p:childTnLst>
                          </p:cTn>
                        </p:par>
                        <p:par>
                          <p:cTn id="16" fill="hold">
                            <p:stCondLst>
                              <p:cond delay="3000"/>
                            </p:stCondLst>
                            <p:childTnLst>
                              <p:par>
                                <p:cTn id="17" presetID="53" presetClass="entr" presetSubtype="16" fill="hold" grpId="0" nodeType="afterEffect">
                                  <p:stCondLst>
                                    <p:cond delay="100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00200"/>
            <a:ext cx="609600" cy="1236493"/>
          </a:xfrm>
          <a:prstGeom prst="rect">
            <a:avLst/>
          </a:prstGeom>
        </p:spPr>
      </p:pic>
      <p:sp>
        <p:nvSpPr>
          <p:cNvPr id="5" name="Oval Callout 4"/>
          <p:cNvSpPr/>
          <p:nvPr/>
        </p:nvSpPr>
        <p:spPr>
          <a:xfrm>
            <a:off x="1444867" y="1143000"/>
            <a:ext cx="2212733" cy="1828800"/>
          </a:xfrm>
          <a:prstGeom prst="wedgeEllipseCallout">
            <a:avLst>
              <a:gd name="adj1" fmla="val -67386"/>
              <a:gd name="adj2" fmla="val 309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smtClean="0">
                <a:solidFill>
                  <a:srgbClr val="0000CC"/>
                </a:solidFill>
              </a:rPr>
              <a:t>Here’s the </a:t>
            </a:r>
            <a:r>
              <a:rPr lang="en-US" sz="2200" dirty="0" err="1" smtClean="0">
                <a:solidFill>
                  <a:srgbClr val="0000CC"/>
                </a:solidFill>
              </a:rPr>
              <a:t>ThinkSheet</a:t>
            </a:r>
            <a:r>
              <a:rPr lang="en-US" sz="2200" dirty="0" smtClean="0">
                <a:solidFill>
                  <a:srgbClr val="0000CC"/>
                </a:solidFill>
              </a:rPr>
              <a:t> you will use.</a:t>
            </a:r>
          </a:p>
        </p:txBody>
      </p:sp>
      <p:pic>
        <p:nvPicPr>
          <p:cNvPr id="2" name="Picture 1"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21379" t="12849" r="35517"/>
          <a:stretch/>
        </p:blipFill>
        <p:spPr>
          <a:xfrm>
            <a:off x="3802308" y="516984"/>
            <a:ext cx="5265492" cy="5731416"/>
          </a:xfrm>
          <a:prstGeom prst="rect">
            <a:avLst/>
          </a:prstGeom>
        </p:spPr>
      </p:pic>
      <p:sp>
        <p:nvSpPr>
          <p:cNvPr id="6" name="Rectangle 5"/>
          <p:cNvSpPr/>
          <p:nvPr/>
        </p:nvSpPr>
        <p:spPr>
          <a:xfrm>
            <a:off x="3733800" y="76200"/>
            <a:ext cx="5334000" cy="6553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944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21" b="1"/>
          <a:stretch/>
        </p:blipFill>
        <p:spPr>
          <a:xfrm>
            <a:off x="114300" y="1295400"/>
            <a:ext cx="8915400" cy="5692588"/>
          </a:xfrm>
        </p:spPr>
      </p:pic>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9033"/>
            <a:ext cx="838200" cy="1700178"/>
          </a:xfrm>
          <a:prstGeom prst="rect">
            <a:avLst/>
          </a:prstGeom>
        </p:spPr>
      </p:pic>
      <p:sp>
        <p:nvSpPr>
          <p:cNvPr id="5" name="Oval Callout 4"/>
          <p:cNvSpPr/>
          <p:nvPr/>
        </p:nvSpPr>
        <p:spPr>
          <a:xfrm>
            <a:off x="3810000" y="76200"/>
            <a:ext cx="3889133" cy="2286000"/>
          </a:xfrm>
          <a:prstGeom prst="wedgeEllipseCallout">
            <a:avLst>
              <a:gd name="adj1" fmla="val -68109"/>
              <a:gd name="adj2" fmla="val -1290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Watch me demonstrate what I do to preview this chapter using </a:t>
            </a:r>
            <a:r>
              <a:rPr lang="en-US" sz="2000" i="1" dirty="0">
                <a:solidFill>
                  <a:srgbClr val="0000CC"/>
                </a:solidFill>
              </a:rPr>
              <a:t>T.H.I.E.V.V.E.S. with Snatches.</a:t>
            </a:r>
            <a:endParaRPr lang="en-US" sz="2200" dirty="0" smtClean="0">
              <a:solidFill>
                <a:srgbClr val="0000CC"/>
              </a:solidFill>
            </a:endParaRPr>
          </a:p>
        </p:txBody>
      </p:sp>
    </p:spTree>
    <p:extLst>
      <p:ext uri="{BB962C8B-B14F-4D97-AF65-F5344CB8AC3E}">
        <p14:creationId xmlns:p14="http://schemas.microsoft.com/office/powerpoint/2010/main" val="348438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10460" cy="24008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168" y="-8927"/>
            <a:ext cx="3886200" cy="2514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883" y="2069173"/>
            <a:ext cx="3886200" cy="2514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2063311"/>
            <a:ext cx="3886200" cy="2514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4343400"/>
            <a:ext cx="3886200" cy="2514600"/>
          </a:xfrm>
          <a:prstGeom prst="rect">
            <a:avLst/>
          </a:prstGeom>
          <a:ln>
            <a:noFill/>
          </a:ln>
          <a:effectLst>
            <a:outerShdw blurRad="292100" dist="139700" dir="2700000" algn="tl" rotWithShape="0">
              <a:srgbClr val="333333">
                <a:alpha val="65000"/>
              </a:srgbClr>
            </a:outerShdw>
          </a:effectLst>
        </p:spPr>
      </p:pic>
      <p:pic>
        <p:nvPicPr>
          <p:cNvPr id="31" name="Content Placeholder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8" y="4133470"/>
            <a:ext cx="1343213" cy="272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174" y="4343400"/>
            <a:ext cx="3886200" cy="2514600"/>
          </a:xfrm>
          <a:prstGeom prst="rect">
            <a:avLst/>
          </a:prstGeom>
          <a:ln>
            <a:noFill/>
          </a:ln>
          <a:effectLst>
            <a:outerShdw blurRad="292100" dist="139700" dir="2700000" algn="tl" rotWithShape="0">
              <a:srgbClr val="333333">
                <a:alpha val="65000"/>
              </a:srgbClr>
            </a:outerShdw>
          </a:effectLst>
        </p:spPr>
      </p:pic>
      <p:sp>
        <p:nvSpPr>
          <p:cNvPr id="34" name="Oval Callout 33"/>
          <p:cNvSpPr/>
          <p:nvPr/>
        </p:nvSpPr>
        <p:spPr>
          <a:xfrm>
            <a:off x="2656160" y="3058123"/>
            <a:ext cx="5421039" cy="3277401"/>
          </a:xfrm>
          <a:prstGeom prst="wedgeEllipseCallout">
            <a:avLst>
              <a:gd name="adj1" fmla="val -75302"/>
              <a:gd name="adj2" fmla="val 1397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CC"/>
                </a:solidFill>
              </a:rPr>
              <a:t> </a:t>
            </a:r>
            <a:r>
              <a:rPr lang="en-US" sz="2400" dirty="0" smtClean="0">
                <a:solidFill>
                  <a:srgbClr val="0000CC"/>
                </a:solidFill>
              </a:rPr>
              <a:t>I </a:t>
            </a:r>
            <a:r>
              <a:rPr lang="en-US" sz="2400" dirty="0">
                <a:solidFill>
                  <a:srgbClr val="0000CC"/>
                </a:solidFill>
              </a:rPr>
              <a:t>first flip quickly through the whole chapter to see how it is organized (using the </a:t>
            </a:r>
            <a:r>
              <a:rPr lang="en-US" sz="2400" i="1" dirty="0">
                <a:solidFill>
                  <a:srgbClr val="0000CC"/>
                </a:solidFill>
              </a:rPr>
              <a:t>Skeleton</a:t>
            </a:r>
            <a:r>
              <a:rPr lang="en-US" sz="2400" dirty="0">
                <a:solidFill>
                  <a:srgbClr val="0000CC"/>
                </a:solidFill>
              </a:rPr>
              <a:t> strategy).  I constantly ask myself, “What is the structure of this chapter?” </a:t>
            </a:r>
            <a:endParaRPr lang="en-US" sz="2000" dirty="0">
              <a:solidFill>
                <a:srgbClr val="0000CC"/>
              </a:solidFill>
            </a:endParaRPr>
          </a:p>
        </p:txBody>
      </p:sp>
    </p:spTree>
    <p:extLst>
      <p:ext uri="{BB962C8B-B14F-4D97-AF65-F5344CB8AC3E}">
        <p14:creationId xmlns:p14="http://schemas.microsoft.com/office/powerpoint/2010/main" val="413675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10460" cy="24008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168" y="-8927"/>
            <a:ext cx="3886200" cy="2514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883" y="2069173"/>
            <a:ext cx="3886200" cy="2514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2063311"/>
            <a:ext cx="3886200" cy="2514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4343400"/>
            <a:ext cx="3886200" cy="2514600"/>
          </a:xfrm>
          <a:prstGeom prst="rect">
            <a:avLst/>
          </a:prstGeom>
          <a:ln>
            <a:noFill/>
          </a:ln>
          <a:effectLst>
            <a:outerShdw blurRad="292100" dist="139700" dir="2700000" algn="tl" rotWithShape="0">
              <a:srgbClr val="333333">
                <a:alpha val="65000"/>
              </a:srgbClr>
            </a:outerShdw>
          </a:effectLst>
        </p:spPr>
      </p:pic>
      <p:pic>
        <p:nvPicPr>
          <p:cNvPr id="31" name="Content Placeholder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8" y="4133470"/>
            <a:ext cx="1343213" cy="272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174" y="4343400"/>
            <a:ext cx="3886200" cy="2514600"/>
          </a:xfrm>
          <a:prstGeom prst="rect">
            <a:avLst/>
          </a:prstGeom>
          <a:ln>
            <a:noFill/>
          </a:ln>
          <a:effectLst>
            <a:outerShdw blurRad="292100" dist="139700" dir="2700000" algn="tl" rotWithShape="0">
              <a:srgbClr val="333333">
                <a:alpha val="65000"/>
              </a:srgbClr>
            </a:outerShdw>
          </a:effectLst>
        </p:spPr>
      </p:pic>
      <p:sp>
        <p:nvSpPr>
          <p:cNvPr id="35" name="Oval Callout 34"/>
          <p:cNvSpPr/>
          <p:nvPr/>
        </p:nvSpPr>
        <p:spPr>
          <a:xfrm>
            <a:off x="1268283" y="4974683"/>
            <a:ext cx="2971800" cy="1905000"/>
          </a:xfrm>
          <a:prstGeom prst="wedgeEllipseCallout">
            <a:avLst>
              <a:gd name="adj1" fmla="val -55817"/>
              <a:gd name="adj2" fmla="val -2724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a:t>
            </a:r>
            <a:r>
              <a:rPr lang="en-US" sz="2400" dirty="0">
                <a:solidFill>
                  <a:srgbClr val="0000CC"/>
                </a:solidFill>
              </a:rPr>
              <a:t>see that this chapter has 12 pages </a:t>
            </a:r>
          </a:p>
        </p:txBody>
      </p:sp>
    </p:spTree>
    <p:extLst>
      <p:ext uri="{BB962C8B-B14F-4D97-AF65-F5344CB8AC3E}">
        <p14:creationId xmlns:p14="http://schemas.microsoft.com/office/powerpoint/2010/main" val="31937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10460" cy="24008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797" y="-68505"/>
            <a:ext cx="3886200" cy="2514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133600"/>
            <a:ext cx="3886200" cy="2514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2133600"/>
            <a:ext cx="3886200" cy="2514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4343400"/>
            <a:ext cx="3886200" cy="2514600"/>
          </a:xfrm>
          <a:prstGeom prst="rect">
            <a:avLst/>
          </a:prstGeom>
          <a:ln>
            <a:noFill/>
          </a:ln>
          <a:effectLst>
            <a:outerShdw blurRad="292100" dist="139700" dir="2700000" algn="tl" rotWithShape="0">
              <a:srgbClr val="333333">
                <a:alpha val="65000"/>
              </a:srgbClr>
            </a:outerShdw>
          </a:effectLst>
        </p:spPr>
      </p:pic>
      <p:pic>
        <p:nvPicPr>
          <p:cNvPr id="31" name="Content Placeholder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8" y="4133470"/>
            <a:ext cx="1343213" cy="272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174" y="4343400"/>
            <a:ext cx="3886200" cy="2514600"/>
          </a:xfrm>
          <a:prstGeom prst="rect">
            <a:avLst/>
          </a:prstGeom>
          <a:ln>
            <a:noFill/>
          </a:ln>
          <a:effectLst>
            <a:outerShdw blurRad="292100" dist="139700" dir="2700000" algn="tl" rotWithShape="0">
              <a:srgbClr val="333333">
                <a:alpha val="65000"/>
              </a:srgbClr>
            </a:outerShdw>
          </a:effectLst>
        </p:spPr>
      </p:pic>
      <p:sp>
        <p:nvSpPr>
          <p:cNvPr id="8" name="Oval Callout 7"/>
          <p:cNvSpPr/>
          <p:nvPr/>
        </p:nvSpPr>
        <p:spPr>
          <a:xfrm>
            <a:off x="1562227" y="3748611"/>
            <a:ext cx="3027997" cy="1813989"/>
          </a:xfrm>
          <a:prstGeom prst="wedgeEllipseCallout">
            <a:avLst>
              <a:gd name="adj1" fmla="val -61271"/>
              <a:gd name="adj2" fmla="val 3666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a:solidFill>
                  <a:srgbClr val="0000CC"/>
                </a:solidFill>
              </a:rPr>
              <a:t>It has five sections labeled and numbered.</a:t>
            </a:r>
          </a:p>
        </p:txBody>
      </p:sp>
      <p:sp>
        <p:nvSpPr>
          <p:cNvPr id="9" name="Rectangle 8"/>
          <p:cNvSpPr/>
          <p:nvPr/>
        </p:nvSpPr>
        <p:spPr>
          <a:xfrm>
            <a:off x="1405596" y="3733800"/>
            <a:ext cx="637988"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8200" y="2867622"/>
            <a:ext cx="637988" cy="3327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991596" y="2438400"/>
            <a:ext cx="637988"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29037" y="5600700"/>
            <a:ext cx="731520" cy="3264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00600" y="665833"/>
            <a:ext cx="637988" cy="2344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27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5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grpId="0" nodeType="after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16"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710460" cy="24008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168" y="-8927"/>
            <a:ext cx="3886200" cy="25146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883" y="2069173"/>
            <a:ext cx="3886200" cy="2514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2063311"/>
            <a:ext cx="3886200" cy="2514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4343400"/>
            <a:ext cx="3886200" cy="2514600"/>
          </a:xfrm>
          <a:prstGeom prst="rect">
            <a:avLst/>
          </a:prstGeom>
          <a:ln>
            <a:noFill/>
          </a:ln>
          <a:effectLst>
            <a:outerShdw blurRad="292100" dist="139700" dir="2700000" algn="tl" rotWithShape="0">
              <a:srgbClr val="333333">
                <a:alpha val="65000"/>
              </a:srgbClr>
            </a:outerShdw>
          </a:effectLst>
        </p:spPr>
      </p:pic>
      <p:pic>
        <p:nvPicPr>
          <p:cNvPr id="31" name="Content Placeholder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8" y="4133470"/>
            <a:ext cx="1343213" cy="2724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78174" y="4343400"/>
            <a:ext cx="3886200" cy="2514600"/>
          </a:xfrm>
          <a:prstGeom prst="rect">
            <a:avLst/>
          </a:prstGeom>
          <a:ln>
            <a:noFill/>
          </a:ln>
          <a:effectLst>
            <a:outerShdw blurRad="292100" dist="139700" dir="2700000" algn="tl" rotWithShape="0">
              <a:srgbClr val="333333">
                <a:alpha val="65000"/>
              </a:srgbClr>
            </a:outerShdw>
          </a:effectLst>
        </p:spPr>
      </p:pic>
      <p:sp>
        <p:nvSpPr>
          <p:cNvPr id="18" name="Oval Callout 17"/>
          <p:cNvSpPr/>
          <p:nvPr/>
        </p:nvSpPr>
        <p:spPr>
          <a:xfrm>
            <a:off x="1586759" y="3303184"/>
            <a:ext cx="5306647" cy="2297516"/>
          </a:xfrm>
          <a:prstGeom prst="wedgeEllipseCallout">
            <a:avLst>
              <a:gd name="adj1" fmla="val -56499"/>
              <a:gd name="adj2" fmla="val 3482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CC"/>
                </a:solidFill>
              </a:rPr>
              <a:t>Because of </a:t>
            </a:r>
            <a:r>
              <a:rPr lang="en-US" sz="2400" i="1" dirty="0">
                <a:solidFill>
                  <a:srgbClr val="0000CC"/>
                </a:solidFill>
              </a:rPr>
              <a:t>Skeleton</a:t>
            </a:r>
            <a:r>
              <a:rPr lang="en-US" sz="2400" dirty="0">
                <a:solidFill>
                  <a:srgbClr val="0000CC"/>
                </a:solidFill>
              </a:rPr>
              <a:t>, I now see the structure to use like a road map through the text.  </a:t>
            </a:r>
          </a:p>
        </p:txBody>
      </p:sp>
    </p:spTree>
    <p:extLst>
      <p:ext uri="{BB962C8B-B14F-4D97-AF65-F5344CB8AC3E}">
        <p14:creationId xmlns:p14="http://schemas.microsoft.com/office/powerpoint/2010/main" val="315718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 y="-73800"/>
            <a:ext cx="5752104" cy="372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870" y="1050656"/>
            <a:ext cx="5752104" cy="372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495" y="1920428"/>
            <a:ext cx="5752104" cy="372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2423" y="2546670"/>
            <a:ext cx="5752104" cy="372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622" y="3172912"/>
            <a:ext cx="5752104" cy="3721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Rectangle 5"/>
          <p:cNvSpPr/>
          <p:nvPr/>
        </p:nvSpPr>
        <p:spPr>
          <a:xfrm>
            <a:off x="5105400" y="479156"/>
            <a:ext cx="3962399" cy="571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Is there a </a:t>
            </a:r>
            <a:r>
              <a:rPr lang="en-US" sz="3000" b="1" dirty="0" smtClean="0"/>
              <a:t>T</a:t>
            </a:r>
            <a:r>
              <a:rPr lang="en-US" sz="2400" dirty="0" smtClean="0"/>
              <a:t>itle?</a:t>
            </a:r>
            <a:endParaRPr lang="en-US" sz="2400" dirty="0"/>
          </a:p>
        </p:txBody>
      </p:sp>
      <p:sp>
        <p:nvSpPr>
          <p:cNvPr id="7" name="Rectangle 6"/>
          <p:cNvSpPr/>
          <p:nvPr/>
        </p:nvSpPr>
        <p:spPr>
          <a:xfrm>
            <a:off x="5257800" y="6125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 name="Rectangle 7"/>
          <p:cNvSpPr/>
          <p:nvPr/>
        </p:nvSpPr>
        <p:spPr>
          <a:xfrm>
            <a:off x="5105399" y="1203056"/>
            <a:ext cx="4038599" cy="571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Are there </a:t>
            </a:r>
            <a:r>
              <a:rPr lang="en-US" sz="3000" b="1" dirty="0" smtClean="0"/>
              <a:t>H</a:t>
            </a:r>
            <a:r>
              <a:rPr lang="en-US" sz="2400" dirty="0" smtClean="0"/>
              <a:t>eadings?</a:t>
            </a:r>
            <a:endParaRPr lang="en-US" sz="2400" dirty="0"/>
          </a:p>
        </p:txBody>
      </p:sp>
      <p:sp>
        <p:nvSpPr>
          <p:cNvPr id="9" name="Rectangle 8"/>
          <p:cNvSpPr/>
          <p:nvPr/>
        </p:nvSpPr>
        <p:spPr>
          <a:xfrm>
            <a:off x="5257800" y="13364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1" name="Rectangle 10"/>
          <p:cNvSpPr/>
          <p:nvPr/>
        </p:nvSpPr>
        <p:spPr>
          <a:xfrm>
            <a:off x="5105400" y="1926956"/>
            <a:ext cx="4038599" cy="571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Is there an </a:t>
            </a:r>
            <a:r>
              <a:rPr lang="en-US" sz="3000" b="1" dirty="0" smtClean="0"/>
              <a:t>I</a:t>
            </a:r>
            <a:r>
              <a:rPr lang="en-US" sz="2400" dirty="0" smtClean="0"/>
              <a:t>ntroduction?</a:t>
            </a:r>
            <a:endParaRPr lang="en-US" sz="2400" dirty="0"/>
          </a:p>
        </p:txBody>
      </p:sp>
      <p:sp>
        <p:nvSpPr>
          <p:cNvPr id="12" name="Rectangle 11"/>
          <p:cNvSpPr/>
          <p:nvPr/>
        </p:nvSpPr>
        <p:spPr>
          <a:xfrm>
            <a:off x="5241010" y="20603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 name="Rectangle 12"/>
          <p:cNvSpPr/>
          <p:nvPr/>
        </p:nvSpPr>
        <p:spPr>
          <a:xfrm>
            <a:off x="5083442" y="2631806"/>
            <a:ext cx="4054271" cy="7209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517525"/>
            <a:r>
              <a:rPr lang="en-US" sz="2400" dirty="0" smtClean="0"/>
              <a:t>Are there 1</a:t>
            </a:r>
            <a:r>
              <a:rPr lang="en-US" sz="2400" baseline="30000" dirty="0" smtClean="0"/>
              <a:t>st</a:t>
            </a:r>
            <a:r>
              <a:rPr lang="en-US" sz="2400" dirty="0" smtClean="0"/>
              <a:t> sentences in </a:t>
            </a:r>
            <a:r>
              <a:rPr lang="en-US" sz="2400" b="1" dirty="0" smtClean="0"/>
              <a:t>E</a:t>
            </a:r>
            <a:r>
              <a:rPr lang="en-US" sz="2400" dirty="0" smtClean="0"/>
              <a:t>very paragraph / section?</a:t>
            </a:r>
            <a:endParaRPr lang="en-US" sz="2400" dirty="0"/>
          </a:p>
        </p:txBody>
      </p:sp>
      <p:sp>
        <p:nvSpPr>
          <p:cNvPr id="14" name="Rectangle 13"/>
          <p:cNvSpPr/>
          <p:nvPr/>
        </p:nvSpPr>
        <p:spPr>
          <a:xfrm>
            <a:off x="5241010" y="2839903"/>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Rectangle 14"/>
          <p:cNvSpPr/>
          <p:nvPr/>
        </p:nvSpPr>
        <p:spPr>
          <a:xfrm>
            <a:off x="5105399" y="3527156"/>
            <a:ext cx="4054271" cy="571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Are there </a:t>
            </a:r>
            <a:r>
              <a:rPr lang="en-US" sz="3000" b="1" dirty="0"/>
              <a:t>V</a:t>
            </a:r>
            <a:r>
              <a:rPr lang="en-US" sz="2400" dirty="0" smtClean="0"/>
              <a:t>isuals?</a:t>
            </a:r>
            <a:endParaRPr lang="en-US" sz="2400" dirty="0"/>
          </a:p>
        </p:txBody>
      </p:sp>
      <p:sp>
        <p:nvSpPr>
          <p:cNvPr id="16" name="Rectangle 15"/>
          <p:cNvSpPr/>
          <p:nvPr/>
        </p:nvSpPr>
        <p:spPr>
          <a:xfrm>
            <a:off x="5257800" y="36605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p:nvSpPr>
        <p:spPr>
          <a:xfrm>
            <a:off x="5100232" y="4343400"/>
            <a:ext cx="4060555" cy="5334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Is the </a:t>
            </a:r>
            <a:r>
              <a:rPr lang="en-US" sz="3000" b="1" dirty="0" smtClean="0"/>
              <a:t>V</a:t>
            </a:r>
            <a:r>
              <a:rPr lang="en-US" sz="2400" dirty="0" smtClean="0"/>
              <a:t>ocabulary bolded?</a:t>
            </a:r>
            <a:endParaRPr lang="en-US" sz="2400" dirty="0"/>
          </a:p>
        </p:txBody>
      </p:sp>
      <p:sp>
        <p:nvSpPr>
          <p:cNvPr id="18" name="Rectangle 17"/>
          <p:cNvSpPr/>
          <p:nvPr/>
        </p:nvSpPr>
        <p:spPr>
          <a:xfrm>
            <a:off x="5257800" y="44767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p:nvSpPr>
        <p:spPr>
          <a:xfrm>
            <a:off x="5100232" y="5029200"/>
            <a:ext cx="4060555"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Are there questions, </a:t>
            </a:r>
            <a:r>
              <a:rPr lang="en-US" sz="3000" b="1" dirty="0" smtClean="0"/>
              <a:t>E</a:t>
            </a:r>
            <a:r>
              <a:rPr lang="en-US" sz="2400" dirty="0" smtClean="0"/>
              <a:t>very</a:t>
            </a:r>
          </a:p>
          <a:p>
            <a:r>
              <a:rPr lang="en-US" sz="2400" dirty="0"/>
              <a:t> </a:t>
            </a:r>
            <a:r>
              <a:rPr lang="en-US" sz="2400" dirty="0" smtClean="0"/>
              <a:t>       Question?</a:t>
            </a:r>
            <a:endParaRPr lang="en-US" sz="2000" dirty="0"/>
          </a:p>
        </p:txBody>
      </p:sp>
      <p:sp>
        <p:nvSpPr>
          <p:cNvPr id="20" name="Rectangle 19"/>
          <p:cNvSpPr/>
          <p:nvPr/>
        </p:nvSpPr>
        <p:spPr>
          <a:xfrm>
            <a:off x="5257800" y="53149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Rectangle 20"/>
          <p:cNvSpPr/>
          <p:nvPr/>
        </p:nvSpPr>
        <p:spPr>
          <a:xfrm>
            <a:off x="5083442" y="5943600"/>
            <a:ext cx="4060555" cy="5715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b="1" dirty="0"/>
              <a:t> </a:t>
            </a:r>
            <a:r>
              <a:rPr lang="en-US" b="1" dirty="0" smtClean="0"/>
              <a:t>         </a:t>
            </a:r>
            <a:r>
              <a:rPr lang="en-US" sz="2400" dirty="0" smtClean="0"/>
              <a:t>Is there a </a:t>
            </a:r>
            <a:r>
              <a:rPr lang="en-US" sz="3000" b="1" dirty="0" smtClean="0"/>
              <a:t>S</a:t>
            </a:r>
            <a:r>
              <a:rPr lang="en-US" sz="2400" dirty="0" smtClean="0"/>
              <a:t>ummary?</a:t>
            </a:r>
            <a:endParaRPr lang="en-US" sz="2400" dirty="0"/>
          </a:p>
        </p:txBody>
      </p:sp>
      <p:sp>
        <p:nvSpPr>
          <p:cNvPr id="22" name="Rectangle 21"/>
          <p:cNvSpPr/>
          <p:nvPr/>
        </p:nvSpPr>
        <p:spPr>
          <a:xfrm>
            <a:off x="5241010" y="60769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p:cNvSpPr/>
          <p:nvPr/>
        </p:nvSpPr>
        <p:spPr>
          <a:xfrm>
            <a:off x="5257800" y="6125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solidFill>
                  <a:srgbClr val="0000CC"/>
                </a:solidFill>
              </a:rPr>
              <a:t>Yes</a:t>
            </a:r>
            <a:endParaRPr lang="en-US" sz="1000" b="1" dirty="0">
              <a:solidFill>
                <a:srgbClr val="0000CC"/>
              </a:solidFill>
            </a:endParaRPr>
          </a:p>
        </p:txBody>
      </p:sp>
      <p:sp>
        <p:nvSpPr>
          <p:cNvPr id="24" name="Rectangle 23"/>
          <p:cNvSpPr/>
          <p:nvPr/>
        </p:nvSpPr>
        <p:spPr>
          <a:xfrm>
            <a:off x="5241010" y="2839903"/>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solidFill>
                  <a:srgbClr val="0000CC"/>
                </a:solidFill>
              </a:rPr>
              <a:t>Yes</a:t>
            </a:r>
            <a:endParaRPr lang="en-US" sz="1000" b="1" dirty="0">
              <a:solidFill>
                <a:srgbClr val="0000CC"/>
              </a:solidFill>
            </a:endParaRPr>
          </a:p>
        </p:txBody>
      </p:sp>
      <p:sp>
        <p:nvSpPr>
          <p:cNvPr id="25" name="Rectangle 24"/>
          <p:cNvSpPr/>
          <p:nvPr/>
        </p:nvSpPr>
        <p:spPr>
          <a:xfrm>
            <a:off x="5257800" y="13364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a:solidFill>
                  <a:srgbClr val="0000CC"/>
                </a:solidFill>
              </a:rPr>
              <a:t>Yes</a:t>
            </a:r>
            <a:endParaRPr lang="en-US" sz="1000" b="1" dirty="0">
              <a:solidFill>
                <a:srgbClr val="FF0000"/>
              </a:solidFill>
            </a:endParaRPr>
          </a:p>
        </p:txBody>
      </p:sp>
      <p:sp>
        <p:nvSpPr>
          <p:cNvPr id="26" name="Rectangle 25"/>
          <p:cNvSpPr/>
          <p:nvPr/>
        </p:nvSpPr>
        <p:spPr>
          <a:xfrm>
            <a:off x="5241011" y="2051588"/>
            <a:ext cx="39779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b="1" dirty="0" smtClean="0">
                <a:solidFill>
                  <a:srgbClr val="0000CC"/>
                </a:solidFill>
              </a:rPr>
              <a:t> </a:t>
            </a:r>
            <a:r>
              <a:rPr lang="en-US" sz="800" b="1" dirty="0">
                <a:solidFill>
                  <a:srgbClr val="0000CC"/>
                </a:solidFill>
              </a:rPr>
              <a:t>Yes </a:t>
            </a:r>
            <a:endParaRPr lang="en-US" sz="800" b="1" dirty="0">
              <a:solidFill>
                <a:srgbClr val="003300"/>
              </a:solidFill>
            </a:endParaRPr>
          </a:p>
        </p:txBody>
      </p:sp>
      <p:sp>
        <p:nvSpPr>
          <p:cNvPr id="27" name="Rectangle 26"/>
          <p:cNvSpPr/>
          <p:nvPr/>
        </p:nvSpPr>
        <p:spPr>
          <a:xfrm>
            <a:off x="5257800" y="3660506"/>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solidFill>
                  <a:srgbClr val="0000CC"/>
                </a:solidFill>
              </a:rPr>
              <a:t>Yes</a:t>
            </a:r>
            <a:endParaRPr lang="en-US" sz="1000" b="1" dirty="0">
              <a:solidFill>
                <a:srgbClr val="0000CC"/>
              </a:solidFill>
            </a:endParaRPr>
          </a:p>
        </p:txBody>
      </p:sp>
      <p:sp>
        <p:nvSpPr>
          <p:cNvPr id="28" name="Rectangle 27"/>
          <p:cNvSpPr/>
          <p:nvPr/>
        </p:nvSpPr>
        <p:spPr>
          <a:xfrm>
            <a:off x="5257800" y="44767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a:solidFill>
                  <a:srgbClr val="0000CC"/>
                </a:solidFill>
              </a:rPr>
              <a:t>Yes</a:t>
            </a:r>
            <a:endParaRPr lang="en-US" sz="1000" b="1" dirty="0">
              <a:solidFill>
                <a:srgbClr val="FF0000"/>
              </a:solidFill>
            </a:endParaRPr>
          </a:p>
        </p:txBody>
      </p:sp>
      <p:sp>
        <p:nvSpPr>
          <p:cNvPr id="29" name="Rectangle 28"/>
          <p:cNvSpPr/>
          <p:nvPr/>
        </p:nvSpPr>
        <p:spPr>
          <a:xfrm>
            <a:off x="5252634" y="53149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b="1" dirty="0">
                <a:solidFill>
                  <a:srgbClr val="003300"/>
                </a:solidFill>
              </a:rPr>
              <a:t>Not sure</a:t>
            </a:r>
          </a:p>
        </p:txBody>
      </p:sp>
      <p:sp>
        <p:nvSpPr>
          <p:cNvPr id="30" name="Rectangle 29"/>
          <p:cNvSpPr/>
          <p:nvPr/>
        </p:nvSpPr>
        <p:spPr>
          <a:xfrm>
            <a:off x="5249406" y="607695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b="1" dirty="0" smtClean="0">
                <a:solidFill>
                  <a:srgbClr val="003300"/>
                </a:solidFill>
              </a:rPr>
              <a:t>Not sure</a:t>
            </a:r>
            <a:endParaRPr lang="en-US" sz="800" b="1" dirty="0">
              <a:solidFill>
                <a:srgbClr val="003300"/>
              </a:solidFill>
            </a:endParaRPr>
          </a:p>
        </p:txBody>
      </p:sp>
      <p:sp>
        <p:nvSpPr>
          <p:cNvPr id="33" name="Rectangle 32"/>
          <p:cNvSpPr/>
          <p:nvPr/>
        </p:nvSpPr>
        <p:spPr>
          <a:xfrm>
            <a:off x="4483767" y="76200"/>
            <a:ext cx="4572000" cy="2857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b="1" dirty="0" smtClean="0"/>
              <a:t>What text features are there?</a:t>
            </a:r>
            <a:endParaRPr lang="en-US" sz="2400" b="1" dirty="0"/>
          </a:p>
        </p:txBody>
      </p:sp>
      <p:pic>
        <p:nvPicPr>
          <p:cNvPr id="31" name="Content Placeholder 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00072"/>
            <a:ext cx="1469373" cy="2980429"/>
          </a:xfrm>
          <a:prstGeom prst="rect">
            <a:avLst/>
          </a:prstGeom>
        </p:spPr>
      </p:pic>
      <p:sp>
        <p:nvSpPr>
          <p:cNvPr id="34" name="Oval Callout 33"/>
          <p:cNvSpPr/>
          <p:nvPr/>
        </p:nvSpPr>
        <p:spPr>
          <a:xfrm>
            <a:off x="1512683" y="3505200"/>
            <a:ext cx="3668917" cy="3429000"/>
          </a:xfrm>
          <a:prstGeom prst="wedgeEllipseCallout">
            <a:avLst>
              <a:gd name="adj1" fmla="val -59436"/>
              <a:gd name="adj2" fmla="val -249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rgbClr val="0000CC"/>
                </a:solidFill>
              </a:rPr>
              <a:t>I refer </a:t>
            </a:r>
            <a:r>
              <a:rPr lang="en-US" sz="2000" dirty="0">
                <a:solidFill>
                  <a:srgbClr val="0000CC"/>
                </a:solidFill>
              </a:rPr>
              <a:t>to the </a:t>
            </a:r>
            <a:r>
              <a:rPr lang="en-US" sz="2000" dirty="0" err="1" smtClean="0">
                <a:solidFill>
                  <a:srgbClr val="0000CC"/>
                </a:solidFill>
              </a:rPr>
              <a:t>ThinkSheet</a:t>
            </a:r>
            <a:r>
              <a:rPr lang="en-US" sz="2000" dirty="0" smtClean="0">
                <a:solidFill>
                  <a:srgbClr val="0000CC"/>
                </a:solidFill>
              </a:rPr>
              <a:t>, and, if I need to, I </a:t>
            </a:r>
            <a:r>
              <a:rPr lang="en-US" sz="2000" dirty="0">
                <a:solidFill>
                  <a:srgbClr val="0000CC"/>
                </a:solidFill>
              </a:rPr>
              <a:t>quickly flip through the chapter again just to see which specific parts of </a:t>
            </a:r>
            <a:r>
              <a:rPr lang="en-US" sz="2000" i="1" dirty="0">
                <a:solidFill>
                  <a:srgbClr val="0000CC"/>
                </a:solidFill>
              </a:rPr>
              <a:t>T.H.I.E.V.V.E.S.</a:t>
            </a:r>
            <a:r>
              <a:rPr lang="en-US" sz="2000" dirty="0">
                <a:solidFill>
                  <a:srgbClr val="0000CC"/>
                </a:solidFill>
              </a:rPr>
              <a:t> the text provides.</a:t>
            </a:r>
          </a:p>
        </p:txBody>
      </p:sp>
    </p:spTree>
    <p:extLst>
      <p:ext uri="{BB962C8B-B14F-4D97-AF65-F5344CB8AC3E}">
        <p14:creationId xmlns:p14="http://schemas.microsoft.com/office/powerpoint/2010/main" val="119536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200"/>
                                        <p:tgtEl>
                                          <p:spTgt spid="23"/>
                                        </p:tgtEl>
                                      </p:cBhvr>
                                    </p:animEffect>
                                  </p:childTnLst>
                                </p:cTn>
                              </p:par>
                            </p:childTnLst>
                          </p:cTn>
                        </p:par>
                        <p:par>
                          <p:cTn id="26" fill="hold">
                            <p:stCondLst>
                              <p:cond delay="17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par>
                          <p:cTn id="30" fill="hold">
                            <p:stCondLst>
                              <p:cond delay="22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2700"/>
                            </p:stCondLst>
                            <p:childTnLst>
                              <p:par>
                                <p:cTn id="35" presetID="14" presetClass="entr" presetSubtype="1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par>
                          <p:cTn id="38" fill="hold">
                            <p:stCondLst>
                              <p:cond delay="3200"/>
                            </p:stCondLst>
                            <p:childTnLst>
                              <p:par>
                                <p:cTn id="39" presetID="14" presetClass="entr" presetSubtype="1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par>
                          <p:cTn id="42" fill="hold">
                            <p:stCondLst>
                              <p:cond delay="3700"/>
                            </p:stCondLst>
                            <p:childTnLst>
                              <p:par>
                                <p:cTn id="43" presetID="14" presetClass="entr" presetSubtype="1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par>
                          <p:cTn id="46" fill="hold">
                            <p:stCondLst>
                              <p:cond delay="4200"/>
                            </p:stCondLst>
                            <p:childTnLst>
                              <p:par>
                                <p:cTn id="47" presetID="14" presetClass="entr" presetSubtype="10"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childTnLst>
                          </p:cTn>
                        </p:par>
                        <p:par>
                          <p:cTn id="50" fill="hold">
                            <p:stCondLst>
                              <p:cond delay="4700"/>
                            </p:stCondLst>
                            <p:childTnLst>
                              <p:par>
                                <p:cTn id="51" presetID="14" presetClass="entr" presetSubtype="1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par>
                          <p:cTn id="54" fill="hold">
                            <p:stCondLst>
                              <p:cond delay="52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par>
                          <p:cTn id="58" fill="hold">
                            <p:stCondLst>
                              <p:cond delay="5700"/>
                            </p:stCondLst>
                            <p:childTnLst>
                              <p:par>
                                <p:cTn id="59" presetID="14" presetClass="entr" presetSubtype="1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childTnLst>
                          </p:cTn>
                        </p:par>
                        <p:par>
                          <p:cTn id="62" fill="hold">
                            <p:stCondLst>
                              <p:cond delay="6200"/>
                            </p:stCondLst>
                            <p:childTnLst>
                              <p:par>
                                <p:cTn id="63" presetID="14" presetClass="entr" presetSubtype="1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randombar(horizontal)">
                                      <p:cBhvr>
                                        <p:cTn id="65" dur="500"/>
                                        <p:tgtEl>
                                          <p:spTgt spid="15"/>
                                        </p:tgtEl>
                                      </p:cBhvr>
                                    </p:animEffect>
                                  </p:childTnLst>
                                </p:cTn>
                              </p:par>
                            </p:childTnLst>
                          </p:cTn>
                        </p:par>
                        <p:par>
                          <p:cTn id="66" fill="hold">
                            <p:stCondLst>
                              <p:cond delay="6700"/>
                            </p:stCondLst>
                            <p:childTnLst>
                              <p:par>
                                <p:cTn id="67" presetID="14" presetClass="entr" presetSubtype="10" fill="hold" grpId="0"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randombar(horizontal)">
                                      <p:cBhvr>
                                        <p:cTn id="69" dur="500"/>
                                        <p:tgtEl>
                                          <p:spTgt spid="16"/>
                                        </p:tgtEl>
                                      </p:cBhvr>
                                    </p:animEffect>
                                  </p:childTnLst>
                                </p:cTn>
                              </p:par>
                            </p:childTnLst>
                          </p:cTn>
                        </p:par>
                        <p:par>
                          <p:cTn id="70" fill="hold">
                            <p:stCondLst>
                              <p:cond delay="7200"/>
                            </p:stCondLst>
                            <p:childTnLst>
                              <p:par>
                                <p:cTn id="71" presetID="14" presetClass="entr" presetSubtype="1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childTnLst>
                          </p:cTn>
                        </p:par>
                        <p:par>
                          <p:cTn id="74" fill="hold">
                            <p:stCondLst>
                              <p:cond delay="7700"/>
                            </p:stCondLst>
                            <p:childTnLst>
                              <p:par>
                                <p:cTn id="75" presetID="14" presetClass="entr" presetSubtype="10" fill="hold" grpId="0" nodeType="after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randombar(horizontal)">
                                      <p:cBhvr>
                                        <p:cTn id="77" dur="500"/>
                                        <p:tgtEl>
                                          <p:spTgt spid="17"/>
                                        </p:tgtEl>
                                      </p:cBhvr>
                                    </p:animEffect>
                                  </p:childTnLst>
                                </p:cTn>
                              </p:par>
                            </p:childTnLst>
                          </p:cTn>
                        </p:par>
                        <p:par>
                          <p:cTn id="78" fill="hold">
                            <p:stCondLst>
                              <p:cond delay="8200"/>
                            </p:stCondLst>
                            <p:childTnLst>
                              <p:par>
                                <p:cTn id="79" presetID="14" presetClass="entr" presetSubtype="10"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randombar(horizontal)">
                                      <p:cBhvr>
                                        <p:cTn id="81" dur="500"/>
                                        <p:tgtEl>
                                          <p:spTgt spid="18"/>
                                        </p:tgtEl>
                                      </p:cBhvr>
                                    </p:animEffect>
                                  </p:childTnLst>
                                </p:cTn>
                              </p:par>
                            </p:childTnLst>
                          </p:cTn>
                        </p:par>
                        <p:par>
                          <p:cTn id="82" fill="hold">
                            <p:stCondLst>
                              <p:cond delay="8700"/>
                            </p:stCondLst>
                            <p:childTnLst>
                              <p:par>
                                <p:cTn id="83" presetID="14" presetClass="entr" presetSubtype="10"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randombar(horizontal)">
                                      <p:cBhvr>
                                        <p:cTn id="85" dur="500"/>
                                        <p:tgtEl>
                                          <p:spTgt spid="28"/>
                                        </p:tgtEl>
                                      </p:cBhvr>
                                    </p:animEffect>
                                  </p:childTnLst>
                                </p:cTn>
                              </p:par>
                            </p:childTnLst>
                          </p:cTn>
                        </p:par>
                        <p:par>
                          <p:cTn id="86" fill="hold">
                            <p:stCondLst>
                              <p:cond delay="9200"/>
                            </p:stCondLst>
                            <p:childTnLst>
                              <p:par>
                                <p:cTn id="87" presetID="14" presetClass="entr" presetSubtype="10" fill="hold" grpId="0" nodeType="after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randombar(horizontal)">
                                      <p:cBhvr>
                                        <p:cTn id="89" dur="500"/>
                                        <p:tgtEl>
                                          <p:spTgt spid="19"/>
                                        </p:tgtEl>
                                      </p:cBhvr>
                                    </p:animEffect>
                                  </p:childTnLst>
                                </p:cTn>
                              </p:par>
                            </p:childTnLst>
                          </p:cTn>
                        </p:par>
                        <p:par>
                          <p:cTn id="90" fill="hold">
                            <p:stCondLst>
                              <p:cond delay="9700"/>
                            </p:stCondLst>
                            <p:childTnLst>
                              <p:par>
                                <p:cTn id="91" presetID="14" presetClass="entr" presetSubtype="10" fill="hold" grpId="0" nodeType="after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randombar(horizontal)">
                                      <p:cBhvr>
                                        <p:cTn id="93" dur="500"/>
                                        <p:tgtEl>
                                          <p:spTgt spid="20"/>
                                        </p:tgtEl>
                                      </p:cBhvr>
                                    </p:animEffect>
                                  </p:childTnLst>
                                </p:cTn>
                              </p:par>
                            </p:childTnLst>
                          </p:cTn>
                        </p:par>
                        <p:par>
                          <p:cTn id="94" fill="hold">
                            <p:stCondLst>
                              <p:cond delay="10200"/>
                            </p:stCondLst>
                            <p:childTnLst>
                              <p:par>
                                <p:cTn id="95" presetID="14" presetClass="entr" presetSubtype="1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randombar(horizontal)">
                                      <p:cBhvr>
                                        <p:cTn id="97" dur="500"/>
                                        <p:tgtEl>
                                          <p:spTgt spid="29"/>
                                        </p:tgtEl>
                                      </p:cBhvr>
                                    </p:animEffect>
                                  </p:childTnLst>
                                </p:cTn>
                              </p:par>
                            </p:childTnLst>
                          </p:cTn>
                        </p:par>
                        <p:par>
                          <p:cTn id="98" fill="hold">
                            <p:stCondLst>
                              <p:cond delay="10700"/>
                            </p:stCondLst>
                            <p:childTnLst>
                              <p:par>
                                <p:cTn id="99" presetID="14" presetClass="entr" presetSubtype="1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randombar(horizontal)">
                                      <p:cBhvr>
                                        <p:cTn id="101" dur="500"/>
                                        <p:tgtEl>
                                          <p:spTgt spid="21"/>
                                        </p:tgtEl>
                                      </p:cBhvr>
                                    </p:animEffect>
                                  </p:childTnLst>
                                </p:cTn>
                              </p:par>
                            </p:childTnLst>
                          </p:cTn>
                        </p:par>
                        <p:par>
                          <p:cTn id="102" fill="hold">
                            <p:stCondLst>
                              <p:cond delay="11200"/>
                            </p:stCondLst>
                            <p:childTnLst>
                              <p:par>
                                <p:cTn id="103" presetID="14" presetClass="entr" presetSubtype="10"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randombar(horizontal)">
                                      <p:cBhvr>
                                        <p:cTn id="105" dur="500"/>
                                        <p:tgtEl>
                                          <p:spTgt spid="22"/>
                                        </p:tgtEl>
                                      </p:cBhvr>
                                    </p:animEffect>
                                  </p:childTnLst>
                                </p:cTn>
                              </p:par>
                            </p:childTnLst>
                          </p:cTn>
                        </p:par>
                        <p:par>
                          <p:cTn id="106" fill="hold">
                            <p:stCondLst>
                              <p:cond delay="11700"/>
                            </p:stCondLst>
                            <p:childTnLst>
                              <p:par>
                                <p:cTn id="107" presetID="14" presetClass="entr" presetSubtype="10" fill="hold" grpId="0" nodeType="after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randombar(horizontal)">
                                      <p:cBhvr>
                                        <p:cTn id="10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5" name="Oval Callout 4"/>
          <p:cNvSpPr/>
          <p:nvPr/>
        </p:nvSpPr>
        <p:spPr>
          <a:xfrm>
            <a:off x="3162300" y="990600"/>
            <a:ext cx="5257800" cy="2895600"/>
          </a:xfrm>
          <a:prstGeom prst="wedgeEllipseCallout">
            <a:avLst>
              <a:gd name="adj1" fmla="val -68865"/>
              <a:gd name="adj2" fmla="val 3747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Welcome to my demonstration of </a:t>
            </a:r>
            <a:r>
              <a:rPr lang="en-US" sz="2400" b="1" i="1" dirty="0" smtClean="0">
                <a:solidFill>
                  <a:srgbClr val="0000CC"/>
                </a:solidFill>
              </a:rPr>
              <a:t>T.H.I.E.V.V.E.S. with Snatches</a:t>
            </a:r>
            <a:r>
              <a:rPr lang="en-US" sz="2400" i="1" dirty="0" smtClean="0">
                <a:solidFill>
                  <a:srgbClr val="0000CC"/>
                </a:solidFill>
              </a:rPr>
              <a:t>.  </a:t>
            </a:r>
            <a:endParaRPr lang="en-US" sz="2400" dirty="0">
              <a:solidFill>
                <a:srgbClr val="0000CC"/>
              </a:solidFill>
            </a:endParaRPr>
          </a:p>
        </p:txBody>
      </p:sp>
    </p:spTree>
    <p:extLst>
      <p:ext uri="{BB962C8B-B14F-4D97-AF65-F5344CB8AC3E}">
        <p14:creationId xmlns:p14="http://schemas.microsoft.com/office/powerpoint/2010/main" val="235045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p:cNvSpPr/>
          <p:nvPr/>
        </p:nvSpPr>
        <p:spPr>
          <a:xfrm>
            <a:off x="240085" y="383290"/>
            <a:ext cx="2209800" cy="111235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Cloud Callout 6"/>
          <p:cNvSpPr/>
          <p:nvPr/>
        </p:nvSpPr>
        <p:spPr>
          <a:xfrm>
            <a:off x="1467964" y="1066801"/>
            <a:ext cx="6837835" cy="3707218"/>
          </a:xfrm>
          <a:prstGeom prst="cloudCallout">
            <a:avLst>
              <a:gd name="adj1" fmla="val -41241"/>
              <a:gd name="adj2" fmla="val 653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smtClean="0"/>
              <a:t>I </a:t>
            </a:r>
            <a:r>
              <a:rPr lang="en-US" sz="2400" dirty="0"/>
              <a:t>now start at the beginning of the chapter with this question in mind, “What am I going to learn from the chapter?” </a:t>
            </a:r>
          </a:p>
          <a:p>
            <a:pPr algn="ctr"/>
            <a:r>
              <a:rPr lang="en-US" sz="2400" dirty="0"/>
              <a:t>I </a:t>
            </a:r>
            <a:r>
              <a:rPr lang="en-US" sz="2400" dirty="0" smtClean="0"/>
              <a:t>guess what I am going to learn in this </a:t>
            </a:r>
            <a:r>
              <a:rPr lang="en-US" sz="2400" dirty="0"/>
              <a:t>chapter </a:t>
            </a:r>
            <a:r>
              <a:rPr lang="en-US" sz="2400" dirty="0" smtClean="0"/>
              <a:t>just from the title.</a:t>
            </a:r>
            <a:endParaRPr lang="en-US" sz="2400" dirty="0"/>
          </a:p>
        </p:txBody>
      </p:sp>
      <p:pic>
        <p:nvPicPr>
          <p:cNvPr id="1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 y="4152900"/>
            <a:ext cx="1343213" cy="2724530"/>
          </a:xfrm>
          <a:prstGeom prst="rect">
            <a:avLst/>
          </a:prstGeom>
        </p:spPr>
      </p:pic>
    </p:spTree>
    <p:extLst>
      <p:ext uri="{BB962C8B-B14F-4D97-AF65-F5344CB8AC3E}">
        <p14:creationId xmlns:p14="http://schemas.microsoft.com/office/powerpoint/2010/main" val="18029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3" dur="500"/>
                                        <p:tgtEl>
                                          <p:spTgt spid="7">
                                            <p:txEl>
                                              <p:pRg st="1" end="1"/>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 y="4152900"/>
            <a:ext cx="1343213" cy="2724530"/>
          </a:xfrm>
          <a:prstGeom prst="rect">
            <a:avLst/>
          </a:prstGeom>
        </p:spPr>
      </p:pic>
      <p:sp>
        <p:nvSpPr>
          <p:cNvPr id="6" name="Rounded Rectangle 5"/>
          <p:cNvSpPr/>
          <p:nvPr/>
        </p:nvSpPr>
        <p:spPr>
          <a:xfrm>
            <a:off x="210665" y="289386"/>
            <a:ext cx="2151535" cy="112464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Cloud Callout 6"/>
          <p:cNvSpPr/>
          <p:nvPr/>
        </p:nvSpPr>
        <p:spPr>
          <a:xfrm>
            <a:off x="1823604" y="1424682"/>
            <a:ext cx="6863196" cy="3908051"/>
          </a:xfrm>
          <a:prstGeom prst="cloudCallout">
            <a:avLst>
              <a:gd name="adj1" fmla="val -55878"/>
              <a:gd name="adj2" fmla="val 50983"/>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i="1" dirty="0" smtClean="0"/>
              <a:t>“The </a:t>
            </a:r>
            <a:r>
              <a:rPr lang="en-US" sz="2200" i="1" dirty="0"/>
              <a:t>Law of Increasing Disorder”</a:t>
            </a:r>
            <a:r>
              <a:rPr lang="en-US" sz="2200" dirty="0"/>
              <a:t> . . . so, I predict that I will be learning about a law of the universe that shows everything moving toward more and more disorder or chaos.  That is a scary thought.</a:t>
            </a:r>
          </a:p>
        </p:txBody>
      </p:sp>
    </p:spTree>
    <p:extLst>
      <p:ext uri="{BB962C8B-B14F-4D97-AF65-F5344CB8AC3E}">
        <p14:creationId xmlns:p14="http://schemas.microsoft.com/office/powerpoint/2010/main" val="352414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787" y="4169913"/>
            <a:ext cx="1343213" cy="2724530"/>
          </a:xfrm>
          <a:prstGeom prst="rect">
            <a:avLst/>
          </a:prstGeom>
        </p:spPr>
      </p:pic>
      <p:sp>
        <p:nvSpPr>
          <p:cNvPr id="11" name="Cloud Callout 10"/>
          <p:cNvSpPr/>
          <p:nvPr/>
        </p:nvSpPr>
        <p:spPr>
          <a:xfrm>
            <a:off x="609600" y="2743200"/>
            <a:ext cx="6477000" cy="3733800"/>
          </a:xfrm>
          <a:prstGeom prst="cloudCallout">
            <a:avLst>
              <a:gd name="adj1" fmla="val 66637"/>
              <a:gd name="adj2" fmla="val 1646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a:t>Now I look at the quote </a:t>
            </a:r>
            <a:endParaRPr lang="en-US" sz="2200" dirty="0" smtClean="0"/>
          </a:p>
          <a:p>
            <a:pPr algn="ctr"/>
            <a:r>
              <a:rPr lang="en-US" sz="2200" dirty="0" smtClean="0"/>
              <a:t>below </a:t>
            </a:r>
            <a:r>
              <a:rPr lang="en-US" sz="2200" dirty="0"/>
              <a:t>the title</a:t>
            </a:r>
            <a:r>
              <a:rPr lang="en-US" sz="2200" dirty="0" smtClean="0"/>
              <a:t>.</a:t>
            </a:r>
          </a:p>
          <a:p>
            <a:pPr algn="ctr"/>
            <a:r>
              <a:rPr lang="en-US" sz="2200" dirty="0" smtClean="0"/>
              <a:t> </a:t>
            </a:r>
          </a:p>
          <a:p>
            <a:pPr algn="ctr"/>
            <a:r>
              <a:rPr lang="en-US" sz="2200" dirty="0" smtClean="0"/>
              <a:t>I </a:t>
            </a:r>
            <a:r>
              <a:rPr lang="en-US" sz="2200" dirty="0"/>
              <a:t>predict that the Second Law of Thermodynamics is the same as the Law of Increasing Disorder.  </a:t>
            </a:r>
          </a:p>
        </p:txBody>
      </p:sp>
      <p:sp>
        <p:nvSpPr>
          <p:cNvPr id="14" name="Rounded Rectangle 13"/>
          <p:cNvSpPr/>
          <p:nvPr/>
        </p:nvSpPr>
        <p:spPr>
          <a:xfrm>
            <a:off x="228600" y="1488512"/>
            <a:ext cx="1981200" cy="873688"/>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Cloud Callout 4"/>
          <p:cNvSpPr/>
          <p:nvPr/>
        </p:nvSpPr>
        <p:spPr>
          <a:xfrm>
            <a:off x="609600" y="2741282"/>
            <a:ext cx="6477000" cy="3733800"/>
          </a:xfrm>
          <a:prstGeom prst="cloudCallout">
            <a:avLst>
              <a:gd name="adj1" fmla="val 66637"/>
              <a:gd name="adj2" fmla="val 16469"/>
            </a:avLst>
          </a:prstGeom>
        </p:spPr>
        <p:style>
          <a:lnRef idx="2">
            <a:schemeClr val="accent6"/>
          </a:lnRef>
          <a:fillRef idx="1">
            <a:schemeClr val="lt1"/>
          </a:fillRef>
          <a:effectRef idx="0">
            <a:schemeClr val="accent6"/>
          </a:effectRef>
          <a:fontRef idx="minor">
            <a:schemeClr val="dk1"/>
          </a:fontRef>
        </p:style>
        <p:txBody>
          <a:bodyPr rtlCol="0" anchor="ctr"/>
          <a:lstStyle/>
          <a:p>
            <a:pPr>
              <a:defRPr/>
            </a:pPr>
            <a:r>
              <a:rPr lang="en-US" sz="2400" dirty="0"/>
              <a:t>I also guess that this is a very important law. </a:t>
            </a:r>
            <a:endParaRPr lang="en-US" sz="2400" dirty="0" smtClean="0"/>
          </a:p>
          <a:p>
            <a:pPr>
              <a:defRPr/>
            </a:pPr>
            <a:r>
              <a:rPr lang="en-US" sz="2400" dirty="0" smtClean="0"/>
              <a:t>Why </a:t>
            </a:r>
            <a:r>
              <a:rPr lang="en-US" sz="2400" dirty="0"/>
              <a:t>else would the authors devote an entire chapter in an introductory </a:t>
            </a:r>
            <a:r>
              <a:rPr lang="en-US" sz="2400" dirty="0" smtClean="0"/>
              <a:t>text to </a:t>
            </a:r>
            <a:r>
              <a:rPr lang="en-US" sz="2400" dirty="0"/>
              <a:t>a single law of nature?</a:t>
            </a:r>
            <a:endParaRPr lang="en-US" sz="2400" i="1" dirty="0"/>
          </a:p>
        </p:txBody>
      </p:sp>
    </p:spTree>
    <p:extLst>
      <p:ext uri="{BB962C8B-B14F-4D97-AF65-F5344CB8AC3E}">
        <p14:creationId xmlns:p14="http://schemas.microsoft.com/office/powerpoint/2010/main" val="39986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381000" y="2895600"/>
            <a:ext cx="6705599" cy="2971800"/>
          </a:xfrm>
          <a:prstGeom prst="cloudCallout">
            <a:avLst>
              <a:gd name="adj1" fmla="val 61731"/>
              <a:gd name="adj2" fmla="val 31398"/>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a:t>B</a:t>
            </a:r>
            <a:r>
              <a:rPr lang="en-US" sz="2400" dirty="0" smtClean="0"/>
              <a:t>ased on just the </a:t>
            </a:r>
            <a:r>
              <a:rPr lang="en-US" sz="2400" b="1" dirty="0" smtClean="0"/>
              <a:t>T</a:t>
            </a:r>
            <a:r>
              <a:rPr lang="en-US" sz="2400" dirty="0" smtClean="0"/>
              <a:t>itle and the quote, I ask the big question for </a:t>
            </a:r>
            <a:r>
              <a:rPr lang="en-US" sz="2400" i="1" dirty="0" smtClean="0"/>
              <a:t>T.H.I.E.V.V.E.S.</a:t>
            </a:r>
            <a:r>
              <a:rPr lang="en-US" sz="2400" dirty="0" smtClean="0"/>
              <a:t>:  </a:t>
            </a:r>
            <a:r>
              <a:rPr lang="en-US" sz="2400" b="1" i="1" dirty="0" smtClean="0"/>
              <a:t>What am I going to learn?  </a:t>
            </a:r>
          </a:p>
          <a:p>
            <a:r>
              <a:rPr lang="en-US" sz="2400" dirty="0" smtClean="0"/>
              <a:t>And I predict </a:t>
            </a:r>
            <a:r>
              <a:rPr lang="en-US" sz="2400" dirty="0"/>
              <a:t>the </a:t>
            </a:r>
            <a:r>
              <a:rPr lang="en-US" sz="2400" dirty="0" smtClean="0"/>
              <a:t>answer. </a:t>
            </a:r>
            <a:endParaRPr lang="en-US" sz="2400" dirty="0"/>
          </a:p>
        </p:txBody>
      </p:sp>
      <p:pic>
        <p:nvPicPr>
          <p:cNvPr id="11"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787" y="4130157"/>
            <a:ext cx="1343213" cy="2724530"/>
          </a:xfrm>
          <a:prstGeom prst="rect">
            <a:avLst/>
          </a:prstGeom>
        </p:spPr>
      </p:pic>
    </p:spTree>
    <p:extLst>
      <p:ext uri="{BB962C8B-B14F-4D97-AF65-F5344CB8AC3E}">
        <p14:creationId xmlns:p14="http://schemas.microsoft.com/office/powerpoint/2010/main" val="341492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Cloud Callout 6"/>
          <p:cNvSpPr/>
          <p:nvPr/>
        </p:nvSpPr>
        <p:spPr>
          <a:xfrm>
            <a:off x="1483024" y="2454812"/>
            <a:ext cx="5334000" cy="1900834"/>
          </a:xfrm>
          <a:prstGeom prst="cloudCallout">
            <a:avLst>
              <a:gd name="adj1" fmla="val 70973"/>
              <a:gd name="adj2" fmla="val 60892"/>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dirty="0" smtClean="0"/>
              <a:t>I </a:t>
            </a:r>
            <a:r>
              <a:rPr lang="en-US" sz="2400" dirty="0"/>
              <a:t>predict that disorder and chaos are integral to the way the universe works. </a:t>
            </a:r>
          </a:p>
        </p:txBody>
      </p:sp>
      <p:pic>
        <p:nvPicPr>
          <p:cNvPr id="11"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787" y="4133470"/>
            <a:ext cx="1343213" cy="2724530"/>
          </a:xfrm>
          <a:prstGeom prst="rect">
            <a:avLst/>
          </a:prstGeom>
        </p:spPr>
      </p:pic>
    </p:spTree>
    <p:extLst>
      <p:ext uri="{BB962C8B-B14F-4D97-AF65-F5344CB8AC3E}">
        <p14:creationId xmlns:p14="http://schemas.microsoft.com/office/powerpoint/2010/main" val="381381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787" y="4133470"/>
            <a:ext cx="1343213" cy="2724530"/>
          </a:xfrm>
          <a:prstGeom prst="rect">
            <a:avLst/>
          </a:prstGeom>
        </p:spPr>
      </p:pic>
      <p:sp>
        <p:nvSpPr>
          <p:cNvPr id="9" name="Content Placeholder 8"/>
          <p:cNvSpPr>
            <a:spLocks noGrp="1"/>
          </p:cNvSpPr>
          <p:nvPr>
            <p:ph idx="1"/>
          </p:nvPr>
        </p:nvSpPr>
        <p:spPr>
          <a:xfrm>
            <a:off x="381000" y="3429000"/>
            <a:ext cx="6172200" cy="3276600"/>
          </a:xfrm>
          <a:prstGeom prst="cloudCallout">
            <a:avLst>
              <a:gd name="adj1" fmla="val 74198"/>
              <a:gd name="adj2" fmla="val -19786"/>
            </a:avLst>
          </a:prstGeom>
        </p:spPr>
        <p:style>
          <a:lnRef idx="2">
            <a:schemeClr val="accent6"/>
          </a:lnRef>
          <a:fillRef idx="1">
            <a:schemeClr val="lt1"/>
          </a:fillRef>
          <a:effectRef idx="0">
            <a:schemeClr val="accent6"/>
          </a:effectRef>
          <a:fontRef idx="minor">
            <a:schemeClr val="dk1"/>
          </a:fontRef>
        </p:style>
        <p:txBody>
          <a:bodyPr rtlCol="0" anchor="ctr">
            <a:normAutofit fontScale="92500"/>
          </a:bodyPr>
          <a:lstStyle/>
          <a:p>
            <a:pPr marL="0" indent="0">
              <a:buNone/>
            </a:pPr>
            <a:r>
              <a:rPr lang="en-US" sz="2400" dirty="0"/>
              <a:t>I feel a bit confused and full of questions about this chapter.  Why?  Because I see much order in most things around me. This perspective seems counterintuitive and new to me. </a:t>
            </a:r>
          </a:p>
        </p:txBody>
      </p:sp>
    </p:spTree>
    <p:extLst>
      <p:ext uri="{BB962C8B-B14F-4D97-AF65-F5344CB8AC3E}">
        <p14:creationId xmlns:p14="http://schemas.microsoft.com/office/powerpoint/2010/main" val="110085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500"/>
                                        <p:tgtEl>
                                          <p:spTgt spid="9">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loud Callout 7"/>
          <p:cNvSpPr/>
          <p:nvPr/>
        </p:nvSpPr>
        <p:spPr>
          <a:xfrm>
            <a:off x="318993" y="1805762"/>
            <a:ext cx="8153400" cy="3071037"/>
          </a:xfrm>
          <a:prstGeom prst="cloudCallout">
            <a:avLst>
              <a:gd name="adj1" fmla="val 37495"/>
              <a:gd name="adj2" fmla="val 7732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smtClean="0"/>
          </a:p>
          <a:p>
            <a:pPr algn="ctr"/>
            <a:r>
              <a:rPr lang="en-US" sz="2400" dirty="0" smtClean="0"/>
              <a:t>It </a:t>
            </a:r>
            <a:r>
              <a:rPr lang="en-US" sz="2400" dirty="0"/>
              <a:t>is good to have questions and realize I do not know something that seems important to know.  With this mindset I am actively engaged in learning. It prepares me to learn and want to learn from this chapter. </a:t>
            </a:r>
          </a:p>
        </p:txBody>
      </p:sp>
      <p:pic>
        <p:nvPicPr>
          <p:cNvPr id="11"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786" y="4133470"/>
            <a:ext cx="1343213" cy="2724530"/>
          </a:xfrm>
          <a:prstGeom prst="rect">
            <a:avLst/>
          </a:prstGeom>
        </p:spPr>
      </p:pic>
    </p:spTree>
    <p:extLst>
      <p:ext uri="{BB962C8B-B14F-4D97-AF65-F5344CB8AC3E}">
        <p14:creationId xmlns:p14="http://schemas.microsoft.com/office/powerpoint/2010/main" val="212257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10000" t="12391" r="24310" b="-1"/>
          <a:stretch/>
        </p:blipFill>
        <p:spPr>
          <a:xfrm>
            <a:off x="525311" y="630622"/>
            <a:ext cx="8673373" cy="6227378"/>
          </a:xfrm>
          <a:prstGeom prst="rect">
            <a:avLst/>
          </a:prstGeom>
        </p:spPr>
      </p:pic>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 y="0"/>
            <a:ext cx="1020909" cy="2070779"/>
          </a:xfrm>
          <a:prstGeom prst="rect">
            <a:avLst/>
          </a:prstGeom>
        </p:spPr>
      </p:pic>
      <p:sp>
        <p:nvSpPr>
          <p:cNvPr id="29" name="Oval Callout 28"/>
          <p:cNvSpPr/>
          <p:nvPr/>
        </p:nvSpPr>
        <p:spPr>
          <a:xfrm>
            <a:off x="2133600" y="152400"/>
            <a:ext cx="4231171" cy="2728926"/>
          </a:xfrm>
          <a:prstGeom prst="wedgeEllipseCallout">
            <a:avLst>
              <a:gd name="adj1" fmla="val -78979"/>
              <a:gd name="adj2" fmla="val -2452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CC"/>
                </a:solidFill>
              </a:rPr>
              <a:t>Watch me use the rest of the </a:t>
            </a:r>
            <a:r>
              <a:rPr lang="en-US" sz="2400" i="1" dirty="0">
                <a:solidFill>
                  <a:srgbClr val="0000CC"/>
                </a:solidFill>
              </a:rPr>
              <a:t>T.H.I.E.V.V.E.S. </a:t>
            </a:r>
            <a:r>
              <a:rPr lang="en-US" sz="2400" dirty="0">
                <a:solidFill>
                  <a:srgbClr val="0000CC"/>
                </a:solidFill>
              </a:rPr>
              <a:t>steps.  You will see me </a:t>
            </a:r>
            <a:r>
              <a:rPr lang="en-US" sz="2400" dirty="0" smtClean="0">
                <a:solidFill>
                  <a:srgbClr val="0000CC"/>
                </a:solidFill>
              </a:rPr>
              <a:t>do </a:t>
            </a:r>
            <a:r>
              <a:rPr lang="en-US" sz="2400" dirty="0">
                <a:solidFill>
                  <a:srgbClr val="0000CC"/>
                </a:solidFill>
              </a:rPr>
              <a:t>some “Snatches,” too. </a:t>
            </a:r>
          </a:p>
        </p:txBody>
      </p:sp>
    </p:spTree>
    <p:extLst>
      <p:ext uri="{BB962C8B-B14F-4D97-AF65-F5344CB8AC3E}">
        <p14:creationId xmlns:p14="http://schemas.microsoft.com/office/powerpoint/2010/main" val="205563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10000" t="12391" r="24310" b="-1"/>
          <a:stretch/>
        </p:blipFill>
        <p:spPr>
          <a:xfrm>
            <a:off x="525311" y="630622"/>
            <a:ext cx="8673373" cy="6227378"/>
          </a:xfrm>
          <a:prstGeom prst="rect">
            <a:avLst/>
          </a:prstGeom>
        </p:spPr>
      </p:pic>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 y="0"/>
            <a:ext cx="1020909" cy="2070779"/>
          </a:xfrm>
          <a:prstGeom prst="rect">
            <a:avLst/>
          </a:prstGeom>
        </p:spPr>
      </p:pic>
      <p:sp>
        <p:nvSpPr>
          <p:cNvPr id="30" name="Oval Callout 29"/>
          <p:cNvSpPr/>
          <p:nvPr/>
        </p:nvSpPr>
        <p:spPr>
          <a:xfrm>
            <a:off x="1905000" y="240565"/>
            <a:ext cx="4724400" cy="2655035"/>
          </a:xfrm>
          <a:prstGeom prst="wedgeEllipseCallout">
            <a:avLst>
              <a:gd name="adj1" fmla="val -73021"/>
              <a:gd name="adj2" fmla="val -2172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FF0000"/>
                </a:solidFill>
              </a:rPr>
              <a:t> </a:t>
            </a:r>
            <a:r>
              <a:rPr lang="en-US" sz="2000" dirty="0" smtClean="0">
                <a:solidFill>
                  <a:srgbClr val="0000CC"/>
                </a:solidFill>
              </a:rPr>
              <a:t>Remember as you watch me that I do NOT do the parts in the order </a:t>
            </a:r>
            <a:r>
              <a:rPr lang="en-US" sz="2000" dirty="0">
                <a:solidFill>
                  <a:srgbClr val="0000CC"/>
                </a:solidFill>
              </a:rPr>
              <a:t>of the T.H.I.E.V.V.E.S. acronym. </a:t>
            </a:r>
            <a:r>
              <a:rPr lang="en-US" sz="2000" dirty="0" smtClean="0">
                <a:solidFill>
                  <a:srgbClr val="0000CC"/>
                </a:solidFill>
              </a:rPr>
              <a:t>I do them in the order these parts are given to me in the text. </a:t>
            </a:r>
            <a:endParaRPr lang="en-US" sz="2400" dirty="0">
              <a:solidFill>
                <a:srgbClr val="0000CC"/>
              </a:solidFill>
            </a:endParaRPr>
          </a:p>
        </p:txBody>
      </p:sp>
    </p:spTree>
    <p:extLst>
      <p:ext uri="{BB962C8B-B14F-4D97-AF65-F5344CB8AC3E}">
        <p14:creationId xmlns:p14="http://schemas.microsoft.com/office/powerpoint/2010/main" val="28774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10000" t="12391" r="24310" b="-1"/>
          <a:stretch/>
        </p:blipFill>
        <p:spPr>
          <a:xfrm>
            <a:off x="525311" y="630622"/>
            <a:ext cx="8673373" cy="6227378"/>
          </a:xfrm>
          <a:prstGeom prst="rect">
            <a:avLst/>
          </a:prstGeom>
        </p:spPr>
      </p:pic>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 y="0"/>
            <a:ext cx="1020909" cy="2070779"/>
          </a:xfrm>
          <a:prstGeom prst="rect">
            <a:avLst/>
          </a:prstGeom>
        </p:spPr>
      </p:pic>
      <p:sp>
        <p:nvSpPr>
          <p:cNvPr id="18" name="Oval Callout 17"/>
          <p:cNvSpPr/>
          <p:nvPr/>
        </p:nvSpPr>
        <p:spPr>
          <a:xfrm>
            <a:off x="1905000" y="116504"/>
            <a:ext cx="4035708" cy="2652316"/>
          </a:xfrm>
          <a:prstGeom prst="wedgeEllipseCallout">
            <a:avLst>
              <a:gd name="adj1" fmla="val -76131"/>
              <a:gd name="adj2" fmla="val -1734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I try for only one time through for </a:t>
            </a:r>
            <a:r>
              <a:rPr lang="en-US" sz="2000" i="1" dirty="0">
                <a:solidFill>
                  <a:srgbClr val="0000CC"/>
                </a:solidFill>
              </a:rPr>
              <a:t>T.H.I.E.V.V.E.S. </a:t>
            </a:r>
            <a:endParaRPr lang="en-US" sz="2000" i="1" dirty="0" smtClean="0">
              <a:solidFill>
                <a:srgbClr val="0000CC"/>
              </a:solidFill>
            </a:endParaRPr>
          </a:p>
          <a:p>
            <a:pPr algn="ctr"/>
            <a:endParaRPr lang="en-US" sz="1400" i="1" dirty="0">
              <a:solidFill>
                <a:srgbClr val="0000CC"/>
              </a:solidFill>
            </a:endParaRPr>
          </a:p>
          <a:p>
            <a:pPr algn="ctr"/>
            <a:r>
              <a:rPr lang="en-US" sz="2000" dirty="0" smtClean="0">
                <a:solidFill>
                  <a:srgbClr val="0000CC"/>
                </a:solidFill>
              </a:rPr>
              <a:t>With </a:t>
            </a:r>
            <a:r>
              <a:rPr lang="en-US" sz="2000" dirty="0">
                <a:solidFill>
                  <a:srgbClr val="0000CC"/>
                </a:solidFill>
              </a:rPr>
              <a:t>my mind highly alert, I can do this preview very fast. Here we go!</a:t>
            </a:r>
          </a:p>
        </p:txBody>
      </p:sp>
    </p:spTree>
    <p:extLst>
      <p:ext uri="{BB962C8B-B14F-4D97-AF65-F5344CB8AC3E}">
        <p14:creationId xmlns:p14="http://schemas.microsoft.com/office/powerpoint/2010/main" val="168292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6" name="Oval Callout 5"/>
          <p:cNvSpPr/>
          <p:nvPr/>
        </p:nvSpPr>
        <p:spPr>
          <a:xfrm>
            <a:off x="3657600" y="2514600"/>
            <a:ext cx="5486400" cy="3962400"/>
          </a:xfrm>
          <a:prstGeom prst="wedgeEllipseCallout">
            <a:avLst>
              <a:gd name="adj1" fmla="val -75154"/>
              <a:gd name="adj2" fmla="val -2346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As part of Layered Reading, it is a highly effective BEFORE strategy to prepare my mind to learn.  With it I </a:t>
            </a:r>
            <a:r>
              <a:rPr lang="en-US" sz="2400" b="1" dirty="0" smtClean="0">
                <a:solidFill>
                  <a:srgbClr val="0000CC"/>
                </a:solidFill>
              </a:rPr>
              <a:t>PREVIEW </a:t>
            </a:r>
            <a:r>
              <a:rPr lang="en-US" sz="2400" b="1" dirty="0">
                <a:solidFill>
                  <a:srgbClr val="0000CC"/>
                </a:solidFill>
              </a:rPr>
              <a:t>the text for content </a:t>
            </a:r>
            <a:r>
              <a:rPr lang="en-US" sz="2400" dirty="0">
                <a:solidFill>
                  <a:srgbClr val="0000CC"/>
                </a:solidFill>
              </a:rPr>
              <a:t>so </a:t>
            </a:r>
            <a:r>
              <a:rPr lang="en-US" sz="2400" dirty="0" smtClean="0">
                <a:solidFill>
                  <a:srgbClr val="0000CC"/>
                </a:solidFill>
              </a:rPr>
              <a:t>I </a:t>
            </a:r>
            <a:r>
              <a:rPr lang="en-US" sz="2400" dirty="0">
                <a:solidFill>
                  <a:srgbClr val="0000CC"/>
                </a:solidFill>
              </a:rPr>
              <a:t>know what </a:t>
            </a:r>
            <a:r>
              <a:rPr lang="en-US" sz="2400" dirty="0" smtClean="0">
                <a:solidFill>
                  <a:srgbClr val="0000CC"/>
                </a:solidFill>
              </a:rPr>
              <a:t>I </a:t>
            </a:r>
            <a:r>
              <a:rPr lang="en-US" sz="2400" dirty="0">
                <a:solidFill>
                  <a:srgbClr val="0000CC"/>
                </a:solidFill>
              </a:rPr>
              <a:t>will be learning </a:t>
            </a:r>
            <a:r>
              <a:rPr lang="en-US" sz="2400" dirty="0" smtClean="0">
                <a:solidFill>
                  <a:srgbClr val="0000CC"/>
                </a:solidFill>
              </a:rPr>
              <a:t>before </a:t>
            </a:r>
            <a:r>
              <a:rPr lang="en-US" sz="2400" dirty="0">
                <a:solidFill>
                  <a:srgbClr val="0000CC"/>
                </a:solidFill>
              </a:rPr>
              <a:t>reading </a:t>
            </a:r>
            <a:r>
              <a:rPr lang="en-US" sz="2400" dirty="0" smtClean="0">
                <a:solidFill>
                  <a:srgbClr val="0000CC"/>
                </a:solidFill>
              </a:rPr>
              <a:t>it. . .</a:t>
            </a:r>
            <a:endParaRPr lang="en-US" sz="2400" dirty="0">
              <a:solidFill>
                <a:srgbClr val="0000CC"/>
              </a:solidFill>
            </a:endParaRPr>
          </a:p>
        </p:txBody>
      </p:sp>
    </p:spTree>
    <p:extLst>
      <p:ext uri="{BB962C8B-B14F-4D97-AF65-F5344CB8AC3E}">
        <p14:creationId xmlns:p14="http://schemas.microsoft.com/office/powerpoint/2010/main" val="84808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10000" t="12391" r="24310" b="-1"/>
          <a:stretch/>
        </p:blipFill>
        <p:spPr>
          <a:xfrm>
            <a:off x="525311" y="630622"/>
            <a:ext cx="8673373" cy="6227378"/>
          </a:xfrm>
          <a:prstGeom prst="rect">
            <a:avLst/>
          </a:prstGeom>
        </p:spPr>
      </p:pic>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 y="0"/>
            <a:ext cx="1020909" cy="2070779"/>
          </a:xfrm>
          <a:prstGeom prst="rect">
            <a:avLst/>
          </a:prstGeom>
        </p:spPr>
      </p:pic>
      <p:sp>
        <p:nvSpPr>
          <p:cNvPr id="32" name="Oval Callout 31"/>
          <p:cNvSpPr/>
          <p:nvPr/>
        </p:nvSpPr>
        <p:spPr>
          <a:xfrm>
            <a:off x="-19312" y="1981200"/>
            <a:ext cx="3367687" cy="2362200"/>
          </a:xfrm>
          <a:prstGeom prst="wedgeEllipseCallout">
            <a:avLst>
              <a:gd name="adj1" fmla="val -27018"/>
              <a:gd name="adj2" fmla="val -79938"/>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solidFill>
                  <a:srgbClr val="0000CC"/>
                </a:solidFill>
              </a:rPr>
              <a:t>I </a:t>
            </a:r>
            <a:r>
              <a:rPr lang="en-US" sz="2000" dirty="0">
                <a:solidFill>
                  <a:srgbClr val="0000CC"/>
                </a:solidFill>
              </a:rPr>
              <a:t>put the </a:t>
            </a:r>
            <a:r>
              <a:rPr lang="en-US" sz="2000" dirty="0" err="1">
                <a:solidFill>
                  <a:srgbClr val="0000CC"/>
                </a:solidFill>
              </a:rPr>
              <a:t>ThinkSheet</a:t>
            </a:r>
            <a:r>
              <a:rPr lang="en-US" sz="2000" dirty="0">
                <a:solidFill>
                  <a:srgbClr val="0000CC"/>
                </a:solidFill>
              </a:rPr>
              <a:t> beside the text and use it to guide me through the process.</a:t>
            </a:r>
          </a:p>
        </p:txBody>
      </p:sp>
    </p:spTree>
    <p:extLst>
      <p:ext uri="{BB962C8B-B14F-4D97-AF65-F5344CB8AC3E}">
        <p14:creationId xmlns:p14="http://schemas.microsoft.com/office/powerpoint/2010/main" val="308693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7315200" y="914400"/>
            <a:ext cx="3810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000" b="1" dirty="0" smtClean="0">
                <a:solidFill>
                  <a:srgbClr val="0000CC"/>
                </a:solidFill>
              </a:rPr>
              <a:t>Yes</a:t>
            </a:r>
            <a:endParaRPr lang="en-US" sz="1000" b="1" dirty="0">
              <a:solidFill>
                <a:srgbClr val="0000CC"/>
              </a:solidFill>
            </a:endParaRPr>
          </a:p>
        </p:txBody>
      </p:sp>
      <p:sp>
        <p:nvSpPr>
          <p:cNvPr id="7" name="Oval Callout 6"/>
          <p:cNvSpPr/>
          <p:nvPr/>
        </p:nvSpPr>
        <p:spPr>
          <a:xfrm>
            <a:off x="-838200" y="2971800"/>
            <a:ext cx="5981700" cy="3047096"/>
          </a:xfrm>
          <a:prstGeom prst="wedgeEllipseCallout">
            <a:avLst>
              <a:gd name="adj1" fmla="val 52477"/>
              <a:gd name="adj2" fmla="val 1864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a:solidFill>
                  <a:srgbClr val="0000CC"/>
                </a:solidFill>
              </a:rPr>
              <a:t>First of all, I see Learning Objectives.  I read all four points.  This tells me directly what I will learn.  I don’t have to predict here.  I know the author will address each one. “Thank you, </a:t>
            </a:r>
            <a:r>
              <a:rPr lang="en-US" sz="2200" dirty="0" smtClean="0">
                <a:solidFill>
                  <a:srgbClr val="0000CC"/>
                </a:solidFill>
              </a:rPr>
              <a:t>Author, </a:t>
            </a:r>
            <a:r>
              <a:rPr lang="en-US" sz="2200" dirty="0">
                <a:solidFill>
                  <a:srgbClr val="0000CC"/>
                </a:solidFill>
              </a:rPr>
              <a:t>for telling what you expect me to learn from this chapter.” </a:t>
            </a:r>
          </a:p>
        </p:txBody>
      </p:sp>
      <p:sp>
        <p:nvSpPr>
          <p:cNvPr id="10" name="Rectangle 9"/>
          <p:cNvSpPr/>
          <p:nvPr/>
        </p:nvSpPr>
        <p:spPr>
          <a:xfrm>
            <a:off x="6807770" y="3392935"/>
            <a:ext cx="2271439" cy="1671733"/>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1"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028" y="4133470"/>
            <a:ext cx="1343213" cy="2724530"/>
          </a:xfrm>
          <a:prstGeom prst="rect">
            <a:avLst/>
          </a:prstGeom>
        </p:spPr>
      </p:pic>
    </p:spTree>
    <p:extLst>
      <p:ext uri="{BB962C8B-B14F-4D97-AF65-F5344CB8AC3E}">
        <p14:creationId xmlns:p14="http://schemas.microsoft.com/office/powerpoint/2010/main" val="17090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12" name="Oval Callout 11"/>
          <p:cNvSpPr/>
          <p:nvPr/>
        </p:nvSpPr>
        <p:spPr>
          <a:xfrm>
            <a:off x="1910154" y="96072"/>
            <a:ext cx="4572000" cy="3339832"/>
          </a:xfrm>
          <a:prstGeom prst="wedgeEllipseCallout">
            <a:avLst>
              <a:gd name="adj1" fmla="val -71586"/>
              <a:gd name="adj2" fmla="val 3203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Now for the introduction.  How do I tell what the introduction is?  Of course, it usually follows the title and rarely has a heading. </a:t>
            </a:r>
            <a:r>
              <a:rPr lang="en-US" sz="2000" dirty="0" smtClean="0">
                <a:solidFill>
                  <a:srgbClr val="0000CC"/>
                </a:solidFill>
              </a:rPr>
              <a:t>But, </a:t>
            </a:r>
            <a:r>
              <a:rPr lang="en-US" sz="2000" dirty="0">
                <a:solidFill>
                  <a:srgbClr val="0000CC"/>
                </a:solidFill>
              </a:rPr>
              <a:t>there are also some criteria for a good introduction.</a:t>
            </a:r>
          </a:p>
        </p:txBody>
      </p:sp>
    </p:spTree>
    <p:extLst>
      <p:ext uri="{BB962C8B-B14F-4D97-AF65-F5344CB8AC3E}">
        <p14:creationId xmlns:p14="http://schemas.microsoft.com/office/powerpoint/2010/main" val="63865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5" name="Oval Callout 4"/>
          <p:cNvSpPr/>
          <p:nvPr/>
        </p:nvSpPr>
        <p:spPr>
          <a:xfrm>
            <a:off x="1752600" y="1295400"/>
            <a:ext cx="3691129" cy="2548589"/>
          </a:xfrm>
          <a:prstGeom prst="wedgeEllipseCallout">
            <a:avLst>
              <a:gd name="adj1" fmla="val -73001"/>
              <a:gd name="adj2" fmla="val 2147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Introductions  that are </a:t>
            </a:r>
            <a:r>
              <a:rPr lang="en-US" sz="2400" dirty="0">
                <a:solidFill>
                  <a:srgbClr val="0000CC"/>
                </a:solidFill>
              </a:rPr>
              <a:t>most helpful in </a:t>
            </a:r>
            <a:r>
              <a:rPr lang="en-US" sz="2400" dirty="0" smtClean="0">
                <a:solidFill>
                  <a:srgbClr val="0000CC"/>
                </a:solidFill>
              </a:rPr>
              <a:t>understanding a text . . . </a:t>
            </a:r>
            <a:endParaRPr lang="en-US" sz="2400" dirty="0">
              <a:solidFill>
                <a:srgbClr val="0000CC"/>
              </a:solidFill>
            </a:endParaRPr>
          </a:p>
        </p:txBody>
      </p:sp>
    </p:spTree>
    <p:extLst>
      <p:ext uri="{BB962C8B-B14F-4D97-AF65-F5344CB8AC3E}">
        <p14:creationId xmlns:p14="http://schemas.microsoft.com/office/powerpoint/2010/main" val="36620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6" name="Oval Callout 5"/>
          <p:cNvSpPr/>
          <p:nvPr/>
        </p:nvSpPr>
        <p:spPr>
          <a:xfrm>
            <a:off x="1752600" y="609600"/>
            <a:ext cx="4157932" cy="2312777"/>
          </a:xfrm>
          <a:prstGeom prst="wedgeEllipseCallout">
            <a:avLst>
              <a:gd name="adj1" fmla="val -68952"/>
              <a:gd name="adj2" fmla="val 49356"/>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solidFill>
                  <a:srgbClr val="0000CC"/>
                </a:solidFill>
              </a:rPr>
              <a:t>(1</a:t>
            </a:r>
            <a:r>
              <a:rPr lang="en-US" sz="2400" dirty="0">
                <a:solidFill>
                  <a:srgbClr val="0000CC"/>
                </a:solidFill>
              </a:rPr>
              <a:t>) </a:t>
            </a:r>
            <a:r>
              <a:rPr lang="en-US" sz="2400" dirty="0" smtClean="0">
                <a:solidFill>
                  <a:srgbClr val="0000CC"/>
                </a:solidFill>
              </a:rPr>
              <a:t>Have a </a:t>
            </a:r>
            <a:r>
              <a:rPr lang="en-US" sz="2400" dirty="0">
                <a:solidFill>
                  <a:srgbClr val="0000CC"/>
                </a:solidFill>
              </a:rPr>
              <a:t>clear </a:t>
            </a:r>
            <a:r>
              <a:rPr lang="en-US" sz="2400" dirty="0" smtClean="0">
                <a:solidFill>
                  <a:srgbClr val="0000CC"/>
                </a:solidFill>
              </a:rPr>
              <a:t>    thesis </a:t>
            </a:r>
            <a:r>
              <a:rPr lang="en-US" sz="2400" dirty="0">
                <a:solidFill>
                  <a:srgbClr val="0000CC"/>
                </a:solidFill>
              </a:rPr>
              <a:t>statement.</a:t>
            </a:r>
          </a:p>
        </p:txBody>
      </p:sp>
    </p:spTree>
    <p:extLst>
      <p:ext uri="{BB962C8B-B14F-4D97-AF65-F5344CB8AC3E}">
        <p14:creationId xmlns:p14="http://schemas.microsoft.com/office/powerpoint/2010/main" val="121884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7" name="Oval Callout 6"/>
          <p:cNvSpPr/>
          <p:nvPr/>
        </p:nvSpPr>
        <p:spPr>
          <a:xfrm>
            <a:off x="1905000" y="2209800"/>
            <a:ext cx="3266536" cy="2312777"/>
          </a:xfrm>
          <a:prstGeom prst="wedgeEllipseCallout">
            <a:avLst>
              <a:gd name="adj1" fmla="val -79852"/>
              <a:gd name="adj2" fmla="val -11716"/>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solidFill>
                  <a:srgbClr val="0000CC"/>
                </a:solidFill>
              </a:rPr>
              <a:t>(2) Give an overview of what the text will cover.</a:t>
            </a:r>
            <a:endParaRPr lang="en-US" sz="2400" dirty="0">
              <a:solidFill>
                <a:srgbClr val="0000CC"/>
              </a:solidFill>
            </a:endParaRPr>
          </a:p>
        </p:txBody>
      </p:sp>
    </p:spTree>
    <p:extLst>
      <p:ext uri="{BB962C8B-B14F-4D97-AF65-F5344CB8AC3E}">
        <p14:creationId xmlns:p14="http://schemas.microsoft.com/office/powerpoint/2010/main" val="22130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8" name="Oval Callout 7"/>
          <p:cNvSpPr/>
          <p:nvPr/>
        </p:nvSpPr>
        <p:spPr>
          <a:xfrm>
            <a:off x="1600200" y="4096318"/>
            <a:ext cx="3266536" cy="2312777"/>
          </a:xfrm>
          <a:prstGeom prst="wedgeEllipseCallout">
            <a:avLst>
              <a:gd name="adj1" fmla="val -70656"/>
              <a:gd name="adj2" fmla="val -90298"/>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solidFill>
                  <a:srgbClr val="0000CC"/>
                </a:solidFill>
              </a:rPr>
              <a:t>And (3) capture readers’ interest  so they want to keep reading.</a:t>
            </a:r>
            <a:endParaRPr lang="en-US" sz="2400" dirty="0">
              <a:solidFill>
                <a:srgbClr val="0000CC"/>
              </a:solidFill>
            </a:endParaRPr>
          </a:p>
        </p:txBody>
      </p:sp>
    </p:spTree>
    <p:extLst>
      <p:ext uri="{BB962C8B-B14F-4D97-AF65-F5344CB8AC3E}">
        <p14:creationId xmlns:p14="http://schemas.microsoft.com/office/powerpoint/2010/main" val="36011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5" name="Oval Callout 4"/>
          <p:cNvSpPr/>
          <p:nvPr/>
        </p:nvSpPr>
        <p:spPr>
          <a:xfrm>
            <a:off x="1934129" y="89169"/>
            <a:ext cx="4114800" cy="2895600"/>
          </a:xfrm>
          <a:prstGeom prst="wedgeEllipseCallout">
            <a:avLst>
              <a:gd name="adj1" fmla="val -72646"/>
              <a:gd name="adj2" fmla="val 4696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I </a:t>
            </a:r>
            <a:r>
              <a:rPr lang="en-US" sz="2000" dirty="0" smtClean="0">
                <a:solidFill>
                  <a:srgbClr val="0000CC"/>
                </a:solidFill>
              </a:rPr>
              <a:t>see that this introduction is rather long; it carries over to the next page. </a:t>
            </a:r>
            <a:r>
              <a:rPr lang="en-US" sz="2000" dirty="0">
                <a:solidFill>
                  <a:srgbClr val="0000CC"/>
                </a:solidFill>
              </a:rPr>
              <a:t>I will </a:t>
            </a:r>
            <a:r>
              <a:rPr lang="en-US" sz="2000" dirty="0" smtClean="0">
                <a:solidFill>
                  <a:srgbClr val="0000CC"/>
                </a:solidFill>
              </a:rPr>
              <a:t>only read </a:t>
            </a:r>
            <a:r>
              <a:rPr lang="en-US" sz="2000" dirty="0">
                <a:solidFill>
                  <a:srgbClr val="0000CC"/>
                </a:solidFill>
              </a:rPr>
              <a:t>enough </a:t>
            </a:r>
            <a:r>
              <a:rPr lang="en-US" sz="2000" dirty="0" smtClean="0">
                <a:solidFill>
                  <a:srgbClr val="0000CC"/>
                </a:solidFill>
              </a:rPr>
              <a:t>now to </a:t>
            </a:r>
            <a:r>
              <a:rPr lang="en-US" sz="2000" dirty="0">
                <a:solidFill>
                  <a:srgbClr val="0000CC"/>
                </a:solidFill>
              </a:rPr>
              <a:t>get the gist, the big picture of this </a:t>
            </a:r>
            <a:r>
              <a:rPr lang="en-US" sz="2000" dirty="0" smtClean="0">
                <a:solidFill>
                  <a:srgbClr val="0000CC"/>
                </a:solidFill>
              </a:rPr>
              <a:t>chapter, </a:t>
            </a:r>
            <a:r>
              <a:rPr lang="en-US" sz="2000" dirty="0">
                <a:solidFill>
                  <a:srgbClr val="0000CC"/>
                </a:solidFill>
              </a:rPr>
              <a:t>and the main </a:t>
            </a:r>
            <a:r>
              <a:rPr lang="en-US" sz="2000" dirty="0" smtClean="0">
                <a:solidFill>
                  <a:srgbClr val="0000CC"/>
                </a:solidFill>
              </a:rPr>
              <a:t>points </a:t>
            </a:r>
            <a:r>
              <a:rPr lang="en-US" sz="2000" dirty="0">
                <a:solidFill>
                  <a:srgbClr val="0000CC"/>
                </a:solidFill>
              </a:rPr>
              <a:t>it will make. </a:t>
            </a:r>
          </a:p>
        </p:txBody>
      </p:sp>
    </p:spTree>
    <p:extLst>
      <p:ext uri="{BB962C8B-B14F-4D97-AF65-F5344CB8AC3E}">
        <p14:creationId xmlns:p14="http://schemas.microsoft.com/office/powerpoint/2010/main" val="55570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6" name="Oval Callout 5"/>
          <p:cNvSpPr/>
          <p:nvPr/>
        </p:nvSpPr>
        <p:spPr>
          <a:xfrm>
            <a:off x="1934128" y="381000"/>
            <a:ext cx="4619072" cy="3124200"/>
          </a:xfrm>
          <a:prstGeom prst="wedgeEllipseCallout">
            <a:avLst>
              <a:gd name="adj1" fmla="val -75199"/>
              <a:gd name="adj2" fmla="val 3826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When I start to read </a:t>
            </a:r>
            <a:r>
              <a:rPr lang="en-US" sz="2000" dirty="0" smtClean="0">
                <a:solidFill>
                  <a:srgbClr val="0000CC"/>
                </a:solidFill>
              </a:rPr>
              <a:t>the </a:t>
            </a:r>
            <a:r>
              <a:rPr lang="en-US" sz="2000" dirty="0">
                <a:solidFill>
                  <a:srgbClr val="0000CC"/>
                </a:solidFill>
              </a:rPr>
              <a:t>first and second </a:t>
            </a:r>
            <a:r>
              <a:rPr lang="en-US" sz="2000" dirty="0" smtClean="0">
                <a:solidFill>
                  <a:srgbClr val="0000CC"/>
                </a:solidFill>
              </a:rPr>
              <a:t>paragraphs, I see that they </a:t>
            </a:r>
            <a:r>
              <a:rPr lang="en-US" sz="2000" dirty="0">
                <a:solidFill>
                  <a:srgbClr val="0000CC"/>
                </a:solidFill>
              </a:rPr>
              <a:t>set the context for this chapter but probably do not give the main message of the chapter.  I won’t read these yet. </a:t>
            </a:r>
          </a:p>
        </p:txBody>
      </p:sp>
      <p:sp>
        <p:nvSpPr>
          <p:cNvPr id="11" name="Rounded Rectangle 10"/>
          <p:cNvSpPr/>
          <p:nvPr/>
        </p:nvSpPr>
        <p:spPr>
          <a:xfrm>
            <a:off x="2342025" y="3670568"/>
            <a:ext cx="1848976" cy="242543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6001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7" name="Oval Callout 6"/>
          <p:cNvSpPr/>
          <p:nvPr/>
        </p:nvSpPr>
        <p:spPr>
          <a:xfrm>
            <a:off x="2133600" y="533400"/>
            <a:ext cx="4800601" cy="2895600"/>
          </a:xfrm>
          <a:prstGeom prst="wedgeEllipseCallout">
            <a:avLst>
              <a:gd name="adj1" fmla="val -74359"/>
              <a:gd name="adj2" fmla="val 3176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The third paragraph, however, seems to be where I will learn what this chapter will teach me—why?  I saw the bolded </a:t>
            </a:r>
            <a:r>
              <a:rPr lang="en-US" sz="2000" i="1" dirty="0">
                <a:solidFill>
                  <a:srgbClr val="0000CC"/>
                </a:solidFill>
              </a:rPr>
              <a:t>Law.</a:t>
            </a:r>
            <a:r>
              <a:rPr lang="en-US" sz="2000" dirty="0">
                <a:solidFill>
                  <a:srgbClr val="0000CC"/>
                </a:solidFill>
              </a:rPr>
              <a:t>  I read this paragraph and predict what I will learn from this chapter.</a:t>
            </a:r>
          </a:p>
        </p:txBody>
      </p:sp>
      <p:sp>
        <p:nvSpPr>
          <p:cNvPr id="10" name="Rounded Rectangle 9"/>
          <p:cNvSpPr/>
          <p:nvPr/>
        </p:nvSpPr>
        <p:spPr>
          <a:xfrm>
            <a:off x="2319612" y="6019799"/>
            <a:ext cx="1871389" cy="457201"/>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ounded Rectangle 11"/>
          <p:cNvSpPr/>
          <p:nvPr/>
        </p:nvSpPr>
        <p:spPr>
          <a:xfrm>
            <a:off x="5025887" y="3670568"/>
            <a:ext cx="1676400" cy="825232"/>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6030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8" name="Oval Callout 7"/>
          <p:cNvSpPr/>
          <p:nvPr/>
        </p:nvSpPr>
        <p:spPr>
          <a:xfrm>
            <a:off x="3124200" y="1905000"/>
            <a:ext cx="5181600" cy="3418490"/>
          </a:xfrm>
          <a:prstGeom prst="wedgeEllipseCallout">
            <a:avLst>
              <a:gd name="adj1" fmla="val -69850"/>
              <a:gd name="adj2" fmla="val 644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i="1" dirty="0" smtClean="0">
                <a:solidFill>
                  <a:srgbClr val="0000CC"/>
                </a:solidFill>
              </a:rPr>
              <a:t>T.H.I.E.V.V.E.S. with Snatches </a:t>
            </a:r>
            <a:r>
              <a:rPr lang="en-US" sz="2400" dirty="0" smtClean="0">
                <a:solidFill>
                  <a:srgbClr val="0000CC"/>
                </a:solidFill>
              </a:rPr>
              <a:t>is also one of the most popular strategies from the course:</a:t>
            </a:r>
            <a:endParaRPr lang="en-US" sz="2400" i="1" dirty="0" smtClean="0">
              <a:solidFill>
                <a:srgbClr val="0000CC"/>
              </a:solidFill>
            </a:endParaRPr>
          </a:p>
          <a:p>
            <a:pPr algn="ctr"/>
            <a:endParaRPr lang="en-US" sz="1200" i="1" dirty="0">
              <a:solidFill>
                <a:srgbClr val="0000CC"/>
              </a:solidFill>
            </a:endParaRPr>
          </a:p>
          <a:p>
            <a:pPr algn="ctr"/>
            <a:r>
              <a:rPr lang="en-US" sz="2400" i="1" dirty="0" smtClean="0">
                <a:solidFill>
                  <a:srgbClr val="0000CC"/>
                </a:solidFill>
              </a:rPr>
              <a:t>“It was worth taking the class just to learn this strategy!”</a:t>
            </a:r>
            <a:endParaRPr lang="en-US" sz="2400" b="1" i="1" dirty="0">
              <a:solidFill>
                <a:srgbClr val="0000CC"/>
              </a:solidFill>
            </a:endParaRPr>
          </a:p>
        </p:txBody>
      </p:sp>
    </p:spTree>
    <p:extLst>
      <p:ext uri="{BB962C8B-B14F-4D97-AF65-F5344CB8AC3E}">
        <p14:creationId xmlns:p14="http://schemas.microsoft.com/office/powerpoint/2010/main" val="164655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914399" cy="1854737"/>
          </a:xfrm>
          <a:prstGeom prst="rect">
            <a:avLst/>
          </a:prstGeom>
        </p:spPr>
      </p:pic>
      <p:sp>
        <p:nvSpPr>
          <p:cNvPr id="8" name="Oval Callout 7"/>
          <p:cNvSpPr/>
          <p:nvPr/>
        </p:nvSpPr>
        <p:spPr>
          <a:xfrm>
            <a:off x="2209800" y="718625"/>
            <a:ext cx="4838181" cy="2984768"/>
          </a:xfrm>
          <a:prstGeom prst="wedgeEllipseCallout">
            <a:avLst>
              <a:gd name="adj1" fmla="val -73436"/>
              <a:gd name="adj2" fmla="val 34161"/>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I read only the first sentence in the next two paragraphs.  They seem to be giving some history rather than the main message.  However, I do predict I will learn how scientists discovered this law.</a:t>
            </a:r>
          </a:p>
        </p:txBody>
      </p:sp>
      <p:cxnSp>
        <p:nvCxnSpPr>
          <p:cNvPr id="15" name="Straight Connector 14"/>
          <p:cNvCxnSpPr/>
          <p:nvPr/>
        </p:nvCxnSpPr>
        <p:spPr>
          <a:xfrm>
            <a:off x="5181600" y="4572000"/>
            <a:ext cx="1447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5105400" y="4690404"/>
            <a:ext cx="1371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5181600" y="5929532"/>
            <a:ext cx="14478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a:off x="5105400" y="6019799"/>
            <a:ext cx="1524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5043268" y="6152272"/>
            <a:ext cx="217349"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896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8305800" y="1613438"/>
            <a:ext cx="39779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b="1" dirty="0" smtClean="0">
                <a:solidFill>
                  <a:srgbClr val="003300"/>
                </a:solidFill>
              </a:rPr>
              <a:t>Not sure</a:t>
            </a:r>
            <a:endParaRPr lang="en-US" sz="800" b="1" dirty="0">
              <a:solidFill>
                <a:srgbClr val="003300"/>
              </a:solidFill>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449" y="4868023"/>
            <a:ext cx="968551" cy="1964577"/>
          </a:xfrm>
          <a:prstGeom prst="rect">
            <a:avLst/>
          </a:prstGeom>
        </p:spPr>
      </p:pic>
      <p:sp>
        <p:nvSpPr>
          <p:cNvPr id="20" name="Rectangle 19"/>
          <p:cNvSpPr/>
          <p:nvPr/>
        </p:nvSpPr>
        <p:spPr>
          <a:xfrm>
            <a:off x="1066800" y="1447800"/>
            <a:ext cx="1447800" cy="9144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Callout 23"/>
          <p:cNvSpPr/>
          <p:nvPr/>
        </p:nvSpPr>
        <p:spPr>
          <a:xfrm>
            <a:off x="4267200" y="1613438"/>
            <a:ext cx="4419600" cy="3501523"/>
          </a:xfrm>
          <a:prstGeom prst="wedgeEllipseCallout">
            <a:avLst>
              <a:gd name="adj1" fmla="val 44177"/>
              <a:gd name="adj2" fmla="val 69223"/>
            </a:avLst>
          </a:prstGeom>
          <a:solidFill>
            <a:schemeClr val="l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a:t>
            </a:r>
            <a:r>
              <a:rPr lang="en-US" sz="2400" dirty="0">
                <a:solidFill>
                  <a:srgbClr val="0000CC"/>
                </a:solidFill>
              </a:rPr>
              <a:t>read the </a:t>
            </a:r>
            <a:r>
              <a:rPr lang="en-US" sz="2400" dirty="0" smtClean="0">
                <a:solidFill>
                  <a:srgbClr val="0000CC"/>
                </a:solidFill>
              </a:rPr>
              <a:t>end of </a:t>
            </a:r>
          </a:p>
          <a:p>
            <a:pPr algn="ctr"/>
            <a:r>
              <a:rPr lang="en-US" sz="2400" dirty="0" smtClean="0">
                <a:solidFill>
                  <a:srgbClr val="0000CC"/>
                </a:solidFill>
              </a:rPr>
              <a:t>that first paragraph on this page.  Sometimes the main point is there. </a:t>
            </a:r>
          </a:p>
          <a:p>
            <a:pPr algn="ctr"/>
            <a:r>
              <a:rPr lang="en-US" sz="2400" dirty="0" smtClean="0">
                <a:solidFill>
                  <a:srgbClr val="0000CC"/>
                </a:solidFill>
              </a:rPr>
              <a:t>I read the first sentence in the next paragraph.  </a:t>
            </a:r>
            <a:endParaRPr lang="en-US" sz="2400" dirty="0">
              <a:solidFill>
                <a:srgbClr val="0000CC"/>
              </a:solidFill>
            </a:endParaRPr>
          </a:p>
        </p:txBody>
      </p:sp>
    </p:spTree>
    <p:extLst>
      <p:ext uri="{BB962C8B-B14F-4D97-AF65-F5344CB8AC3E}">
        <p14:creationId xmlns:p14="http://schemas.microsoft.com/office/powerpoint/2010/main" val="3279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8305800" y="1613438"/>
            <a:ext cx="39779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800" b="1" dirty="0" smtClean="0">
                <a:solidFill>
                  <a:srgbClr val="003300"/>
                </a:solidFill>
              </a:rPr>
              <a:t>Not sure</a:t>
            </a:r>
            <a:endParaRPr lang="en-US" sz="800" b="1" dirty="0">
              <a:solidFill>
                <a:srgbClr val="003300"/>
              </a:solidFill>
            </a:endParaRPr>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449" y="4868023"/>
            <a:ext cx="968551" cy="1964577"/>
          </a:xfrm>
          <a:prstGeom prst="rect">
            <a:avLst/>
          </a:prstGeom>
        </p:spPr>
      </p:pic>
      <p:sp>
        <p:nvSpPr>
          <p:cNvPr id="28" name="Rectangle 27"/>
          <p:cNvSpPr/>
          <p:nvPr/>
        </p:nvSpPr>
        <p:spPr>
          <a:xfrm>
            <a:off x="2514600" y="457200"/>
            <a:ext cx="1524000" cy="152400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Callout 7"/>
          <p:cNvSpPr/>
          <p:nvPr/>
        </p:nvSpPr>
        <p:spPr>
          <a:xfrm>
            <a:off x="4419600" y="1613438"/>
            <a:ext cx="4267200" cy="3796762"/>
          </a:xfrm>
          <a:prstGeom prst="wedgeEllipseCallout">
            <a:avLst>
              <a:gd name="adj1" fmla="val 44177"/>
              <a:gd name="adj2" fmla="val 52920"/>
            </a:avLst>
          </a:prstGeom>
          <a:solidFill>
            <a:schemeClr val="lt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a:t>
            </a:r>
            <a:r>
              <a:rPr lang="en-US" sz="2400" dirty="0">
                <a:solidFill>
                  <a:srgbClr val="0000CC"/>
                </a:solidFill>
              </a:rPr>
              <a:t>read the </a:t>
            </a:r>
            <a:r>
              <a:rPr lang="en-US" sz="2400" dirty="0" smtClean="0">
                <a:solidFill>
                  <a:srgbClr val="0000CC"/>
                </a:solidFill>
              </a:rPr>
              <a:t>last three paragraphs in their entirety to the end of the introduction.</a:t>
            </a:r>
          </a:p>
          <a:p>
            <a:pPr algn="ctr"/>
            <a:endParaRPr lang="en-US" sz="2400" dirty="0">
              <a:solidFill>
                <a:srgbClr val="0000CC"/>
              </a:solidFill>
            </a:endParaRPr>
          </a:p>
          <a:p>
            <a:pPr algn="ctr"/>
            <a:r>
              <a:rPr lang="en-US" sz="2400" dirty="0" smtClean="0">
                <a:solidFill>
                  <a:srgbClr val="0000CC"/>
                </a:solidFill>
              </a:rPr>
              <a:t>Why?  They are short, and I hope the main points will be there.</a:t>
            </a:r>
          </a:p>
        </p:txBody>
      </p:sp>
      <p:sp>
        <p:nvSpPr>
          <p:cNvPr id="10" name="Rectangle 9"/>
          <p:cNvSpPr/>
          <p:nvPr/>
        </p:nvSpPr>
        <p:spPr>
          <a:xfrm>
            <a:off x="1066800" y="2858087"/>
            <a:ext cx="1447800" cy="1180513"/>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6805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4694138"/>
            <a:ext cx="1066800" cy="2163862"/>
          </a:xfrm>
          <a:prstGeom prst="rect">
            <a:avLst/>
          </a:prstGeom>
        </p:spPr>
      </p:pic>
      <p:sp>
        <p:nvSpPr>
          <p:cNvPr id="37" name="Oval Callout 36"/>
          <p:cNvSpPr/>
          <p:nvPr/>
        </p:nvSpPr>
        <p:spPr>
          <a:xfrm>
            <a:off x="4876800" y="1600200"/>
            <a:ext cx="4300025" cy="2872248"/>
          </a:xfrm>
          <a:prstGeom prst="wedgeEllipseCallout">
            <a:avLst>
              <a:gd name="adj1" fmla="val 31603"/>
              <a:gd name="adj2" fmla="val 9220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picked up enough from the introduction to predict what I think I will learn from this chapter. </a:t>
            </a:r>
            <a:endParaRPr lang="en-US" sz="2400" dirty="0">
              <a:solidFill>
                <a:srgbClr val="0000CC"/>
              </a:solidFill>
            </a:endParaRPr>
          </a:p>
        </p:txBody>
      </p:sp>
    </p:spTree>
    <p:extLst>
      <p:ext uri="{BB962C8B-B14F-4D97-AF65-F5344CB8AC3E}">
        <p14:creationId xmlns:p14="http://schemas.microsoft.com/office/powerpoint/2010/main" val="188580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4694138"/>
            <a:ext cx="1066800" cy="2163862"/>
          </a:xfrm>
          <a:prstGeom prst="rect">
            <a:avLst/>
          </a:prstGeom>
        </p:spPr>
      </p:pic>
      <p:sp>
        <p:nvSpPr>
          <p:cNvPr id="7" name="Oval Callout 6"/>
          <p:cNvSpPr/>
          <p:nvPr/>
        </p:nvSpPr>
        <p:spPr>
          <a:xfrm>
            <a:off x="4343399" y="2133600"/>
            <a:ext cx="4800601" cy="3048000"/>
          </a:xfrm>
          <a:prstGeom prst="wedgeEllipseCallout">
            <a:avLst>
              <a:gd name="adj1" fmla="val 32893"/>
              <a:gd name="adj2" fmla="val 6405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smtClean="0">
                <a:solidFill>
                  <a:srgbClr val="0000CC"/>
                </a:solidFill>
              </a:rPr>
              <a:t>I predict that I will learn what this law is and why it is important, a bit of the history of its discovery and its applications, and how we humans try to stop the decay. </a:t>
            </a:r>
            <a:endParaRPr lang="en-US" sz="2200" dirty="0">
              <a:solidFill>
                <a:srgbClr val="0000CC"/>
              </a:solidFill>
            </a:endParaRPr>
          </a:p>
        </p:txBody>
      </p:sp>
    </p:spTree>
    <p:extLst>
      <p:ext uri="{BB962C8B-B14F-4D97-AF65-F5344CB8AC3E}">
        <p14:creationId xmlns:p14="http://schemas.microsoft.com/office/powerpoint/2010/main" val="1450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4694138"/>
            <a:ext cx="1066800" cy="2163862"/>
          </a:xfrm>
          <a:prstGeom prst="rect">
            <a:avLst/>
          </a:prstGeom>
        </p:spPr>
      </p:pic>
      <p:sp>
        <p:nvSpPr>
          <p:cNvPr id="8" name="Oval Callout 7"/>
          <p:cNvSpPr/>
          <p:nvPr/>
        </p:nvSpPr>
        <p:spPr>
          <a:xfrm>
            <a:off x="4571998" y="1912838"/>
            <a:ext cx="4343401" cy="2781300"/>
          </a:xfrm>
          <a:prstGeom prst="wedgeEllipseCallout">
            <a:avLst>
              <a:gd name="adj1" fmla="val 38571"/>
              <a:gd name="adj2" fmla="val 8657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rgbClr val="0000CC"/>
                </a:solidFill>
              </a:rPr>
              <a:t>Since I move quickly through the chapter to preview with </a:t>
            </a:r>
            <a:r>
              <a:rPr lang="en-US" sz="2000" i="1" dirty="0" smtClean="0">
                <a:solidFill>
                  <a:srgbClr val="0000CC"/>
                </a:solidFill>
              </a:rPr>
              <a:t>T.H.I.E.V.V.E.S. with Snatches</a:t>
            </a:r>
            <a:r>
              <a:rPr lang="en-US" sz="2000" dirty="0" smtClean="0">
                <a:solidFill>
                  <a:srgbClr val="0000CC"/>
                </a:solidFill>
              </a:rPr>
              <a:t>, I do not write anything, just predict what this chapter is going to teach me. </a:t>
            </a:r>
            <a:endParaRPr lang="en-US" sz="2000" dirty="0">
              <a:solidFill>
                <a:srgbClr val="0000CC"/>
              </a:solidFill>
            </a:endParaRPr>
          </a:p>
        </p:txBody>
      </p:sp>
    </p:spTree>
    <p:extLst>
      <p:ext uri="{BB962C8B-B14F-4D97-AF65-F5344CB8AC3E}">
        <p14:creationId xmlns:p14="http://schemas.microsoft.com/office/powerpoint/2010/main" val="428316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loud Callout 5"/>
          <p:cNvSpPr/>
          <p:nvPr/>
        </p:nvSpPr>
        <p:spPr>
          <a:xfrm>
            <a:off x="5305864" y="424986"/>
            <a:ext cx="3581400" cy="2481824"/>
          </a:xfrm>
          <a:prstGeom prst="cloudCallout">
            <a:avLst>
              <a:gd name="adj1" fmla="val -82340"/>
              <a:gd name="adj2" fmla="val 25954"/>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solidFill>
                  <a:srgbClr val="0000CC"/>
                </a:solidFill>
              </a:rPr>
              <a:t> </a:t>
            </a:r>
            <a:endParaRPr lang="en-US" dirty="0" smtClean="0">
              <a:solidFill>
                <a:srgbClr val="0000CC"/>
              </a:solidFill>
            </a:endParaRPr>
          </a:p>
          <a:p>
            <a:pPr algn="ctr"/>
            <a:endParaRPr lang="en-US" dirty="0">
              <a:solidFill>
                <a:srgbClr val="0000CC"/>
              </a:solidFill>
            </a:endParaRPr>
          </a:p>
          <a:p>
            <a:pPr algn="ctr"/>
            <a:r>
              <a:rPr lang="en-US" dirty="0" smtClean="0">
                <a:solidFill>
                  <a:srgbClr val="0000CC"/>
                </a:solidFill>
              </a:rPr>
              <a:t>The next part of T.H.I.E.V.V.E.S. to appear is a heading and the first sentence of that section. I read       these.</a:t>
            </a:r>
          </a:p>
          <a:p>
            <a:endParaRPr lang="en-US" dirty="0" smtClean="0">
              <a:solidFill>
                <a:srgbClr val="0000CC"/>
              </a:solidFill>
            </a:endParaRPr>
          </a:p>
        </p:txBody>
      </p:sp>
      <p:sp>
        <p:nvSpPr>
          <p:cNvPr id="7" name="Rectangle 6"/>
          <p:cNvSpPr/>
          <p:nvPr/>
        </p:nvSpPr>
        <p:spPr>
          <a:xfrm>
            <a:off x="2514600" y="2037472"/>
            <a:ext cx="1554480" cy="429768"/>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 name="Straight Connector 4"/>
          <p:cNvCxnSpPr/>
          <p:nvPr/>
        </p:nvCxnSpPr>
        <p:spPr>
          <a:xfrm>
            <a:off x="2743200" y="2590800"/>
            <a:ext cx="132588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a:off x="2590800" y="2743200"/>
            <a:ext cx="5486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2865120" y="2819400"/>
            <a:ext cx="18288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212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loud Callout 9"/>
          <p:cNvSpPr/>
          <p:nvPr/>
        </p:nvSpPr>
        <p:spPr>
          <a:xfrm>
            <a:off x="5181600" y="2286000"/>
            <a:ext cx="3810000" cy="3733800"/>
          </a:xfrm>
          <a:prstGeom prst="cloudCallout">
            <a:avLst>
              <a:gd name="adj1" fmla="val -77449"/>
              <a:gd name="adj2" fmla="val -2337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00CC"/>
              </a:solidFill>
            </a:endParaRPr>
          </a:p>
          <a:p>
            <a:pPr algn="ctr"/>
            <a:r>
              <a:rPr lang="en-US" dirty="0">
                <a:solidFill>
                  <a:srgbClr val="0000CC"/>
                </a:solidFill>
              </a:rPr>
              <a:t>I also grab three snatches: the words </a:t>
            </a:r>
            <a:r>
              <a:rPr lang="en-US" i="1" dirty="0">
                <a:solidFill>
                  <a:srgbClr val="0000CC"/>
                </a:solidFill>
              </a:rPr>
              <a:t>King’s </a:t>
            </a:r>
            <a:r>
              <a:rPr lang="en-US" dirty="0">
                <a:solidFill>
                  <a:srgbClr val="0000CC"/>
                </a:solidFill>
              </a:rPr>
              <a:t>and </a:t>
            </a:r>
            <a:r>
              <a:rPr lang="en-US" i="1" dirty="0">
                <a:solidFill>
                  <a:srgbClr val="0000CC"/>
                </a:solidFill>
              </a:rPr>
              <a:t>Humpty, </a:t>
            </a:r>
            <a:r>
              <a:rPr lang="en-US" dirty="0">
                <a:solidFill>
                  <a:srgbClr val="0000CC"/>
                </a:solidFill>
              </a:rPr>
              <a:t>and the sentence “</a:t>
            </a:r>
            <a:r>
              <a:rPr lang="en-US" i="1" dirty="0">
                <a:solidFill>
                  <a:srgbClr val="0000CC"/>
                </a:solidFill>
              </a:rPr>
              <a:t>Scrambled eggs never spontaneously unscramble</a:t>
            </a:r>
            <a:r>
              <a:rPr lang="en-US" dirty="0" smtClean="0">
                <a:solidFill>
                  <a:srgbClr val="0000CC"/>
                </a:solidFill>
              </a:rPr>
              <a:t>.”  I like the nursery rhyme example in this “snatch” of text.</a:t>
            </a:r>
            <a:endParaRPr lang="en-US" dirty="0">
              <a:solidFill>
                <a:srgbClr val="0000CC"/>
              </a:solidFill>
            </a:endParaRPr>
          </a:p>
          <a:p>
            <a:endParaRPr lang="en-US" dirty="0" smtClean="0">
              <a:solidFill>
                <a:srgbClr val="0000CC"/>
              </a:solidFill>
            </a:endParaRPr>
          </a:p>
        </p:txBody>
      </p:sp>
      <p:cxnSp>
        <p:nvCxnSpPr>
          <p:cNvPr id="19" name="Straight Connector 18"/>
          <p:cNvCxnSpPr/>
          <p:nvPr/>
        </p:nvCxnSpPr>
        <p:spPr>
          <a:xfrm>
            <a:off x="2971800" y="2939024"/>
            <a:ext cx="3200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657600" y="3886200"/>
            <a:ext cx="41148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2590800" y="4038600"/>
            <a:ext cx="12725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2865120" y="2847536"/>
            <a:ext cx="18288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5437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p:nvCxnSpPr>
        <p:spPr>
          <a:xfrm>
            <a:off x="2971800" y="2939024"/>
            <a:ext cx="3200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657600" y="3886200"/>
            <a:ext cx="41148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a:off x="2590800" y="4038600"/>
            <a:ext cx="127254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a:off x="2865120" y="2847536"/>
            <a:ext cx="18288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Cloud Callout 6"/>
          <p:cNvSpPr/>
          <p:nvPr/>
        </p:nvSpPr>
        <p:spPr>
          <a:xfrm>
            <a:off x="5715000" y="2133600"/>
            <a:ext cx="3446698" cy="2819400"/>
          </a:xfrm>
          <a:prstGeom prst="cloudCallout">
            <a:avLst>
              <a:gd name="adj1" fmla="val -92910"/>
              <a:gd name="adj2" fmla="val -58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rgbClr val="0000CC"/>
              </a:solidFill>
            </a:endParaRPr>
          </a:p>
          <a:p>
            <a:pPr algn="ctr"/>
            <a:r>
              <a:rPr lang="en-US" dirty="0" smtClean="0">
                <a:solidFill>
                  <a:srgbClr val="0000CC"/>
                </a:solidFill>
              </a:rPr>
              <a:t>From this “snatch” I predict a discussion of processes that can be reversed, those that cannot, and why. </a:t>
            </a:r>
          </a:p>
        </p:txBody>
      </p:sp>
    </p:spTree>
    <p:extLst>
      <p:ext uri="{BB962C8B-B14F-4D97-AF65-F5344CB8AC3E}">
        <p14:creationId xmlns:p14="http://schemas.microsoft.com/office/powerpoint/2010/main" val="231396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Rectangle 27"/>
          <p:cNvSpPr/>
          <p:nvPr/>
        </p:nvSpPr>
        <p:spPr>
          <a:xfrm>
            <a:off x="110196" y="395068"/>
            <a:ext cx="1066800" cy="6175650"/>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 name="Cloud Callout 28"/>
          <p:cNvSpPr/>
          <p:nvPr/>
        </p:nvSpPr>
        <p:spPr>
          <a:xfrm>
            <a:off x="2991729" y="395068"/>
            <a:ext cx="4270513" cy="3789468"/>
          </a:xfrm>
          <a:prstGeom prst="cloudCallout">
            <a:avLst>
              <a:gd name="adj1" fmla="val -92527"/>
              <a:gd name="adj2" fmla="val -2659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rgbClr val="0000CC"/>
                </a:solidFill>
              </a:rPr>
              <a:t>I look at the visual. I see someone diving—it is shown in reverse order. What point is the author trying to make with this? </a:t>
            </a:r>
          </a:p>
          <a:p>
            <a:pPr algn="ctr"/>
            <a:endParaRPr lang="en-US" dirty="0" smtClean="0">
              <a:solidFill>
                <a:srgbClr val="0000CC"/>
              </a:solidFill>
            </a:endParaRPr>
          </a:p>
          <a:p>
            <a:pPr algn="ctr"/>
            <a:r>
              <a:rPr lang="en-US" dirty="0" smtClean="0">
                <a:solidFill>
                  <a:srgbClr val="0000CC"/>
                </a:solidFill>
              </a:rPr>
              <a:t>Probably I will learn more about the irreversible nature of some actions. </a:t>
            </a:r>
            <a:endParaRPr lang="en-US" dirty="0">
              <a:solidFill>
                <a:srgbClr val="0000CC"/>
              </a:solidFill>
            </a:endParaRPr>
          </a:p>
        </p:txBody>
      </p:sp>
    </p:spTree>
    <p:extLst>
      <p:ext uri="{BB962C8B-B14F-4D97-AF65-F5344CB8AC3E}">
        <p14:creationId xmlns:p14="http://schemas.microsoft.com/office/powerpoint/2010/main" val="114695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7" name="Oval Callout 6"/>
          <p:cNvSpPr/>
          <p:nvPr/>
        </p:nvSpPr>
        <p:spPr>
          <a:xfrm>
            <a:off x="3200400" y="2438400"/>
            <a:ext cx="4800600" cy="2438400"/>
          </a:xfrm>
          <a:prstGeom prst="wedgeEllipseCallout">
            <a:avLst>
              <a:gd name="adj1" fmla="val -69850"/>
              <a:gd name="adj2" fmla="val 644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 . .and what a difference that makes as you will see.</a:t>
            </a:r>
            <a:endParaRPr lang="en-US" sz="2400" dirty="0">
              <a:solidFill>
                <a:srgbClr val="0000CC"/>
              </a:solidFill>
            </a:endParaRPr>
          </a:p>
        </p:txBody>
      </p:sp>
    </p:spTree>
    <p:extLst>
      <p:ext uri="{BB962C8B-B14F-4D97-AF65-F5344CB8AC3E}">
        <p14:creationId xmlns:p14="http://schemas.microsoft.com/office/powerpoint/2010/main" val="43810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Cloud Callout 30"/>
          <p:cNvSpPr/>
          <p:nvPr/>
        </p:nvSpPr>
        <p:spPr>
          <a:xfrm>
            <a:off x="5029200" y="3200400"/>
            <a:ext cx="4114800" cy="3429000"/>
          </a:xfrm>
          <a:prstGeom prst="cloudCallout">
            <a:avLst>
              <a:gd name="adj1" fmla="val -80894"/>
              <a:gd name="adj2" fmla="val 13681"/>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smtClean="0">
                <a:solidFill>
                  <a:srgbClr val="0000CC"/>
                </a:solidFill>
              </a:rPr>
              <a:t>I also see a box about </a:t>
            </a:r>
            <a:r>
              <a:rPr lang="en-US" dirty="0" err="1" smtClean="0">
                <a:solidFill>
                  <a:srgbClr val="0000CC"/>
                </a:solidFill>
              </a:rPr>
              <a:t>Sadi</a:t>
            </a:r>
            <a:r>
              <a:rPr lang="en-US" dirty="0" smtClean="0">
                <a:solidFill>
                  <a:srgbClr val="0000CC"/>
                </a:solidFill>
              </a:rPr>
              <a:t> Carnot and his picture. </a:t>
            </a:r>
            <a:r>
              <a:rPr lang="en-US" dirty="0">
                <a:solidFill>
                  <a:srgbClr val="0000CC"/>
                </a:solidFill>
              </a:rPr>
              <a:t>Because it is a drawing from at least a century ago, I </a:t>
            </a:r>
            <a:r>
              <a:rPr lang="en-US" dirty="0" smtClean="0">
                <a:solidFill>
                  <a:srgbClr val="0000CC"/>
                </a:solidFill>
              </a:rPr>
              <a:t>predict he may be the one who discovered </a:t>
            </a:r>
            <a:r>
              <a:rPr lang="en-US" dirty="0">
                <a:solidFill>
                  <a:srgbClr val="0000CC"/>
                </a:solidFill>
              </a:rPr>
              <a:t>the </a:t>
            </a:r>
            <a:r>
              <a:rPr lang="en-US" i="1" dirty="0" smtClean="0">
                <a:solidFill>
                  <a:srgbClr val="0000CC"/>
                </a:solidFill>
              </a:rPr>
              <a:t>Law</a:t>
            </a:r>
            <a:r>
              <a:rPr lang="en-US" dirty="0" smtClean="0">
                <a:solidFill>
                  <a:srgbClr val="0000CC"/>
                </a:solidFill>
              </a:rPr>
              <a:t> or first stated it.</a:t>
            </a:r>
          </a:p>
        </p:txBody>
      </p:sp>
      <p:sp>
        <p:nvSpPr>
          <p:cNvPr id="32" name="Rectangle 31"/>
          <p:cNvSpPr/>
          <p:nvPr/>
        </p:nvSpPr>
        <p:spPr>
          <a:xfrm>
            <a:off x="1007070" y="4343400"/>
            <a:ext cx="3183930" cy="2286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3966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029200" y="457200"/>
            <a:ext cx="3962400" cy="4572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Cloud Callout 13"/>
          <p:cNvSpPr/>
          <p:nvPr/>
        </p:nvSpPr>
        <p:spPr>
          <a:xfrm>
            <a:off x="304800" y="1981200"/>
            <a:ext cx="4724400" cy="3200400"/>
          </a:xfrm>
          <a:prstGeom prst="cloudCallout">
            <a:avLst>
              <a:gd name="adj1" fmla="val 61745"/>
              <a:gd name="adj2" fmla="val -4714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rgbClr val="0000CC"/>
                </a:solidFill>
              </a:rPr>
              <a:t>I see a page about how the refrigerator works. I won’t read any more of this box right now. But it does make me curious to learn what a refrigerator has to do with the Law of Disorder. </a:t>
            </a:r>
            <a:endParaRPr lang="en-US" dirty="0">
              <a:solidFill>
                <a:srgbClr val="0000CC"/>
              </a:solidFill>
            </a:endParaRPr>
          </a:p>
        </p:txBody>
      </p:sp>
    </p:spTree>
    <p:extLst>
      <p:ext uri="{BB962C8B-B14F-4D97-AF65-F5344CB8AC3E}">
        <p14:creationId xmlns:p14="http://schemas.microsoft.com/office/powerpoint/2010/main" val="176479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14600" y="457200"/>
            <a:ext cx="1600200" cy="1676400"/>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Cloud Callout 9"/>
          <p:cNvSpPr/>
          <p:nvPr/>
        </p:nvSpPr>
        <p:spPr>
          <a:xfrm>
            <a:off x="3048000" y="2372166"/>
            <a:ext cx="2947182" cy="2324100"/>
          </a:xfrm>
          <a:prstGeom prst="cloudCallout">
            <a:avLst>
              <a:gd name="adj1" fmla="val -41538"/>
              <a:gd name="adj2" fmla="val -61846"/>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solidFill>
                  <a:srgbClr val="0000CC"/>
                </a:solidFill>
              </a:rPr>
              <a:t>I see a photo of two glasses of water.  I read its caption. </a:t>
            </a:r>
            <a:endParaRPr lang="en-US" sz="2000" dirty="0">
              <a:solidFill>
                <a:srgbClr val="0000CC"/>
              </a:solidFill>
            </a:endParaRPr>
          </a:p>
        </p:txBody>
      </p:sp>
    </p:spTree>
    <p:extLst>
      <p:ext uri="{BB962C8B-B14F-4D97-AF65-F5344CB8AC3E}">
        <p14:creationId xmlns:p14="http://schemas.microsoft.com/office/powerpoint/2010/main" val="328448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6200" y="2133600"/>
            <a:ext cx="914400" cy="2362200"/>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Cloud Callout 11"/>
          <p:cNvSpPr/>
          <p:nvPr/>
        </p:nvSpPr>
        <p:spPr>
          <a:xfrm>
            <a:off x="2590800" y="2514600"/>
            <a:ext cx="3997569" cy="2961834"/>
          </a:xfrm>
          <a:prstGeom prst="cloudCallout">
            <a:avLst>
              <a:gd name="adj1" fmla="val -89454"/>
              <a:gd name="adj2" fmla="val -2568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dirty="0" smtClean="0">
                <a:solidFill>
                  <a:srgbClr val="0000CC"/>
                </a:solidFill>
              </a:rPr>
              <a:t>I see three definitions in the margin.  They must be important. A read the first couple of lines in each.</a:t>
            </a:r>
            <a:endParaRPr lang="en-US" sz="2000" dirty="0">
              <a:solidFill>
                <a:srgbClr val="0000CC"/>
              </a:solidFill>
            </a:endParaRPr>
          </a:p>
        </p:txBody>
      </p:sp>
    </p:spTree>
    <p:extLst>
      <p:ext uri="{BB962C8B-B14F-4D97-AF65-F5344CB8AC3E}">
        <p14:creationId xmlns:p14="http://schemas.microsoft.com/office/powerpoint/2010/main" val="179224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555631" y="3810000"/>
            <a:ext cx="1524000" cy="685800"/>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p:cNvSpPr/>
          <p:nvPr/>
        </p:nvSpPr>
        <p:spPr>
          <a:xfrm>
            <a:off x="2555631" y="3810000"/>
            <a:ext cx="1524000" cy="685800"/>
          </a:xfrm>
          <a:prstGeom prst="rect">
            <a:avLst/>
          </a:prstGeom>
          <a:noFill/>
          <a:ln w="57150">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Cloud Callout 5"/>
          <p:cNvSpPr/>
          <p:nvPr/>
        </p:nvSpPr>
        <p:spPr>
          <a:xfrm>
            <a:off x="5181600" y="1371600"/>
            <a:ext cx="4191000" cy="3124200"/>
          </a:xfrm>
          <a:prstGeom prst="cloudCallout">
            <a:avLst>
              <a:gd name="adj1" fmla="val -74143"/>
              <a:gd name="adj2" fmla="val 3300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rgbClr val="0000CC"/>
                </a:solidFill>
              </a:rPr>
              <a:t>I also sometimes read the last few sentences of a section because they often give me clues to the overall meaning of that section. </a:t>
            </a:r>
            <a:endParaRPr lang="en-US" sz="2000" dirty="0">
              <a:solidFill>
                <a:srgbClr val="0000CC"/>
              </a:solidFill>
            </a:endParaRPr>
          </a:p>
        </p:txBody>
      </p:sp>
    </p:spTree>
    <p:extLst>
      <p:ext uri="{BB962C8B-B14F-4D97-AF65-F5344CB8AC3E}">
        <p14:creationId xmlns:p14="http://schemas.microsoft.com/office/powerpoint/2010/main" val="310157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loud Callout 8"/>
          <p:cNvSpPr/>
          <p:nvPr/>
        </p:nvSpPr>
        <p:spPr>
          <a:xfrm>
            <a:off x="3886200" y="3733800"/>
            <a:ext cx="3959469" cy="2743200"/>
          </a:xfrm>
          <a:prstGeom prst="cloudCallout">
            <a:avLst>
              <a:gd name="adj1" fmla="val -74879"/>
              <a:gd name="adj2" fmla="val 63883"/>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smtClean="0">
              <a:solidFill>
                <a:srgbClr val="0000CC"/>
              </a:solidFill>
            </a:endParaRPr>
          </a:p>
          <a:p>
            <a:pPr algn="ctr"/>
            <a:r>
              <a:rPr lang="en-US" dirty="0" smtClean="0">
                <a:solidFill>
                  <a:srgbClr val="0000CC"/>
                </a:solidFill>
              </a:rPr>
              <a:t>I </a:t>
            </a:r>
            <a:r>
              <a:rPr lang="en-US" dirty="0" smtClean="0">
                <a:solidFill>
                  <a:srgbClr val="0000CC"/>
                </a:solidFill>
              </a:rPr>
              <a:t>am becoming convinced that my earlier prediction is right—I will be learning about reversible and irreversible processes in nature with examples given. </a:t>
            </a:r>
            <a:endParaRPr lang="en-US" dirty="0">
              <a:solidFill>
                <a:srgbClr val="0000CC"/>
              </a:solidFill>
            </a:endParaRPr>
          </a:p>
        </p:txBody>
      </p:sp>
    </p:spTree>
    <p:extLst>
      <p:ext uri="{BB962C8B-B14F-4D97-AF65-F5344CB8AC3E}">
        <p14:creationId xmlns:p14="http://schemas.microsoft.com/office/powerpoint/2010/main" val="17731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7" y="4648200"/>
            <a:ext cx="1014313" cy="2057400"/>
          </a:xfrm>
          <a:prstGeom prst="rect">
            <a:avLst/>
          </a:prstGeom>
        </p:spPr>
      </p:pic>
      <p:sp>
        <p:nvSpPr>
          <p:cNvPr id="3" name="Oval Callout 2"/>
          <p:cNvSpPr/>
          <p:nvPr/>
        </p:nvSpPr>
        <p:spPr>
          <a:xfrm>
            <a:off x="559643" y="533400"/>
            <a:ext cx="4267200" cy="4267200"/>
          </a:xfrm>
          <a:prstGeom prst="wedgeEllipseCallout">
            <a:avLst>
              <a:gd name="adj1" fmla="val -39185"/>
              <a:gd name="adj2" fmla="val 5150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rgbClr val="0000CC"/>
                </a:solidFill>
              </a:rPr>
              <a:t>I continue looking at all the parts of T.H.I.E.V.V.E.S. through the remainder of the chapter, including the first sentence (or even just the first line) of each paragraph.  I also continue grabbing a few “snatches” along the way.</a:t>
            </a:r>
            <a:endParaRPr lang="en-US" sz="2000" dirty="0">
              <a:solidFill>
                <a:srgbClr val="0000CC"/>
              </a:solidFill>
            </a:endParaRPr>
          </a:p>
        </p:txBody>
      </p:sp>
      <p:sp>
        <p:nvSpPr>
          <p:cNvPr id="4" name="Rectangle 3"/>
          <p:cNvSpPr/>
          <p:nvPr/>
        </p:nvSpPr>
        <p:spPr>
          <a:xfrm>
            <a:off x="5029200" y="1676400"/>
            <a:ext cx="1600200"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p:cNvSpPr/>
          <p:nvPr/>
        </p:nvSpPr>
        <p:spPr>
          <a:xfrm>
            <a:off x="5029200" y="2819400"/>
            <a:ext cx="1600200" cy="5334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5045612" y="3962400"/>
            <a:ext cx="1600200"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8077200" y="1606062"/>
            <a:ext cx="914400" cy="603738"/>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5029200" y="304800"/>
            <a:ext cx="3962400" cy="1301262"/>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ectangle 9"/>
          <p:cNvSpPr/>
          <p:nvPr/>
        </p:nvSpPr>
        <p:spPr>
          <a:xfrm>
            <a:off x="6615332" y="2133600"/>
            <a:ext cx="1447800"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ectangle 10"/>
          <p:cNvSpPr/>
          <p:nvPr/>
        </p:nvSpPr>
        <p:spPr>
          <a:xfrm>
            <a:off x="6615332" y="3581400"/>
            <a:ext cx="1461868"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p:cNvSpPr/>
          <p:nvPr/>
        </p:nvSpPr>
        <p:spPr>
          <a:xfrm>
            <a:off x="5029200" y="4262510"/>
            <a:ext cx="1600200" cy="2214489"/>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p:cNvSpPr/>
          <p:nvPr/>
        </p:nvSpPr>
        <p:spPr>
          <a:xfrm>
            <a:off x="6645812" y="4967068"/>
            <a:ext cx="1431388"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6661052" y="5867400"/>
            <a:ext cx="1431388"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8110025" y="2482362"/>
            <a:ext cx="881575" cy="718038"/>
          </a:xfrm>
          <a:prstGeom prst="rect">
            <a:avLst/>
          </a:prstGeom>
          <a:noFill/>
          <a:ln w="3810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5300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Cloud Callout 13"/>
          <p:cNvSpPr/>
          <p:nvPr/>
        </p:nvSpPr>
        <p:spPr>
          <a:xfrm>
            <a:off x="3352800" y="1600200"/>
            <a:ext cx="6553200" cy="5105399"/>
          </a:xfrm>
          <a:prstGeom prst="cloudCallout">
            <a:avLst>
              <a:gd name="adj1" fmla="val -73502"/>
              <a:gd name="adj2" fmla="val -38124"/>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solidFill>
                  <a:srgbClr val="0000CC"/>
                </a:solidFill>
              </a:rPr>
              <a:t>H</a:t>
            </a:r>
            <a:r>
              <a:rPr lang="en-US" dirty="0" smtClean="0">
                <a:solidFill>
                  <a:srgbClr val="0000CC"/>
                </a:solidFill>
              </a:rPr>
              <a:t>ere </a:t>
            </a:r>
            <a:r>
              <a:rPr lang="en-US" dirty="0">
                <a:solidFill>
                  <a:srgbClr val="0000CC"/>
                </a:solidFill>
              </a:rPr>
              <a:t>is an example of what I predict </a:t>
            </a:r>
            <a:r>
              <a:rPr lang="en-US" dirty="0" smtClean="0">
                <a:solidFill>
                  <a:srgbClr val="0000CC"/>
                </a:solidFill>
              </a:rPr>
              <a:t>this chapter will teach </a:t>
            </a:r>
            <a:r>
              <a:rPr lang="en-US" dirty="0">
                <a:solidFill>
                  <a:srgbClr val="0000CC"/>
                </a:solidFill>
              </a:rPr>
              <a:t>me </a:t>
            </a:r>
            <a:r>
              <a:rPr lang="en-US" dirty="0" smtClean="0">
                <a:solidFill>
                  <a:srgbClr val="0000CC"/>
                </a:solidFill>
              </a:rPr>
              <a:t>by glancing </a:t>
            </a:r>
            <a:r>
              <a:rPr lang="en-US" dirty="0">
                <a:solidFill>
                  <a:srgbClr val="0000CC"/>
                </a:solidFill>
              </a:rPr>
              <a:t>over a section of the </a:t>
            </a:r>
            <a:r>
              <a:rPr lang="en-US" dirty="0" smtClean="0">
                <a:solidFill>
                  <a:srgbClr val="0000CC"/>
                </a:solidFill>
              </a:rPr>
              <a:t>text.  I made this prediction at </a:t>
            </a:r>
            <a:r>
              <a:rPr lang="en-US" dirty="0">
                <a:solidFill>
                  <a:srgbClr val="0000CC"/>
                </a:solidFill>
              </a:rPr>
              <a:t>the end of </a:t>
            </a:r>
            <a:r>
              <a:rPr lang="en-US" dirty="0" smtClean="0">
                <a:solidFill>
                  <a:srgbClr val="0000CC"/>
                </a:solidFill>
              </a:rPr>
              <a:t>section, 18-2:  </a:t>
            </a:r>
          </a:p>
          <a:p>
            <a:endParaRPr lang="en-US" dirty="0">
              <a:solidFill>
                <a:srgbClr val="0000CC"/>
              </a:solidFill>
            </a:endParaRPr>
          </a:p>
          <a:p>
            <a:pPr marL="285750" indent="-285750">
              <a:buFont typeface="Arial" panose="020B0604020202020204" pitchFamily="34" charset="0"/>
              <a:buChar char="•"/>
            </a:pPr>
            <a:r>
              <a:rPr lang="en-US" dirty="0" smtClean="0">
                <a:solidFill>
                  <a:srgbClr val="0000CC"/>
                </a:solidFill>
              </a:rPr>
              <a:t>The movement toward </a:t>
            </a:r>
            <a:r>
              <a:rPr lang="en-US" dirty="0">
                <a:solidFill>
                  <a:srgbClr val="0000CC"/>
                </a:solidFill>
              </a:rPr>
              <a:t>disorder </a:t>
            </a:r>
            <a:r>
              <a:rPr lang="en-US" dirty="0" smtClean="0">
                <a:solidFill>
                  <a:srgbClr val="0000CC"/>
                </a:solidFill>
              </a:rPr>
              <a:t>can be </a:t>
            </a:r>
            <a:r>
              <a:rPr lang="en-US" dirty="0">
                <a:solidFill>
                  <a:srgbClr val="0000CC"/>
                </a:solidFill>
              </a:rPr>
              <a:t>good even if irreversible.  </a:t>
            </a:r>
          </a:p>
          <a:p>
            <a:pPr marL="285750" indent="-285750">
              <a:buFont typeface="Arial" panose="020B0604020202020204" pitchFamily="34" charset="0"/>
              <a:buChar char="•"/>
            </a:pPr>
            <a:r>
              <a:rPr lang="en-US" dirty="0" smtClean="0">
                <a:solidFill>
                  <a:srgbClr val="0000CC"/>
                </a:solidFill>
              </a:rPr>
              <a:t>Some </a:t>
            </a:r>
            <a:r>
              <a:rPr lang="en-US" dirty="0">
                <a:solidFill>
                  <a:srgbClr val="0000CC"/>
                </a:solidFill>
              </a:rPr>
              <a:t>actions can be reversed but this takes lots of energy.  </a:t>
            </a:r>
          </a:p>
          <a:p>
            <a:pPr marL="285750" indent="-285750">
              <a:buFont typeface="Arial" panose="020B0604020202020204" pitchFamily="34" charset="0"/>
              <a:buChar char="•"/>
            </a:pPr>
            <a:r>
              <a:rPr lang="en-US" dirty="0" smtClean="0">
                <a:solidFill>
                  <a:srgbClr val="0000CC"/>
                </a:solidFill>
              </a:rPr>
              <a:t>I </a:t>
            </a:r>
            <a:r>
              <a:rPr lang="en-US" dirty="0">
                <a:solidFill>
                  <a:srgbClr val="0000CC"/>
                </a:solidFill>
              </a:rPr>
              <a:t>will learn technical meanings of entropy and system and how these fit within the Law of Increased Disorder.</a:t>
            </a:r>
          </a:p>
        </p:txBody>
      </p:sp>
    </p:spTree>
    <p:extLst>
      <p:ext uri="{BB962C8B-B14F-4D97-AF65-F5344CB8AC3E}">
        <p14:creationId xmlns:p14="http://schemas.microsoft.com/office/powerpoint/2010/main" val="280466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and Round Single Corner Rectangle 5"/>
          <p:cNvSpPr/>
          <p:nvPr/>
        </p:nvSpPr>
        <p:spPr>
          <a:xfrm rot="10800000">
            <a:off x="1343464" y="2122470"/>
            <a:ext cx="1219200" cy="381000"/>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Snip and Round Single Corner Rectangle 6"/>
          <p:cNvSpPr/>
          <p:nvPr/>
        </p:nvSpPr>
        <p:spPr>
          <a:xfrm rot="10800000">
            <a:off x="6934200" y="851683"/>
            <a:ext cx="1219200" cy="304800"/>
          </a:xfrm>
          <a:prstGeom prst="snip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Cloud Callout 8"/>
          <p:cNvSpPr/>
          <p:nvPr/>
        </p:nvSpPr>
        <p:spPr>
          <a:xfrm>
            <a:off x="3505200" y="2312970"/>
            <a:ext cx="6152271" cy="4039185"/>
          </a:xfrm>
          <a:prstGeom prst="cloudCallout">
            <a:avLst>
              <a:gd name="adj1" fmla="val -66446"/>
              <a:gd name="adj2" fmla="val -47093"/>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00CC"/>
                </a:solidFill>
              </a:rPr>
              <a:t>I place a sticky tab at the end of the section to prepare the text for when I read it later. It will remind me to pause and think through what I just learned. </a:t>
            </a:r>
            <a:endParaRPr lang="en-US" sz="2000" dirty="0" smtClean="0">
              <a:solidFill>
                <a:srgbClr val="0000CC"/>
              </a:solidFill>
            </a:endParaRPr>
          </a:p>
          <a:p>
            <a:endParaRPr lang="en-US" sz="2000" dirty="0">
              <a:solidFill>
                <a:srgbClr val="0000CC"/>
              </a:solidFill>
            </a:endParaRPr>
          </a:p>
          <a:p>
            <a:r>
              <a:rPr lang="en-US" sz="2000" dirty="0">
                <a:solidFill>
                  <a:srgbClr val="0000CC"/>
                </a:solidFill>
              </a:rPr>
              <a:t>I repeat this process over and over for each </a:t>
            </a:r>
            <a:r>
              <a:rPr lang="en-US" sz="2000" dirty="0" smtClean="0">
                <a:solidFill>
                  <a:srgbClr val="0000CC"/>
                </a:solidFill>
              </a:rPr>
              <a:t>section, including the earlier sections I may have forgotten.</a:t>
            </a:r>
            <a:endParaRPr lang="en-US" sz="2000" dirty="0">
              <a:solidFill>
                <a:srgbClr val="0000CC"/>
              </a:solidFill>
            </a:endParaRPr>
          </a:p>
        </p:txBody>
      </p:sp>
      <p:cxnSp>
        <p:nvCxnSpPr>
          <p:cNvPr id="10" name="Straight Arrow Connector 9"/>
          <p:cNvCxnSpPr/>
          <p:nvPr/>
        </p:nvCxnSpPr>
        <p:spPr>
          <a:xfrm flipV="1">
            <a:off x="6248400" y="1295400"/>
            <a:ext cx="1295400" cy="353861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4197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990600" y="457201"/>
            <a:ext cx="3200400" cy="1219200"/>
          </a:xfrm>
          <a:prstGeom prst="rect">
            <a:avLst/>
          </a:prstGeom>
        </p:spPr>
      </p:pic>
      <p:sp>
        <p:nvSpPr>
          <p:cNvPr id="4" name="Cloud Callout 3"/>
          <p:cNvSpPr/>
          <p:nvPr/>
        </p:nvSpPr>
        <p:spPr>
          <a:xfrm>
            <a:off x="2743200" y="2362200"/>
            <a:ext cx="6134100" cy="3657600"/>
          </a:xfrm>
          <a:prstGeom prst="cloudCallout">
            <a:avLst>
              <a:gd name="adj1" fmla="val -43241"/>
              <a:gd name="adj2" fmla="val -7225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000" dirty="0">
                <a:solidFill>
                  <a:srgbClr val="0000CC"/>
                </a:solidFill>
              </a:rPr>
              <a:t>I look at the table and see that I will learn that some types of energy are more disordered than others.  I hope to learn the importance of the continuum between order and disorder for how nature works.</a:t>
            </a:r>
          </a:p>
        </p:txBody>
      </p:sp>
    </p:spTree>
    <p:extLst>
      <p:ext uri="{BB962C8B-B14F-4D97-AF65-F5344CB8AC3E}">
        <p14:creationId xmlns:p14="http://schemas.microsoft.com/office/powerpoint/2010/main" val="358319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going on . . .</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5" name="Oval Callout 4"/>
          <p:cNvSpPr/>
          <p:nvPr/>
        </p:nvSpPr>
        <p:spPr>
          <a:xfrm>
            <a:off x="3124200" y="1447800"/>
            <a:ext cx="5334000" cy="3124200"/>
          </a:xfrm>
          <a:prstGeom prst="wedgeEllipseCallout">
            <a:avLst>
              <a:gd name="adj1" fmla="val -68865"/>
              <a:gd name="adj2" fmla="val 3747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dirty="0">
                <a:solidFill>
                  <a:srgbClr val="0000CC"/>
                </a:solidFill>
              </a:rPr>
              <a:t>In the Handbook, read the pages about PREVIEW (2 pages) and </a:t>
            </a:r>
            <a:r>
              <a:rPr lang="en-US" sz="2200" i="1" dirty="0">
                <a:solidFill>
                  <a:srgbClr val="0000CC"/>
                </a:solidFill>
              </a:rPr>
              <a:t>T.H.I.E.V.V.E.S. with Snatches</a:t>
            </a:r>
            <a:r>
              <a:rPr lang="en-US" sz="2200" dirty="0">
                <a:solidFill>
                  <a:srgbClr val="0000CC"/>
                </a:solidFill>
              </a:rPr>
              <a:t> (2 pages). Learn what this strategy is, why do it, how to do it, and when and under what conditions to use it.</a:t>
            </a:r>
          </a:p>
        </p:txBody>
      </p:sp>
    </p:spTree>
    <p:extLst>
      <p:ext uri="{BB962C8B-B14F-4D97-AF65-F5344CB8AC3E}">
        <p14:creationId xmlns:p14="http://schemas.microsoft.com/office/powerpoint/2010/main" val="3441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Cloud Callout 10"/>
          <p:cNvSpPr/>
          <p:nvPr/>
        </p:nvSpPr>
        <p:spPr>
          <a:xfrm>
            <a:off x="304800" y="1633101"/>
            <a:ext cx="3962400" cy="3048000"/>
          </a:xfrm>
          <a:prstGeom prst="cloudCallout">
            <a:avLst>
              <a:gd name="adj1" fmla="val -55141"/>
              <a:gd name="adj2" fmla="val -4440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CC"/>
                </a:solidFill>
              </a:rPr>
              <a:t>I close my eyes and </a:t>
            </a:r>
            <a:r>
              <a:rPr lang="en-US" dirty="0" smtClean="0">
                <a:solidFill>
                  <a:srgbClr val="0000CC"/>
                </a:solidFill>
              </a:rPr>
              <a:t>point randomly </a:t>
            </a:r>
            <a:r>
              <a:rPr lang="en-US" dirty="0">
                <a:solidFill>
                  <a:srgbClr val="0000CC"/>
                </a:solidFill>
              </a:rPr>
              <a:t>at a </a:t>
            </a:r>
            <a:r>
              <a:rPr lang="en-US" dirty="0" smtClean="0">
                <a:solidFill>
                  <a:srgbClr val="0000CC"/>
                </a:solidFill>
              </a:rPr>
              <a:t>line and </a:t>
            </a:r>
            <a:r>
              <a:rPr lang="en-US" dirty="0">
                <a:solidFill>
                  <a:srgbClr val="0000CC"/>
                </a:solidFill>
              </a:rPr>
              <a:t>read </a:t>
            </a:r>
            <a:r>
              <a:rPr lang="en-US" dirty="0" smtClean="0">
                <a:solidFill>
                  <a:srgbClr val="0000CC"/>
                </a:solidFill>
              </a:rPr>
              <a:t>this </a:t>
            </a:r>
            <a:r>
              <a:rPr lang="en-US" dirty="0">
                <a:solidFill>
                  <a:srgbClr val="0000CC"/>
                </a:solidFill>
              </a:rPr>
              <a:t>sentence I “snatched</a:t>
            </a:r>
            <a:r>
              <a:rPr lang="en-US" dirty="0" smtClean="0">
                <a:solidFill>
                  <a:srgbClr val="0000CC"/>
                </a:solidFill>
              </a:rPr>
              <a:t>”. </a:t>
            </a:r>
            <a:endParaRPr lang="en-US" dirty="0">
              <a:solidFill>
                <a:srgbClr val="0000CC"/>
              </a:solidFill>
            </a:endParaRPr>
          </a:p>
        </p:txBody>
      </p:sp>
    </p:spTree>
    <p:extLst>
      <p:ext uri="{BB962C8B-B14F-4D97-AF65-F5344CB8AC3E}">
        <p14:creationId xmlns:p14="http://schemas.microsoft.com/office/powerpoint/2010/main" val="127042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a:xfrm>
            <a:off x="5105400" y="1828800"/>
            <a:ext cx="1447800" cy="6096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Cloud Callout 11"/>
          <p:cNvSpPr/>
          <p:nvPr/>
        </p:nvSpPr>
        <p:spPr>
          <a:xfrm>
            <a:off x="466578" y="1601525"/>
            <a:ext cx="3962400" cy="3048000"/>
          </a:xfrm>
          <a:prstGeom prst="cloudCallout">
            <a:avLst>
              <a:gd name="adj1" fmla="val 71140"/>
              <a:gd name="adj2" fmla="val -2129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CC"/>
                </a:solidFill>
              </a:rPr>
              <a:t>Wow!  This makes me curious.  Dying plants produce thermal energy.  I see dead plants as dead and producing nothing, just cold and brittle.  I can see I have a lot to learn.</a:t>
            </a:r>
          </a:p>
        </p:txBody>
      </p:sp>
    </p:spTree>
    <p:extLst>
      <p:ext uri="{BB962C8B-B14F-4D97-AF65-F5344CB8AC3E}">
        <p14:creationId xmlns:p14="http://schemas.microsoft.com/office/powerpoint/2010/main" val="45746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6553200" y="3276600"/>
            <a:ext cx="2438400" cy="1066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Cloud Callout 13"/>
          <p:cNvSpPr/>
          <p:nvPr/>
        </p:nvSpPr>
        <p:spPr>
          <a:xfrm>
            <a:off x="1866900" y="3050629"/>
            <a:ext cx="3962400" cy="3048000"/>
          </a:xfrm>
          <a:prstGeom prst="cloudCallout">
            <a:avLst>
              <a:gd name="adj1" fmla="val 71140"/>
              <a:gd name="adj2" fmla="val -2129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CC"/>
                </a:solidFill>
              </a:rPr>
              <a:t>I like the </a:t>
            </a:r>
            <a:r>
              <a:rPr lang="en-US" dirty="0" smtClean="0">
                <a:solidFill>
                  <a:srgbClr val="0000CC"/>
                </a:solidFill>
              </a:rPr>
              <a:t>cartoon, </a:t>
            </a:r>
            <a:r>
              <a:rPr lang="en-US" dirty="0">
                <a:solidFill>
                  <a:srgbClr val="0000CC"/>
                </a:solidFill>
              </a:rPr>
              <a:t>but based on what I have learned so </a:t>
            </a:r>
            <a:r>
              <a:rPr lang="en-US" dirty="0" smtClean="0">
                <a:solidFill>
                  <a:srgbClr val="0000CC"/>
                </a:solidFill>
              </a:rPr>
              <a:t>far, </a:t>
            </a:r>
            <a:r>
              <a:rPr lang="en-US" dirty="0">
                <a:solidFill>
                  <a:srgbClr val="0000CC"/>
                </a:solidFill>
              </a:rPr>
              <a:t>I think the sculptor should be seated working on the E.  It disintegrates later, not while he is working on it.</a:t>
            </a:r>
          </a:p>
        </p:txBody>
      </p:sp>
    </p:spTree>
    <p:extLst>
      <p:ext uri="{BB962C8B-B14F-4D97-AF65-F5344CB8AC3E}">
        <p14:creationId xmlns:p14="http://schemas.microsoft.com/office/powerpoint/2010/main" val="373364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Cloud Callout 14"/>
          <p:cNvSpPr/>
          <p:nvPr/>
        </p:nvSpPr>
        <p:spPr>
          <a:xfrm>
            <a:off x="3657600" y="304800"/>
            <a:ext cx="4114800" cy="3472299"/>
          </a:xfrm>
          <a:prstGeom prst="cloudCallout">
            <a:avLst>
              <a:gd name="adj1" fmla="val 83094"/>
              <a:gd name="adj2" fmla="val -970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0000CC"/>
                </a:solidFill>
              </a:rPr>
              <a:t>Where is the summary?  </a:t>
            </a:r>
            <a:endParaRPr lang="en-US" dirty="0" smtClean="0">
              <a:solidFill>
                <a:srgbClr val="0000CC"/>
              </a:solidFill>
            </a:endParaRPr>
          </a:p>
          <a:p>
            <a:pPr algn="ctr"/>
            <a:endParaRPr lang="en-US" dirty="0">
              <a:solidFill>
                <a:srgbClr val="0000CC"/>
              </a:solidFill>
            </a:endParaRPr>
          </a:p>
          <a:p>
            <a:pPr algn="ctr"/>
            <a:r>
              <a:rPr lang="en-US" dirty="0" smtClean="0">
                <a:solidFill>
                  <a:srgbClr val="0000CC"/>
                </a:solidFill>
              </a:rPr>
              <a:t>I flip the page and realize this is the last paragraph in the entire chapter, so I read it.  It </a:t>
            </a:r>
            <a:r>
              <a:rPr lang="en-US" dirty="0">
                <a:solidFill>
                  <a:srgbClr val="0000CC"/>
                </a:solidFill>
              </a:rPr>
              <a:t>is </a:t>
            </a:r>
            <a:r>
              <a:rPr lang="en-US" dirty="0" smtClean="0">
                <a:solidFill>
                  <a:srgbClr val="0000CC"/>
                </a:solidFill>
              </a:rPr>
              <a:t>indeed a </a:t>
            </a:r>
            <a:r>
              <a:rPr lang="en-US" dirty="0">
                <a:solidFill>
                  <a:srgbClr val="0000CC"/>
                </a:solidFill>
              </a:rPr>
              <a:t>brief summary </a:t>
            </a:r>
            <a:r>
              <a:rPr lang="en-US" dirty="0" smtClean="0">
                <a:solidFill>
                  <a:srgbClr val="0000CC"/>
                </a:solidFill>
              </a:rPr>
              <a:t>and also a </a:t>
            </a:r>
            <a:r>
              <a:rPr lang="en-US" dirty="0">
                <a:solidFill>
                  <a:srgbClr val="0000CC"/>
                </a:solidFill>
              </a:rPr>
              <a:t>call to action. </a:t>
            </a:r>
          </a:p>
        </p:txBody>
      </p:sp>
      <p:sp>
        <p:nvSpPr>
          <p:cNvPr id="17" name="Rectangle 16"/>
          <p:cNvSpPr/>
          <p:nvPr/>
        </p:nvSpPr>
        <p:spPr>
          <a:xfrm>
            <a:off x="6547945" y="4385440"/>
            <a:ext cx="1605455" cy="132956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918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Cloud Callout 15"/>
          <p:cNvSpPr/>
          <p:nvPr/>
        </p:nvSpPr>
        <p:spPr>
          <a:xfrm>
            <a:off x="785658" y="3050629"/>
            <a:ext cx="4798630" cy="3536731"/>
          </a:xfrm>
          <a:prstGeom prst="cloudCallout">
            <a:avLst>
              <a:gd name="adj1" fmla="val 68694"/>
              <a:gd name="adj2" fmla="val 150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900" dirty="0">
                <a:solidFill>
                  <a:srgbClr val="0000CC"/>
                </a:solidFill>
              </a:rPr>
              <a:t>I predict I will learn some of the social and political implications of an increasingly disordered universe and what, if anything, the human family can do about it or “should” do about it and under what circumstances</a:t>
            </a:r>
            <a:r>
              <a:rPr lang="en-US" dirty="0">
                <a:solidFill>
                  <a:srgbClr val="0000CC"/>
                </a:solidFill>
              </a:rPr>
              <a:t>.</a:t>
            </a:r>
          </a:p>
        </p:txBody>
      </p:sp>
      <p:sp>
        <p:nvSpPr>
          <p:cNvPr id="17" name="Rectangle 16"/>
          <p:cNvSpPr/>
          <p:nvPr/>
        </p:nvSpPr>
        <p:spPr>
          <a:xfrm>
            <a:off x="6547945" y="4385440"/>
            <a:ext cx="1605455" cy="132956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463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00600"/>
            <a:ext cx="1014313" cy="2057400"/>
          </a:xfrm>
          <a:prstGeom prst="rect">
            <a:avLst/>
          </a:prstGeom>
        </p:spPr>
      </p:pic>
      <p:sp>
        <p:nvSpPr>
          <p:cNvPr id="7" name="Oval Callout 6"/>
          <p:cNvSpPr/>
          <p:nvPr/>
        </p:nvSpPr>
        <p:spPr>
          <a:xfrm>
            <a:off x="929739" y="3954194"/>
            <a:ext cx="3482656" cy="1676400"/>
          </a:xfrm>
          <a:prstGeom prst="wedgeEllipseCallout">
            <a:avLst>
              <a:gd name="adj1" fmla="val -53383"/>
              <a:gd name="adj2" fmla="val 5454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On these </a:t>
            </a:r>
            <a:r>
              <a:rPr lang="en-US" sz="2000" dirty="0" smtClean="0">
                <a:solidFill>
                  <a:srgbClr val="0000CC"/>
                </a:solidFill>
              </a:rPr>
              <a:t>last</a:t>
            </a:r>
          </a:p>
          <a:p>
            <a:pPr algn="ctr"/>
            <a:r>
              <a:rPr lang="en-US" sz="2000" dirty="0" smtClean="0">
                <a:solidFill>
                  <a:srgbClr val="0000CC"/>
                </a:solidFill>
              </a:rPr>
              <a:t> two pages </a:t>
            </a:r>
            <a:r>
              <a:rPr lang="en-US" sz="2000" dirty="0">
                <a:solidFill>
                  <a:srgbClr val="0000CC"/>
                </a:solidFill>
              </a:rPr>
              <a:t>of the chapter, I </a:t>
            </a:r>
            <a:r>
              <a:rPr lang="en-US" sz="2000" dirty="0" smtClean="0">
                <a:solidFill>
                  <a:srgbClr val="0000CC"/>
                </a:solidFill>
              </a:rPr>
              <a:t>see four </a:t>
            </a:r>
          </a:p>
          <a:p>
            <a:pPr algn="ctr"/>
            <a:r>
              <a:rPr lang="en-US" sz="2000" dirty="0" smtClean="0">
                <a:solidFill>
                  <a:srgbClr val="0000CC"/>
                </a:solidFill>
              </a:rPr>
              <a:t>sections.</a:t>
            </a:r>
            <a:endParaRPr lang="en-US" sz="2000" dirty="0">
              <a:solidFill>
                <a:srgbClr val="0000CC"/>
              </a:solidFill>
            </a:endParaRPr>
          </a:p>
        </p:txBody>
      </p:sp>
    </p:spTree>
    <p:extLst>
      <p:ext uri="{BB962C8B-B14F-4D97-AF65-F5344CB8AC3E}">
        <p14:creationId xmlns:p14="http://schemas.microsoft.com/office/powerpoint/2010/main" val="380585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38200" y="457200"/>
            <a:ext cx="1497724"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00600"/>
            <a:ext cx="1014313" cy="2057400"/>
          </a:xfrm>
          <a:prstGeom prst="rect">
            <a:avLst/>
          </a:prstGeom>
        </p:spPr>
      </p:pic>
      <p:sp>
        <p:nvSpPr>
          <p:cNvPr id="12" name="Oval Callout 11"/>
          <p:cNvSpPr/>
          <p:nvPr/>
        </p:nvSpPr>
        <p:spPr>
          <a:xfrm>
            <a:off x="990598" y="2966545"/>
            <a:ext cx="4191001" cy="2862755"/>
          </a:xfrm>
          <a:prstGeom prst="wedgeEllipseCallout">
            <a:avLst>
              <a:gd name="adj1" fmla="val -55061"/>
              <a:gd name="adj2" fmla="val 4569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I can use the “Chapter Framework” as an outline for review later.  Already I could flesh out this outline with things I think I will be learning about. </a:t>
            </a:r>
          </a:p>
        </p:txBody>
      </p:sp>
    </p:spTree>
    <p:extLst>
      <p:ext uri="{BB962C8B-B14F-4D97-AF65-F5344CB8AC3E}">
        <p14:creationId xmlns:p14="http://schemas.microsoft.com/office/powerpoint/2010/main" val="24421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468" y="4800600"/>
            <a:ext cx="1014313" cy="2057400"/>
          </a:xfrm>
          <a:prstGeom prst="rect">
            <a:avLst/>
          </a:prstGeom>
        </p:spPr>
      </p:pic>
      <p:sp>
        <p:nvSpPr>
          <p:cNvPr id="8" name="Rectangle 7"/>
          <p:cNvSpPr/>
          <p:nvPr/>
        </p:nvSpPr>
        <p:spPr>
          <a:xfrm>
            <a:off x="838200" y="1524000"/>
            <a:ext cx="1524000" cy="258817"/>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Oval Callout 12"/>
          <p:cNvSpPr/>
          <p:nvPr/>
        </p:nvSpPr>
        <p:spPr>
          <a:xfrm>
            <a:off x="5001781" y="1981200"/>
            <a:ext cx="3886134" cy="3385761"/>
          </a:xfrm>
          <a:prstGeom prst="wedgeEllipseCallout">
            <a:avLst>
              <a:gd name="adj1" fmla="val -53383"/>
              <a:gd name="adj2" fmla="val 5454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For the “Comprehension” questions, I think I could already answer some of them.  It might be fun to take this test and compare my answers with those I give after I read the chapter more carefully. </a:t>
            </a:r>
          </a:p>
        </p:txBody>
      </p:sp>
    </p:spTree>
    <p:extLst>
      <p:ext uri="{BB962C8B-B14F-4D97-AF65-F5344CB8AC3E}">
        <p14:creationId xmlns:p14="http://schemas.microsoft.com/office/powerpoint/2010/main" val="220172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468" y="4800600"/>
            <a:ext cx="1014313" cy="2057400"/>
          </a:xfrm>
          <a:prstGeom prst="rect">
            <a:avLst/>
          </a:prstGeom>
        </p:spPr>
      </p:pic>
      <p:sp>
        <p:nvSpPr>
          <p:cNvPr id="9" name="Rectangle 8"/>
          <p:cNvSpPr/>
          <p:nvPr/>
        </p:nvSpPr>
        <p:spPr>
          <a:xfrm>
            <a:off x="2412124" y="457200"/>
            <a:ext cx="1550276" cy="3048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Callout 13"/>
          <p:cNvSpPr/>
          <p:nvPr/>
        </p:nvSpPr>
        <p:spPr>
          <a:xfrm>
            <a:off x="5000361" y="2590800"/>
            <a:ext cx="4306451" cy="3124200"/>
          </a:xfrm>
          <a:prstGeom prst="wedgeEllipseCallout">
            <a:avLst>
              <a:gd name="adj1" fmla="val -52758"/>
              <a:gd name="adj2" fmla="val 4041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I cannot figure out why “Analysis” is called that.  These </a:t>
            </a:r>
            <a:r>
              <a:rPr lang="en-US" sz="2000" dirty="0" smtClean="0">
                <a:solidFill>
                  <a:srgbClr val="0000CC"/>
                </a:solidFill>
              </a:rPr>
              <a:t>questions </a:t>
            </a:r>
            <a:r>
              <a:rPr lang="en-US" sz="2000" dirty="0">
                <a:solidFill>
                  <a:srgbClr val="0000CC"/>
                </a:solidFill>
              </a:rPr>
              <a:t>I glanced at seem to be recall questions and thus should belong with the comprehension questions. </a:t>
            </a:r>
          </a:p>
        </p:txBody>
      </p:sp>
    </p:spTree>
    <p:extLst>
      <p:ext uri="{BB962C8B-B14F-4D97-AF65-F5344CB8AC3E}">
        <p14:creationId xmlns:p14="http://schemas.microsoft.com/office/powerpoint/2010/main" val="24802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468" y="4800600"/>
            <a:ext cx="1014313" cy="2057400"/>
          </a:xfrm>
          <a:prstGeom prst="rect">
            <a:avLst/>
          </a:prstGeom>
        </p:spPr>
      </p:pic>
      <p:sp>
        <p:nvSpPr>
          <p:cNvPr id="11" name="Rectangle 10"/>
          <p:cNvSpPr/>
          <p:nvPr/>
        </p:nvSpPr>
        <p:spPr>
          <a:xfrm>
            <a:off x="5000361" y="3429000"/>
            <a:ext cx="1600200" cy="228600"/>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Callout 14"/>
          <p:cNvSpPr/>
          <p:nvPr/>
        </p:nvSpPr>
        <p:spPr>
          <a:xfrm>
            <a:off x="378404" y="1696677"/>
            <a:ext cx="4269796" cy="3670283"/>
          </a:xfrm>
          <a:prstGeom prst="wedgeEllipseCallout">
            <a:avLst>
              <a:gd name="adj1" fmla="val 40061"/>
              <a:gd name="adj2" fmla="val 5863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rgbClr val="0000CC"/>
                </a:solidFill>
              </a:rPr>
              <a:t>Questions 8-11 seem to be thought and application questions as do all the “Synthesis” </a:t>
            </a:r>
            <a:r>
              <a:rPr lang="en-US" sz="2000" dirty="0" smtClean="0">
                <a:solidFill>
                  <a:srgbClr val="0000CC"/>
                </a:solidFill>
              </a:rPr>
              <a:t>questions. So</a:t>
            </a:r>
            <a:r>
              <a:rPr lang="en-US" sz="2000" dirty="0">
                <a:solidFill>
                  <a:srgbClr val="0000CC"/>
                </a:solidFill>
              </a:rPr>
              <a:t>, what am I missing here?  Maybe the author’s definitions of analysis and synthesis are different from mine.</a:t>
            </a:r>
          </a:p>
        </p:txBody>
      </p:sp>
    </p:spTree>
    <p:extLst>
      <p:ext uri="{BB962C8B-B14F-4D97-AF65-F5344CB8AC3E}">
        <p14:creationId xmlns:p14="http://schemas.microsoft.com/office/powerpoint/2010/main" val="284232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going on . . .</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7" name="Oval Callout 6"/>
          <p:cNvSpPr/>
          <p:nvPr/>
        </p:nvSpPr>
        <p:spPr>
          <a:xfrm>
            <a:off x="2998763" y="2133600"/>
            <a:ext cx="3429000" cy="2209800"/>
          </a:xfrm>
          <a:prstGeom prst="wedgeEllipseCallout">
            <a:avLst>
              <a:gd name="adj1" fmla="val -74334"/>
              <a:gd name="adj2" fmla="val 1612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0000CC"/>
                </a:solidFill>
              </a:rPr>
              <a:t>Also study the </a:t>
            </a:r>
            <a:r>
              <a:rPr lang="en-US" sz="2400" dirty="0" err="1">
                <a:solidFill>
                  <a:srgbClr val="0000CC"/>
                </a:solidFill>
              </a:rPr>
              <a:t>ThinkSheet</a:t>
            </a:r>
            <a:r>
              <a:rPr lang="en-US" sz="2400" dirty="0">
                <a:solidFill>
                  <a:srgbClr val="0000CC"/>
                </a:solidFill>
              </a:rPr>
              <a:t> and example in the Handbook.</a:t>
            </a:r>
          </a:p>
        </p:txBody>
      </p:sp>
    </p:spTree>
    <p:extLst>
      <p:ext uri="{BB962C8B-B14F-4D97-AF65-F5344CB8AC3E}">
        <p14:creationId xmlns:p14="http://schemas.microsoft.com/office/powerpoint/2010/main" val="239509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7 ThSh THIEVVES with Snatches.pdf - Adobe Reader"/>
          <p:cNvPicPr>
            <a:picLocks noChangeAspect="1"/>
          </p:cNvPicPr>
          <p:nvPr/>
        </p:nvPicPr>
        <p:blipFill rotWithShape="1">
          <a:blip r:embed="rId3">
            <a:extLst>
              <a:ext uri="{28A0092B-C50C-407E-A947-70E740481C1C}">
                <a14:useLocalDpi xmlns:a14="http://schemas.microsoft.com/office/drawing/2010/main" val="0"/>
              </a:ext>
            </a:extLst>
          </a:blip>
          <a:srcRect l="10416" t="14055" r="26034" b="4454"/>
          <a:stretch/>
        </p:blipFill>
        <p:spPr>
          <a:xfrm>
            <a:off x="614824" y="1189724"/>
            <a:ext cx="8380816" cy="5785619"/>
          </a:xfrm>
          <a:prstGeom prst="rect">
            <a:avLst/>
          </a:prstGeom>
        </p:spPr>
      </p:pic>
      <p:sp>
        <p:nvSpPr>
          <p:cNvPr id="36" name="TextBox 35"/>
          <p:cNvSpPr txBox="1"/>
          <p:nvPr/>
        </p:nvSpPr>
        <p:spPr>
          <a:xfrm>
            <a:off x="3357432" y="5483009"/>
            <a:ext cx="1447800" cy="369332"/>
          </a:xfrm>
          <a:prstGeom prst="rect">
            <a:avLst/>
          </a:prstGeom>
          <a:noFill/>
        </p:spPr>
        <p:txBody>
          <a:bodyPr wrap="square" rtlCol="0">
            <a:spAutoFit/>
          </a:bodyPr>
          <a:lstStyle/>
          <a:p>
            <a:endParaRPr lang="en-US" dirty="0"/>
          </a:p>
        </p:txBody>
      </p:sp>
      <p:sp>
        <p:nvSpPr>
          <p:cNvPr id="42" name="Rectangle 41"/>
          <p:cNvSpPr/>
          <p:nvPr/>
        </p:nvSpPr>
        <p:spPr>
          <a:xfrm>
            <a:off x="1147634" y="91440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3" name="Rectangle 42"/>
          <p:cNvSpPr/>
          <p:nvPr/>
        </p:nvSpPr>
        <p:spPr>
          <a:xfrm>
            <a:off x="1121566" y="32120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9" name="Rectangle 48"/>
          <p:cNvSpPr/>
          <p:nvPr/>
        </p:nvSpPr>
        <p:spPr>
          <a:xfrm>
            <a:off x="1133025" y="15356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pic>
        <p:nvPicPr>
          <p:cNvPr id="50" name="Content Placeholder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152400"/>
            <a:ext cx="609600" cy="1236493"/>
          </a:xfrm>
          <a:prstGeom prst="rect">
            <a:avLst/>
          </a:prstGeom>
        </p:spPr>
      </p:pic>
      <p:sp>
        <p:nvSpPr>
          <p:cNvPr id="52" name="Rectangle 51"/>
          <p:cNvSpPr/>
          <p:nvPr/>
        </p:nvSpPr>
        <p:spPr>
          <a:xfrm>
            <a:off x="1101648" y="1892424"/>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7" name="TextBox 56"/>
          <p:cNvSpPr txBox="1"/>
          <p:nvPr/>
        </p:nvSpPr>
        <p:spPr>
          <a:xfrm>
            <a:off x="2519232" y="2181999"/>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8" name="TextBox 57"/>
          <p:cNvSpPr txBox="1"/>
          <p:nvPr/>
        </p:nvSpPr>
        <p:spPr>
          <a:xfrm>
            <a:off x="5688724" y="2234121"/>
            <a:ext cx="2617076" cy="276999"/>
          </a:xfrm>
          <a:prstGeom prst="rect">
            <a:avLst/>
          </a:prstGeom>
          <a:noFill/>
        </p:spPr>
        <p:txBody>
          <a:bodyPr wrap="square" rtlCol="0">
            <a:spAutoFit/>
          </a:bodyPr>
          <a:lstStyle/>
          <a:p>
            <a:r>
              <a:rPr lang="en-US" sz="1200" dirty="0" smtClean="0">
                <a:solidFill>
                  <a:srgbClr val="FF0000"/>
                </a:solidFill>
              </a:rPr>
              <a:t>Yes, at the end of each section.</a:t>
            </a:r>
            <a:endParaRPr lang="en-US" sz="1200" dirty="0">
              <a:solidFill>
                <a:srgbClr val="FF0000"/>
              </a:solidFill>
            </a:endParaRPr>
          </a:p>
        </p:txBody>
      </p:sp>
      <p:sp>
        <p:nvSpPr>
          <p:cNvPr id="18" name="Rectangle 17"/>
          <p:cNvSpPr/>
          <p:nvPr/>
        </p:nvSpPr>
        <p:spPr>
          <a:xfrm>
            <a:off x="1087386" y="2593484"/>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pic>
        <p:nvPicPr>
          <p:cNvPr id="2" name="Picture 1"/>
          <p:cNvPicPr>
            <a:picLocks noChangeAspect="1"/>
          </p:cNvPicPr>
          <p:nvPr/>
        </p:nvPicPr>
        <p:blipFill>
          <a:blip r:embed="rId5"/>
          <a:stretch>
            <a:fillRect/>
          </a:stretch>
        </p:blipFill>
        <p:spPr>
          <a:xfrm>
            <a:off x="7543800" y="4334226"/>
            <a:ext cx="530398" cy="329213"/>
          </a:xfrm>
          <a:prstGeom prst="rect">
            <a:avLst/>
          </a:prstGeom>
        </p:spPr>
      </p:pic>
      <p:sp>
        <p:nvSpPr>
          <p:cNvPr id="20" name="TextBox 19"/>
          <p:cNvSpPr txBox="1"/>
          <p:nvPr/>
        </p:nvSpPr>
        <p:spPr>
          <a:xfrm>
            <a:off x="7764748" y="3927577"/>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21" name="Rectangle 20"/>
          <p:cNvSpPr/>
          <p:nvPr/>
        </p:nvSpPr>
        <p:spPr>
          <a:xfrm>
            <a:off x="1121566" y="356653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22" name="Rectangle 21"/>
          <p:cNvSpPr/>
          <p:nvPr/>
        </p:nvSpPr>
        <p:spPr>
          <a:xfrm>
            <a:off x="1139748" y="423761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pic>
        <p:nvPicPr>
          <p:cNvPr id="3" name="Picture 2"/>
          <p:cNvPicPr>
            <a:picLocks noChangeAspect="1"/>
          </p:cNvPicPr>
          <p:nvPr/>
        </p:nvPicPr>
        <p:blipFill>
          <a:blip r:embed="rId6"/>
          <a:stretch>
            <a:fillRect/>
          </a:stretch>
        </p:blipFill>
        <p:spPr>
          <a:xfrm>
            <a:off x="6172200" y="3232884"/>
            <a:ext cx="530398" cy="323116"/>
          </a:xfrm>
          <a:prstGeom prst="rect">
            <a:avLst/>
          </a:prstGeom>
        </p:spPr>
      </p:pic>
      <p:sp>
        <p:nvSpPr>
          <p:cNvPr id="24" name="TextBox 23"/>
          <p:cNvSpPr txBox="1"/>
          <p:nvPr/>
        </p:nvSpPr>
        <p:spPr>
          <a:xfrm>
            <a:off x="4796765" y="3246567"/>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25" name="TextBox 24"/>
          <p:cNvSpPr txBox="1"/>
          <p:nvPr/>
        </p:nvSpPr>
        <p:spPr>
          <a:xfrm>
            <a:off x="8139199" y="2843601"/>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27" name="Rectangle 26"/>
          <p:cNvSpPr/>
          <p:nvPr/>
        </p:nvSpPr>
        <p:spPr>
          <a:xfrm>
            <a:off x="2892348" y="278730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28" name="TextBox 27"/>
          <p:cNvSpPr txBox="1"/>
          <p:nvPr/>
        </p:nvSpPr>
        <p:spPr>
          <a:xfrm>
            <a:off x="7287737" y="2640770"/>
            <a:ext cx="1572922" cy="276999"/>
          </a:xfrm>
          <a:prstGeom prst="rect">
            <a:avLst/>
          </a:prstGeom>
          <a:noFill/>
        </p:spPr>
        <p:txBody>
          <a:bodyPr wrap="square" rtlCol="0">
            <a:spAutoFit/>
          </a:bodyPr>
          <a:lstStyle/>
          <a:p>
            <a:r>
              <a:rPr lang="en-US" sz="1200" dirty="0" smtClean="0">
                <a:solidFill>
                  <a:srgbClr val="FF0000"/>
                </a:solidFill>
              </a:rPr>
              <a:t>In the review section</a:t>
            </a:r>
            <a:endParaRPr lang="en-US" sz="1200" dirty="0">
              <a:solidFill>
                <a:srgbClr val="FF0000"/>
              </a:solidFill>
            </a:endParaRPr>
          </a:p>
        </p:txBody>
      </p:sp>
      <p:sp>
        <p:nvSpPr>
          <p:cNvPr id="29" name="TextBox 28"/>
          <p:cNvSpPr txBox="1"/>
          <p:nvPr/>
        </p:nvSpPr>
        <p:spPr>
          <a:xfrm>
            <a:off x="6765660" y="5004679"/>
            <a:ext cx="778140" cy="461665"/>
          </a:xfrm>
          <a:prstGeom prst="rect">
            <a:avLst/>
          </a:prstGeom>
          <a:noFill/>
        </p:spPr>
        <p:txBody>
          <a:bodyPr wrap="square" rtlCol="0">
            <a:spAutoFit/>
          </a:bodyPr>
          <a:lstStyle/>
          <a:p>
            <a:r>
              <a:rPr lang="en-US" sz="1200" dirty="0" smtClean="0">
                <a:solidFill>
                  <a:srgbClr val="FF0000"/>
                </a:solidFill>
              </a:rPr>
              <a:t>Definitely.</a:t>
            </a:r>
            <a:endParaRPr lang="en-US" sz="1200" dirty="0">
              <a:solidFill>
                <a:srgbClr val="FF0000"/>
              </a:solidFill>
            </a:endParaRPr>
          </a:p>
        </p:txBody>
      </p:sp>
      <p:pic>
        <p:nvPicPr>
          <p:cNvPr id="5" name="Picture 4"/>
          <p:cNvPicPr>
            <a:picLocks noChangeAspect="1"/>
          </p:cNvPicPr>
          <p:nvPr/>
        </p:nvPicPr>
        <p:blipFill>
          <a:blip r:embed="rId7"/>
          <a:stretch>
            <a:fillRect/>
          </a:stretch>
        </p:blipFill>
        <p:spPr>
          <a:xfrm>
            <a:off x="4315933" y="4663439"/>
            <a:ext cx="408467" cy="493819"/>
          </a:xfrm>
          <a:prstGeom prst="rect">
            <a:avLst/>
          </a:prstGeom>
        </p:spPr>
      </p:pic>
      <p:sp>
        <p:nvSpPr>
          <p:cNvPr id="31" name="Rectangle 30"/>
          <p:cNvSpPr/>
          <p:nvPr/>
        </p:nvSpPr>
        <p:spPr>
          <a:xfrm>
            <a:off x="5139016" y="472568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32" name="Rectangle 31"/>
          <p:cNvSpPr/>
          <p:nvPr/>
        </p:nvSpPr>
        <p:spPr>
          <a:xfrm>
            <a:off x="4046291" y="4950802"/>
            <a:ext cx="301686" cy="369332"/>
          </a:xfrm>
          <a:prstGeom prst="rect">
            <a:avLst/>
          </a:prstGeom>
        </p:spPr>
        <p:txBody>
          <a:bodyPr wrap="none">
            <a:spAutoFit/>
          </a:bodyPr>
          <a:lstStyle/>
          <a:p>
            <a:r>
              <a:rPr lang="en-US" dirty="0">
                <a:solidFill>
                  <a:srgbClr val="FF0000"/>
                </a:solidFill>
                <a:sym typeface="Symbol"/>
              </a:rPr>
              <a:t>5</a:t>
            </a:r>
            <a:endParaRPr lang="en-US" dirty="0">
              <a:solidFill>
                <a:srgbClr val="FF0000"/>
              </a:solidFill>
            </a:endParaRPr>
          </a:p>
        </p:txBody>
      </p:sp>
      <p:sp>
        <p:nvSpPr>
          <p:cNvPr id="30" name="TextBox 29"/>
          <p:cNvSpPr txBox="1"/>
          <p:nvPr/>
        </p:nvSpPr>
        <p:spPr>
          <a:xfrm>
            <a:off x="5643432" y="1581834"/>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33" name="TextBox 32"/>
          <p:cNvSpPr txBox="1"/>
          <p:nvPr/>
        </p:nvSpPr>
        <p:spPr>
          <a:xfrm>
            <a:off x="6019800" y="1089475"/>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35" name="Rectangle 34"/>
          <p:cNvSpPr/>
          <p:nvPr/>
        </p:nvSpPr>
        <p:spPr>
          <a:xfrm>
            <a:off x="2889096" y="38978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37" name="TextBox 36"/>
          <p:cNvSpPr txBox="1"/>
          <p:nvPr/>
        </p:nvSpPr>
        <p:spPr>
          <a:xfrm>
            <a:off x="7543800" y="1828800"/>
            <a:ext cx="1065506" cy="276999"/>
          </a:xfrm>
          <a:prstGeom prst="rect">
            <a:avLst/>
          </a:prstGeom>
          <a:noFill/>
        </p:spPr>
        <p:txBody>
          <a:bodyPr wrap="square" rtlCol="0">
            <a:spAutoFit/>
          </a:bodyPr>
          <a:lstStyle/>
          <a:p>
            <a:r>
              <a:rPr lang="en-US" sz="1200" dirty="0" smtClean="0">
                <a:solidFill>
                  <a:srgbClr val="FF0000"/>
                </a:solidFill>
              </a:rPr>
              <a:t>Each section.</a:t>
            </a:r>
            <a:endParaRPr lang="en-US" sz="1200" dirty="0">
              <a:solidFill>
                <a:srgbClr val="FF0000"/>
              </a:solidFill>
            </a:endParaRPr>
          </a:p>
        </p:txBody>
      </p:sp>
      <p:sp>
        <p:nvSpPr>
          <p:cNvPr id="39" name="TextBox 38"/>
          <p:cNvSpPr txBox="1"/>
          <p:nvPr/>
        </p:nvSpPr>
        <p:spPr>
          <a:xfrm>
            <a:off x="2868283" y="3066249"/>
            <a:ext cx="2541917" cy="276999"/>
          </a:xfrm>
          <a:prstGeom prst="rect">
            <a:avLst/>
          </a:prstGeom>
          <a:noFill/>
        </p:spPr>
        <p:txBody>
          <a:bodyPr wrap="square" rtlCol="0">
            <a:spAutoFit/>
          </a:bodyPr>
          <a:lstStyle/>
          <a:p>
            <a:r>
              <a:rPr lang="en-US" sz="1200" dirty="0" smtClean="0">
                <a:solidFill>
                  <a:srgbClr val="FF0000"/>
                </a:solidFill>
              </a:rPr>
              <a:t>Bolded, and defined in margins.</a:t>
            </a:r>
            <a:endParaRPr lang="en-US" sz="1200" dirty="0">
              <a:solidFill>
                <a:srgbClr val="FF0000"/>
              </a:solidFill>
            </a:endParaRPr>
          </a:p>
        </p:txBody>
      </p:sp>
      <p:sp>
        <p:nvSpPr>
          <p:cNvPr id="34" name="Oval Callout 33"/>
          <p:cNvSpPr/>
          <p:nvPr/>
        </p:nvSpPr>
        <p:spPr>
          <a:xfrm>
            <a:off x="2133600" y="182222"/>
            <a:ext cx="3774216" cy="2411262"/>
          </a:xfrm>
          <a:prstGeom prst="wedgeEllipseCallout">
            <a:avLst>
              <a:gd name="adj1" fmla="val -65632"/>
              <a:gd name="adj2" fmla="val -2898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0000CC"/>
                </a:solidFill>
              </a:rPr>
              <a:t>Back to the </a:t>
            </a:r>
            <a:r>
              <a:rPr lang="en-US" sz="2400" b="1" dirty="0" err="1" smtClean="0">
                <a:solidFill>
                  <a:srgbClr val="0000CC"/>
                </a:solidFill>
              </a:rPr>
              <a:t>Thinksheet</a:t>
            </a:r>
            <a:r>
              <a:rPr lang="en-US" sz="2400" b="1" dirty="0">
                <a:solidFill>
                  <a:srgbClr val="0000CC"/>
                </a:solidFill>
              </a:rPr>
              <a:t>.</a:t>
            </a:r>
            <a:r>
              <a:rPr lang="en-US" sz="2400" b="1" dirty="0" smtClean="0">
                <a:solidFill>
                  <a:srgbClr val="0000CC"/>
                </a:solidFill>
              </a:rPr>
              <a:t> </a:t>
            </a:r>
          </a:p>
          <a:p>
            <a:pPr algn="ctr"/>
            <a:endParaRPr lang="en-US" sz="1600" b="1" dirty="0" smtClean="0">
              <a:solidFill>
                <a:srgbClr val="0000CC"/>
              </a:solidFill>
            </a:endParaRPr>
          </a:p>
          <a:p>
            <a:pPr algn="ctr"/>
            <a:r>
              <a:rPr lang="en-US" sz="2000" dirty="0" smtClean="0">
                <a:solidFill>
                  <a:srgbClr val="0000CC"/>
                </a:solidFill>
              </a:rPr>
              <a:t>I </a:t>
            </a:r>
            <a:r>
              <a:rPr lang="en-US" sz="2000" dirty="0">
                <a:solidFill>
                  <a:srgbClr val="0000CC"/>
                </a:solidFill>
              </a:rPr>
              <a:t>look at each part of the </a:t>
            </a:r>
            <a:r>
              <a:rPr lang="en-US" sz="2000" dirty="0" err="1">
                <a:solidFill>
                  <a:srgbClr val="0000CC"/>
                </a:solidFill>
              </a:rPr>
              <a:t>ThinkSheet</a:t>
            </a:r>
            <a:r>
              <a:rPr lang="en-US" sz="2000" dirty="0">
                <a:solidFill>
                  <a:srgbClr val="0000CC"/>
                </a:solidFill>
              </a:rPr>
              <a:t> and mark my answers.</a:t>
            </a:r>
            <a:endParaRPr lang="en-US" sz="2000" b="1" dirty="0">
              <a:solidFill>
                <a:srgbClr val="0000CC"/>
              </a:solidFill>
            </a:endParaRPr>
          </a:p>
          <a:p>
            <a:pPr algn="ctr"/>
            <a:endParaRPr lang="en-US" sz="2400" b="1" dirty="0">
              <a:solidFill>
                <a:srgbClr val="0000CC"/>
              </a:solidFill>
            </a:endParaRPr>
          </a:p>
        </p:txBody>
      </p:sp>
    </p:spTree>
    <p:extLst>
      <p:ext uri="{BB962C8B-B14F-4D97-AF65-F5344CB8AC3E}">
        <p14:creationId xmlns:p14="http://schemas.microsoft.com/office/powerpoint/2010/main" val="210467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7 ThSh THIEVVES with Snatches.pdf - Adobe Reader"/>
          <p:cNvPicPr>
            <a:picLocks noChangeAspect="1"/>
          </p:cNvPicPr>
          <p:nvPr/>
        </p:nvPicPr>
        <p:blipFill rotWithShape="1">
          <a:blip r:embed="rId2">
            <a:extLst>
              <a:ext uri="{28A0092B-C50C-407E-A947-70E740481C1C}">
                <a14:useLocalDpi xmlns:a14="http://schemas.microsoft.com/office/drawing/2010/main" val="0"/>
              </a:ext>
            </a:extLst>
          </a:blip>
          <a:srcRect l="10416" t="14055" r="26034" b="4454"/>
          <a:stretch/>
        </p:blipFill>
        <p:spPr>
          <a:xfrm>
            <a:off x="1219200" y="-625851"/>
            <a:ext cx="8784022" cy="6063969"/>
          </a:xfrm>
          <a:prstGeom prst="rect">
            <a:avLst/>
          </a:prstGeom>
        </p:spPr>
      </p:pic>
      <p:pic>
        <p:nvPicPr>
          <p:cNvPr id="23"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grpSp>
        <p:nvGrpSpPr>
          <p:cNvPr id="38" name="Group 37"/>
          <p:cNvGrpSpPr/>
          <p:nvPr/>
        </p:nvGrpSpPr>
        <p:grpSpPr>
          <a:xfrm>
            <a:off x="4724400" y="2971800"/>
            <a:ext cx="3505200" cy="762000"/>
            <a:chOff x="4343400" y="2895600"/>
            <a:chExt cx="3505200" cy="762000"/>
          </a:xfrm>
        </p:grpSpPr>
        <p:sp>
          <p:nvSpPr>
            <p:cNvPr id="39" name="Rectangle 38"/>
            <p:cNvSpPr/>
            <p:nvPr/>
          </p:nvSpPr>
          <p:spPr>
            <a:xfrm>
              <a:off x="4343400"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b="1" dirty="0" smtClean="0">
                  <a:solidFill>
                    <a:srgbClr val="FF0000"/>
                  </a:solidFill>
                </a:rPr>
                <a:t>5</a:t>
              </a:r>
              <a:endParaRPr lang="en-US" sz="2200" b="1" dirty="0">
                <a:solidFill>
                  <a:srgbClr val="FF0000"/>
                </a:solidFill>
              </a:endParaRPr>
            </a:p>
          </p:txBody>
        </p:sp>
        <p:sp>
          <p:nvSpPr>
            <p:cNvPr id="42" name="Rectangle 41"/>
            <p:cNvSpPr/>
            <p:nvPr/>
          </p:nvSpPr>
          <p:spPr>
            <a:xfrm>
              <a:off x="4762500" y="2895600"/>
              <a:ext cx="1714500" cy="4953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200" b="1" dirty="0" smtClean="0">
                  <a:solidFill>
                    <a:srgbClr val="FF0000"/>
                  </a:solidFill>
                </a:rPr>
                <a:t>x           </a:t>
              </a:r>
              <a:r>
                <a:rPr lang="en-US" sz="2200" b="1" dirty="0" err="1" smtClean="0">
                  <a:solidFill>
                    <a:srgbClr val="FF0000"/>
                  </a:solidFill>
                </a:rPr>
                <a:t>x</a:t>
              </a:r>
              <a:endParaRPr lang="en-US" sz="2200" b="1" dirty="0">
                <a:solidFill>
                  <a:srgbClr val="FF0000"/>
                </a:solidFill>
              </a:endParaRPr>
            </a:p>
          </p:txBody>
        </p:sp>
        <p:sp>
          <p:nvSpPr>
            <p:cNvPr id="43" name="Rectangle 42"/>
            <p:cNvSpPr/>
            <p:nvPr/>
          </p:nvSpPr>
          <p:spPr>
            <a:xfrm>
              <a:off x="7155384"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FF0000"/>
                  </a:solidFill>
                </a:rPr>
                <a:t>Yes</a:t>
              </a:r>
              <a:endParaRPr lang="en-US" sz="1200" dirty="0">
                <a:solidFill>
                  <a:srgbClr val="FF0000"/>
                </a:solidFill>
              </a:endParaRPr>
            </a:p>
          </p:txBody>
        </p:sp>
      </p:grpSp>
      <p:pic>
        <p:nvPicPr>
          <p:cNvPr id="4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sp>
        <p:nvSpPr>
          <p:cNvPr id="45" name="Rectangle 44"/>
          <p:cNvSpPr/>
          <p:nvPr/>
        </p:nvSpPr>
        <p:spPr>
          <a:xfrm>
            <a:off x="1695633" y="3003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6" name="Rectangle 45"/>
          <p:cNvSpPr/>
          <p:nvPr/>
        </p:nvSpPr>
        <p:spPr>
          <a:xfrm>
            <a:off x="1746096" y="7736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7" name="Rectangle 46"/>
          <p:cNvSpPr/>
          <p:nvPr/>
        </p:nvSpPr>
        <p:spPr>
          <a:xfrm>
            <a:off x="1746096" y="142835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8" name="Rectangle 47"/>
          <p:cNvSpPr/>
          <p:nvPr/>
        </p:nvSpPr>
        <p:spPr>
          <a:xfrm>
            <a:off x="1746096" y="1927046"/>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9" name="Rectangle 48"/>
          <p:cNvSpPr/>
          <p:nvPr/>
        </p:nvSpPr>
        <p:spPr>
          <a:xfrm>
            <a:off x="1804393" y="257623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0" name="TextBox 49"/>
          <p:cNvSpPr txBox="1"/>
          <p:nvPr/>
        </p:nvSpPr>
        <p:spPr>
          <a:xfrm>
            <a:off x="8458200" y="76198"/>
            <a:ext cx="1169276" cy="276999"/>
          </a:xfrm>
          <a:prstGeom prst="rect">
            <a:avLst/>
          </a:prstGeom>
          <a:noFill/>
        </p:spPr>
        <p:txBody>
          <a:bodyPr wrap="square" rtlCol="0">
            <a:spAutoFit/>
          </a:bodyPr>
          <a:lstStyle/>
          <a:p>
            <a:r>
              <a:rPr lang="en-US" sz="1200" dirty="0" smtClean="0">
                <a:solidFill>
                  <a:srgbClr val="FF0000"/>
                </a:solidFill>
              </a:rPr>
              <a:t> Each section.</a:t>
            </a:r>
            <a:endParaRPr lang="en-US" sz="1200" dirty="0">
              <a:solidFill>
                <a:srgbClr val="FF0000"/>
              </a:solidFill>
            </a:endParaRPr>
          </a:p>
        </p:txBody>
      </p:sp>
      <p:sp>
        <p:nvSpPr>
          <p:cNvPr id="51" name="TextBox 50"/>
          <p:cNvSpPr txBox="1"/>
          <p:nvPr/>
        </p:nvSpPr>
        <p:spPr>
          <a:xfrm>
            <a:off x="6477000" y="406826"/>
            <a:ext cx="2617076" cy="276999"/>
          </a:xfrm>
          <a:prstGeom prst="rect">
            <a:avLst/>
          </a:prstGeom>
          <a:noFill/>
        </p:spPr>
        <p:txBody>
          <a:bodyPr wrap="square" rtlCol="0">
            <a:spAutoFit/>
          </a:bodyPr>
          <a:lstStyle/>
          <a:p>
            <a:r>
              <a:rPr lang="en-US" sz="1200" dirty="0" smtClean="0">
                <a:solidFill>
                  <a:srgbClr val="FF0000"/>
                </a:solidFill>
              </a:rPr>
              <a:t>Yes, at the end of each section.</a:t>
            </a:r>
            <a:endParaRPr lang="en-US" sz="1200" dirty="0">
              <a:solidFill>
                <a:srgbClr val="FF0000"/>
              </a:solidFill>
            </a:endParaRPr>
          </a:p>
        </p:txBody>
      </p:sp>
      <p:sp>
        <p:nvSpPr>
          <p:cNvPr id="52" name="TextBox 51"/>
          <p:cNvSpPr txBox="1"/>
          <p:nvPr/>
        </p:nvSpPr>
        <p:spPr>
          <a:xfrm>
            <a:off x="8180678" y="838200"/>
            <a:ext cx="1572922" cy="276999"/>
          </a:xfrm>
          <a:prstGeom prst="rect">
            <a:avLst/>
          </a:prstGeom>
          <a:noFill/>
        </p:spPr>
        <p:txBody>
          <a:bodyPr wrap="square" rtlCol="0">
            <a:spAutoFit/>
          </a:bodyPr>
          <a:lstStyle/>
          <a:p>
            <a:r>
              <a:rPr lang="en-US" sz="1200" dirty="0" smtClean="0">
                <a:solidFill>
                  <a:srgbClr val="FF0000"/>
                </a:solidFill>
              </a:rPr>
              <a:t>In the review section</a:t>
            </a:r>
            <a:endParaRPr lang="en-US" sz="1200" dirty="0">
              <a:solidFill>
                <a:srgbClr val="FF0000"/>
              </a:solidFill>
            </a:endParaRPr>
          </a:p>
        </p:txBody>
      </p:sp>
      <p:sp>
        <p:nvSpPr>
          <p:cNvPr id="53" name="TextBox 52"/>
          <p:cNvSpPr txBox="1"/>
          <p:nvPr/>
        </p:nvSpPr>
        <p:spPr>
          <a:xfrm>
            <a:off x="9094076" y="1099438"/>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4" name="TextBox 53"/>
          <p:cNvSpPr txBox="1"/>
          <p:nvPr/>
        </p:nvSpPr>
        <p:spPr>
          <a:xfrm>
            <a:off x="7063888" y="1498022"/>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5" name="TextBox 54"/>
          <p:cNvSpPr txBox="1"/>
          <p:nvPr/>
        </p:nvSpPr>
        <p:spPr>
          <a:xfrm>
            <a:off x="8702755" y="22098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6" name="TextBox 55"/>
          <p:cNvSpPr txBox="1"/>
          <p:nvPr/>
        </p:nvSpPr>
        <p:spPr>
          <a:xfrm>
            <a:off x="8539032" y="2638803"/>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7" name="TextBox 56"/>
          <p:cNvSpPr txBox="1"/>
          <p:nvPr/>
        </p:nvSpPr>
        <p:spPr>
          <a:xfrm>
            <a:off x="5562600" y="15240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8" name="Rectangle 57"/>
          <p:cNvSpPr/>
          <p:nvPr/>
        </p:nvSpPr>
        <p:spPr>
          <a:xfrm>
            <a:off x="3581400" y="22214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9" name="TextBox 58"/>
          <p:cNvSpPr txBox="1"/>
          <p:nvPr/>
        </p:nvSpPr>
        <p:spPr>
          <a:xfrm>
            <a:off x="3205032" y="399364"/>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60" name="Rectangle 59"/>
          <p:cNvSpPr/>
          <p:nvPr/>
        </p:nvSpPr>
        <p:spPr>
          <a:xfrm>
            <a:off x="3657600" y="1053271"/>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61" name="TextBox 60"/>
          <p:cNvSpPr txBox="1"/>
          <p:nvPr/>
        </p:nvSpPr>
        <p:spPr>
          <a:xfrm>
            <a:off x="3581400" y="1279747"/>
            <a:ext cx="2541917" cy="276999"/>
          </a:xfrm>
          <a:prstGeom prst="rect">
            <a:avLst/>
          </a:prstGeom>
          <a:noFill/>
        </p:spPr>
        <p:txBody>
          <a:bodyPr wrap="square" rtlCol="0">
            <a:spAutoFit/>
          </a:bodyPr>
          <a:lstStyle/>
          <a:p>
            <a:r>
              <a:rPr lang="en-US" sz="1200" dirty="0" smtClean="0">
                <a:solidFill>
                  <a:srgbClr val="FF0000"/>
                </a:solidFill>
              </a:rPr>
              <a:t>Bolded, and defined in margins.</a:t>
            </a:r>
            <a:endParaRPr lang="en-US" sz="1200" dirty="0">
              <a:solidFill>
                <a:srgbClr val="FF0000"/>
              </a:solidFill>
            </a:endParaRPr>
          </a:p>
        </p:txBody>
      </p:sp>
      <p:sp>
        <p:nvSpPr>
          <p:cNvPr id="63" name="Cloud Callout 62"/>
          <p:cNvSpPr/>
          <p:nvPr/>
        </p:nvSpPr>
        <p:spPr>
          <a:xfrm>
            <a:off x="1461284" y="-51955"/>
            <a:ext cx="4089063" cy="3023755"/>
          </a:xfrm>
          <a:prstGeom prst="cloudCallout">
            <a:avLst>
              <a:gd name="adj1" fmla="val -38722"/>
              <a:gd name="adj2" fmla="val 1013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FF0000"/>
                </a:solidFill>
              </a:rPr>
              <a:t>I am curious why disorder is fundamental to the functioning of the universe. </a:t>
            </a:r>
          </a:p>
        </p:txBody>
      </p:sp>
      <p:sp>
        <p:nvSpPr>
          <p:cNvPr id="65" name="Oval 64"/>
          <p:cNvSpPr/>
          <p:nvPr/>
        </p:nvSpPr>
        <p:spPr>
          <a:xfrm>
            <a:off x="1066800" y="5306082"/>
            <a:ext cx="330310" cy="180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447800" y="4572000"/>
            <a:ext cx="6705601" cy="646331"/>
          </a:xfrm>
          <a:prstGeom prst="rect">
            <a:avLst/>
          </a:prstGeom>
        </p:spPr>
        <p:txBody>
          <a:bodyPr wrap="square">
            <a:spAutoFit/>
          </a:bodyPr>
          <a:lstStyle/>
          <a:p>
            <a:r>
              <a:rPr lang="en-US" sz="1200" dirty="0">
                <a:solidFill>
                  <a:srgbClr val="FF0000"/>
                </a:solidFill>
              </a:rPr>
              <a:t>I am curious why disorder is fundamental to the functioning of the universe. </a:t>
            </a:r>
            <a:endParaRPr lang="en-US" sz="1200" dirty="0" smtClean="0">
              <a:solidFill>
                <a:srgbClr val="FF0000"/>
              </a:solidFill>
            </a:endParaRPr>
          </a:p>
          <a:p>
            <a:r>
              <a:rPr lang="en-US" sz="1200" dirty="0" smtClean="0">
                <a:solidFill>
                  <a:srgbClr val="FF0000"/>
                </a:solidFill>
              </a:rPr>
              <a:t>How </a:t>
            </a:r>
            <a:r>
              <a:rPr lang="en-US" sz="1200" dirty="0">
                <a:solidFill>
                  <a:srgbClr val="FF0000"/>
                </a:solidFill>
              </a:rPr>
              <a:t>does this Law affect me every day even though I have not been aware of it?  </a:t>
            </a:r>
            <a:endParaRPr lang="en-US" sz="1200" dirty="0" smtClean="0">
              <a:solidFill>
                <a:srgbClr val="FF0000"/>
              </a:solidFill>
            </a:endParaRPr>
          </a:p>
          <a:p>
            <a:r>
              <a:rPr lang="en-US" sz="1200" dirty="0" smtClean="0">
                <a:solidFill>
                  <a:srgbClr val="FF0000"/>
                </a:solidFill>
              </a:rPr>
              <a:t>What </a:t>
            </a:r>
            <a:r>
              <a:rPr lang="en-US" sz="1200" dirty="0">
                <a:solidFill>
                  <a:srgbClr val="FF0000"/>
                </a:solidFill>
              </a:rPr>
              <a:t>are the long-term implications of this Law for the survival of life and the Earth as we know it?</a:t>
            </a:r>
          </a:p>
        </p:txBody>
      </p:sp>
    </p:spTree>
    <p:extLst>
      <p:ext uri="{BB962C8B-B14F-4D97-AF65-F5344CB8AC3E}">
        <p14:creationId xmlns:p14="http://schemas.microsoft.com/office/powerpoint/2010/main" val="369171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7 ThSh THIEVVES with Snatches.pdf - Adobe Reader"/>
          <p:cNvPicPr>
            <a:picLocks noChangeAspect="1"/>
          </p:cNvPicPr>
          <p:nvPr/>
        </p:nvPicPr>
        <p:blipFill rotWithShape="1">
          <a:blip r:embed="rId2">
            <a:extLst>
              <a:ext uri="{28A0092B-C50C-407E-A947-70E740481C1C}">
                <a14:useLocalDpi xmlns:a14="http://schemas.microsoft.com/office/drawing/2010/main" val="0"/>
              </a:ext>
            </a:extLst>
          </a:blip>
          <a:srcRect l="10416" t="14055" r="26034" b="4454"/>
          <a:stretch/>
        </p:blipFill>
        <p:spPr>
          <a:xfrm>
            <a:off x="1219200" y="-625851"/>
            <a:ext cx="8784022" cy="6063969"/>
          </a:xfrm>
          <a:prstGeom prst="rect">
            <a:avLst/>
          </a:prstGeom>
        </p:spPr>
      </p:pic>
      <p:pic>
        <p:nvPicPr>
          <p:cNvPr id="23"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grpSp>
        <p:nvGrpSpPr>
          <p:cNvPr id="38" name="Group 37"/>
          <p:cNvGrpSpPr/>
          <p:nvPr/>
        </p:nvGrpSpPr>
        <p:grpSpPr>
          <a:xfrm>
            <a:off x="4724400" y="2971800"/>
            <a:ext cx="3505200" cy="762000"/>
            <a:chOff x="4343400" y="2895600"/>
            <a:chExt cx="3505200" cy="762000"/>
          </a:xfrm>
        </p:grpSpPr>
        <p:sp>
          <p:nvSpPr>
            <p:cNvPr id="39" name="Rectangle 38"/>
            <p:cNvSpPr/>
            <p:nvPr/>
          </p:nvSpPr>
          <p:spPr>
            <a:xfrm>
              <a:off x="4343400"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b="1" dirty="0" smtClean="0">
                  <a:solidFill>
                    <a:srgbClr val="FF0000"/>
                  </a:solidFill>
                </a:rPr>
                <a:t>5</a:t>
              </a:r>
              <a:endParaRPr lang="en-US" sz="2200" b="1" dirty="0">
                <a:solidFill>
                  <a:srgbClr val="FF0000"/>
                </a:solidFill>
              </a:endParaRPr>
            </a:p>
          </p:txBody>
        </p:sp>
        <p:sp>
          <p:nvSpPr>
            <p:cNvPr id="42" name="Rectangle 41"/>
            <p:cNvSpPr/>
            <p:nvPr/>
          </p:nvSpPr>
          <p:spPr>
            <a:xfrm>
              <a:off x="4762500" y="2895600"/>
              <a:ext cx="1714500" cy="4953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200" b="1" dirty="0" smtClean="0">
                  <a:solidFill>
                    <a:srgbClr val="FF0000"/>
                  </a:solidFill>
                </a:rPr>
                <a:t>x           </a:t>
              </a:r>
              <a:r>
                <a:rPr lang="en-US" sz="2200" b="1" dirty="0" err="1" smtClean="0">
                  <a:solidFill>
                    <a:srgbClr val="FF0000"/>
                  </a:solidFill>
                </a:rPr>
                <a:t>x</a:t>
              </a:r>
              <a:endParaRPr lang="en-US" sz="2200" b="1" dirty="0">
                <a:solidFill>
                  <a:srgbClr val="FF0000"/>
                </a:solidFill>
              </a:endParaRPr>
            </a:p>
          </p:txBody>
        </p:sp>
        <p:sp>
          <p:nvSpPr>
            <p:cNvPr id="43" name="Rectangle 42"/>
            <p:cNvSpPr/>
            <p:nvPr/>
          </p:nvSpPr>
          <p:spPr>
            <a:xfrm>
              <a:off x="7155384"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FF0000"/>
                  </a:solidFill>
                </a:rPr>
                <a:t>Yes</a:t>
              </a:r>
              <a:endParaRPr lang="en-US" sz="1200" dirty="0">
                <a:solidFill>
                  <a:srgbClr val="FF0000"/>
                </a:solidFill>
              </a:endParaRPr>
            </a:p>
          </p:txBody>
        </p:sp>
      </p:grpSp>
      <p:pic>
        <p:nvPicPr>
          <p:cNvPr id="4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sp>
        <p:nvSpPr>
          <p:cNvPr id="45" name="Rectangle 44"/>
          <p:cNvSpPr/>
          <p:nvPr/>
        </p:nvSpPr>
        <p:spPr>
          <a:xfrm>
            <a:off x="1695633" y="3003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6" name="Rectangle 45"/>
          <p:cNvSpPr/>
          <p:nvPr/>
        </p:nvSpPr>
        <p:spPr>
          <a:xfrm>
            <a:off x="1746096" y="7736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7" name="Rectangle 46"/>
          <p:cNvSpPr/>
          <p:nvPr/>
        </p:nvSpPr>
        <p:spPr>
          <a:xfrm>
            <a:off x="1746096" y="142835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8" name="Rectangle 47"/>
          <p:cNvSpPr/>
          <p:nvPr/>
        </p:nvSpPr>
        <p:spPr>
          <a:xfrm>
            <a:off x="1746096" y="1927046"/>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9" name="Rectangle 48"/>
          <p:cNvSpPr/>
          <p:nvPr/>
        </p:nvSpPr>
        <p:spPr>
          <a:xfrm>
            <a:off x="1804393" y="257623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0" name="TextBox 49"/>
          <p:cNvSpPr txBox="1"/>
          <p:nvPr/>
        </p:nvSpPr>
        <p:spPr>
          <a:xfrm>
            <a:off x="8458200" y="76198"/>
            <a:ext cx="1169276" cy="276999"/>
          </a:xfrm>
          <a:prstGeom prst="rect">
            <a:avLst/>
          </a:prstGeom>
          <a:noFill/>
        </p:spPr>
        <p:txBody>
          <a:bodyPr wrap="square" rtlCol="0">
            <a:spAutoFit/>
          </a:bodyPr>
          <a:lstStyle/>
          <a:p>
            <a:r>
              <a:rPr lang="en-US" sz="1200" dirty="0" smtClean="0">
                <a:solidFill>
                  <a:srgbClr val="FF0000"/>
                </a:solidFill>
              </a:rPr>
              <a:t> Each section.</a:t>
            </a:r>
            <a:endParaRPr lang="en-US" sz="1200" dirty="0">
              <a:solidFill>
                <a:srgbClr val="FF0000"/>
              </a:solidFill>
            </a:endParaRPr>
          </a:p>
        </p:txBody>
      </p:sp>
      <p:sp>
        <p:nvSpPr>
          <p:cNvPr id="51" name="TextBox 50"/>
          <p:cNvSpPr txBox="1"/>
          <p:nvPr/>
        </p:nvSpPr>
        <p:spPr>
          <a:xfrm>
            <a:off x="6477000" y="406826"/>
            <a:ext cx="2617076" cy="276999"/>
          </a:xfrm>
          <a:prstGeom prst="rect">
            <a:avLst/>
          </a:prstGeom>
          <a:noFill/>
        </p:spPr>
        <p:txBody>
          <a:bodyPr wrap="square" rtlCol="0">
            <a:spAutoFit/>
          </a:bodyPr>
          <a:lstStyle/>
          <a:p>
            <a:r>
              <a:rPr lang="en-US" sz="1200" dirty="0" smtClean="0">
                <a:solidFill>
                  <a:srgbClr val="FF0000"/>
                </a:solidFill>
              </a:rPr>
              <a:t>Yes, at the end of each section.</a:t>
            </a:r>
            <a:endParaRPr lang="en-US" sz="1200" dirty="0">
              <a:solidFill>
                <a:srgbClr val="FF0000"/>
              </a:solidFill>
            </a:endParaRPr>
          </a:p>
        </p:txBody>
      </p:sp>
      <p:sp>
        <p:nvSpPr>
          <p:cNvPr id="52" name="TextBox 51"/>
          <p:cNvSpPr txBox="1"/>
          <p:nvPr/>
        </p:nvSpPr>
        <p:spPr>
          <a:xfrm>
            <a:off x="8180678" y="838200"/>
            <a:ext cx="1572922" cy="276999"/>
          </a:xfrm>
          <a:prstGeom prst="rect">
            <a:avLst/>
          </a:prstGeom>
          <a:noFill/>
        </p:spPr>
        <p:txBody>
          <a:bodyPr wrap="square" rtlCol="0">
            <a:spAutoFit/>
          </a:bodyPr>
          <a:lstStyle/>
          <a:p>
            <a:r>
              <a:rPr lang="en-US" sz="1200" dirty="0" smtClean="0">
                <a:solidFill>
                  <a:srgbClr val="FF0000"/>
                </a:solidFill>
              </a:rPr>
              <a:t>In the review section</a:t>
            </a:r>
            <a:endParaRPr lang="en-US" sz="1200" dirty="0">
              <a:solidFill>
                <a:srgbClr val="FF0000"/>
              </a:solidFill>
            </a:endParaRPr>
          </a:p>
        </p:txBody>
      </p:sp>
      <p:sp>
        <p:nvSpPr>
          <p:cNvPr id="53" name="TextBox 52"/>
          <p:cNvSpPr txBox="1"/>
          <p:nvPr/>
        </p:nvSpPr>
        <p:spPr>
          <a:xfrm>
            <a:off x="9094076" y="1099438"/>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4" name="TextBox 53"/>
          <p:cNvSpPr txBox="1"/>
          <p:nvPr/>
        </p:nvSpPr>
        <p:spPr>
          <a:xfrm>
            <a:off x="7063888" y="1498022"/>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5" name="TextBox 54"/>
          <p:cNvSpPr txBox="1"/>
          <p:nvPr/>
        </p:nvSpPr>
        <p:spPr>
          <a:xfrm>
            <a:off x="8702755" y="22098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6" name="TextBox 55"/>
          <p:cNvSpPr txBox="1"/>
          <p:nvPr/>
        </p:nvSpPr>
        <p:spPr>
          <a:xfrm>
            <a:off x="8539032" y="2638803"/>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7" name="TextBox 56"/>
          <p:cNvSpPr txBox="1"/>
          <p:nvPr/>
        </p:nvSpPr>
        <p:spPr>
          <a:xfrm>
            <a:off x="5562600" y="15240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8" name="Rectangle 57"/>
          <p:cNvSpPr/>
          <p:nvPr/>
        </p:nvSpPr>
        <p:spPr>
          <a:xfrm>
            <a:off x="3581400" y="22214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9" name="TextBox 58"/>
          <p:cNvSpPr txBox="1"/>
          <p:nvPr/>
        </p:nvSpPr>
        <p:spPr>
          <a:xfrm>
            <a:off x="3205032" y="399364"/>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60" name="Rectangle 59"/>
          <p:cNvSpPr/>
          <p:nvPr/>
        </p:nvSpPr>
        <p:spPr>
          <a:xfrm>
            <a:off x="3657600" y="1053271"/>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61" name="TextBox 60"/>
          <p:cNvSpPr txBox="1"/>
          <p:nvPr/>
        </p:nvSpPr>
        <p:spPr>
          <a:xfrm>
            <a:off x="3581400" y="1279747"/>
            <a:ext cx="2541917" cy="276999"/>
          </a:xfrm>
          <a:prstGeom prst="rect">
            <a:avLst/>
          </a:prstGeom>
          <a:noFill/>
        </p:spPr>
        <p:txBody>
          <a:bodyPr wrap="square" rtlCol="0">
            <a:spAutoFit/>
          </a:bodyPr>
          <a:lstStyle/>
          <a:p>
            <a:r>
              <a:rPr lang="en-US" sz="1200" dirty="0" smtClean="0">
                <a:solidFill>
                  <a:srgbClr val="FF0000"/>
                </a:solidFill>
              </a:rPr>
              <a:t>Bolded, and defined in margins.</a:t>
            </a:r>
            <a:endParaRPr lang="en-US" sz="1200" dirty="0">
              <a:solidFill>
                <a:srgbClr val="FF0000"/>
              </a:solidFill>
            </a:endParaRPr>
          </a:p>
        </p:txBody>
      </p:sp>
      <p:sp>
        <p:nvSpPr>
          <p:cNvPr id="64" name="Cloud Callout 63"/>
          <p:cNvSpPr/>
          <p:nvPr/>
        </p:nvSpPr>
        <p:spPr>
          <a:xfrm>
            <a:off x="3924903" y="1060260"/>
            <a:ext cx="4689467" cy="2322415"/>
          </a:xfrm>
          <a:prstGeom prst="cloudCallout">
            <a:avLst>
              <a:gd name="adj1" fmla="val -70279"/>
              <a:gd name="adj2" fmla="val 10954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rgbClr val="FF0000"/>
                </a:solidFill>
              </a:rPr>
              <a:t>How does this Law affect me every day even though I have not been aware of it? </a:t>
            </a:r>
          </a:p>
        </p:txBody>
      </p:sp>
      <p:sp>
        <p:nvSpPr>
          <p:cNvPr id="65" name="Oval 64"/>
          <p:cNvSpPr/>
          <p:nvPr/>
        </p:nvSpPr>
        <p:spPr>
          <a:xfrm>
            <a:off x="1066800" y="5306082"/>
            <a:ext cx="330310" cy="180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447800" y="4572000"/>
            <a:ext cx="6705601" cy="646331"/>
          </a:xfrm>
          <a:prstGeom prst="rect">
            <a:avLst/>
          </a:prstGeom>
        </p:spPr>
        <p:txBody>
          <a:bodyPr wrap="square">
            <a:spAutoFit/>
          </a:bodyPr>
          <a:lstStyle/>
          <a:p>
            <a:r>
              <a:rPr lang="en-US" sz="1200" dirty="0">
                <a:solidFill>
                  <a:srgbClr val="FF0000"/>
                </a:solidFill>
              </a:rPr>
              <a:t>I am curious why disorder is fundamental to the functioning of the universe. </a:t>
            </a:r>
            <a:endParaRPr lang="en-US" sz="1200" dirty="0" smtClean="0">
              <a:solidFill>
                <a:srgbClr val="FF0000"/>
              </a:solidFill>
            </a:endParaRPr>
          </a:p>
          <a:p>
            <a:r>
              <a:rPr lang="en-US" sz="1200" dirty="0" smtClean="0">
                <a:solidFill>
                  <a:srgbClr val="FF0000"/>
                </a:solidFill>
              </a:rPr>
              <a:t>How </a:t>
            </a:r>
            <a:r>
              <a:rPr lang="en-US" sz="1200" dirty="0">
                <a:solidFill>
                  <a:srgbClr val="FF0000"/>
                </a:solidFill>
              </a:rPr>
              <a:t>does this Law affect me every day even though I have not been aware of it?  </a:t>
            </a:r>
            <a:endParaRPr lang="en-US" sz="1200" dirty="0" smtClean="0">
              <a:solidFill>
                <a:srgbClr val="FF0000"/>
              </a:solidFill>
            </a:endParaRPr>
          </a:p>
          <a:p>
            <a:r>
              <a:rPr lang="en-US" sz="1200" dirty="0" smtClean="0">
                <a:solidFill>
                  <a:srgbClr val="FF0000"/>
                </a:solidFill>
              </a:rPr>
              <a:t>What </a:t>
            </a:r>
            <a:r>
              <a:rPr lang="en-US" sz="1200" dirty="0">
                <a:solidFill>
                  <a:srgbClr val="FF0000"/>
                </a:solidFill>
              </a:rPr>
              <a:t>are the long-term implications of this Law for the survival of life and the Earth as we know it?</a:t>
            </a:r>
          </a:p>
        </p:txBody>
      </p:sp>
    </p:spTree>
    <p:extLst>
      <p:ext uri="{BB962C8B-B14F-4D97-AF65-F5344CB8AC3E}">
        <p14:creationId xmlns:p14="http://schemas.microsoft.com/office/powerpoint/2010/main" val="25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7 ThSh THIEVVES with Snatches.pdf - Adobe Reader"/>
          <p:cNvPicPr>
            <a:picLocks noChangeAspect="1"/>
          </p:cNvPicPr>
          <p:nvPr/>
        </p:nvPicPr>
        <p:blipFill rotWithShape="1">
          <a:blip r:embed="rId2">
            <a:extLst>
              <a:ext uri="{28A0092B-C50C-407E-A947-70E740481C1C}">
                <a14:useLocalDpi xmlns:a14="http://schemas.microsoft.com/office/drawing/2010/main" val="0"/>
              </a:ext>
            </a:extLst>
          </a:blip>
          <a:srcRect l="10416" t="14055" r="26034" b="4454"/>
          <a:stretch/>
        </p:blipFill>
        <p:spPr>
          <a:xfrm>
            <a:off x="1219200" y="-625851"/>
            <a:ext cx="8784022" cy="6063969"/>
          </a:xfrm>
          <a:prstGeom prst="rect">
            <a:avLst/>
          </a:prstGeom>
        </p:spPr>
      </p:pic>
      <p:pic>
        <p:nvPicPr>
          <p:cNvPr id="23"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grpSp>
        <p:nvGrpSpPr>
          <p:cNvPr id="38" name="Group 37"/>
          <p:cNvGrpSpPr/>
          <p:nvPr/>
        </p:nvGrpSpPr>
        <p:grpSpPr>
          <a:xfrm>
            <a:off x="4724400" y="2971800"/>
            <a:ext cx="3505200" cy="762000"/>
            <a:chOff x="4343400" y="2895600"/>
            <a:chExt cx="3505200" cy="762000"/>
          </a:xfrm>
        </p:grpSpPr>
        <p:sp>
          <p:nvSpPr>
            <p:cNvPr id="39" name="Rectangle 38"/>
            <p:cNvSpPr/>
            <p:nvPr/>
          </p:nvSpPr>
          <p:spPr>
            <a:xfrm>
              <a:off x="4343400"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b="1" dirty="0" smtClean="0">
                  <a:solidFill>
                    <a:srgbClr val="FF0000"/>
                  </a:solidFill>
                </a:rPr>
                <a:t>5</a:t>
              </a:r>
              <a:endParaRPr lang="en-US" sz="2200" b="1" dirty="0">
                <a:solidFill>
                  <a:srgbClr val="FF0000"/>
                </a:solidFill>
              </a:endParaRPr>
            </a:p>
          </p:txBody>
        </p:sp>
        <p:sp>
          <p:nvSpPr>
            <p:cNvPr id="42" name="Rectangle 41"/>
            <p:cNvSpPr/>
            <p:nvPr/>
          </p:nvSpPr>
          <p:spPr>
            <a:xfrm>
              <a:off x="4762500" y="2895600"/>
              <a:ext cx="1714500" cy="4953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200" b="1" dirty="0" smtClean="0">
                  <a:solidFill>
                    <a:srgbClr val="FF0000"/>
                  </a:solidFill>
                </a:rPr>
                <a:t>x           </a:t>
              </a:r>
              <a:r>
                <a:rPr lang="en-US" sz="2200" b="1" dirty="0" err="1" smtClean="0">
                  <a:solidFill>
                    <a:srgbClr val="FF0000"/>
                  </a:solidFill>
                </a:rPr>
                <a:t>x</a:t>
              </a:r>
              <a:endParaRPr lang="en-US" sz="2200" b="1" dirty="0">
                <a:solidFill>
                  <a:srgbClr val="FF0000"/>
                </a:solidFill>
              </a:endParaRPr>
            </a:p>
          </p:txBody>
        </p:sp>
        <p:sp>
          <p:nvSpPr>
            <p:cNvPr id="43" name="Rectangle 42"/>
            <p:cNvSpPr/>
            <p:nvPr/>
          </p:nvSpPr>
          <p:spPr>
            <a:xfrm>
              <a:off x="7155384"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FF0000"/>
                  </a:solidFill>
                </a:rPr>
                <a:t>Yes</a:t>
              </a:r>
              <a:endParaRPr lang="en-US" sz="1200" dirty="0">
                <a:solidFill>
                  <a:srgbClr val="FF0000"/>
                </a:solidFill>
              </a:endParaRPr>
            </a:p>
          </p:txBody>
        </p:sp>
      </p:grpSp>
      <p:pic>
        <p:nvPicPr>
          <p:cNvPr id="4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sp>
        <p:nvSpPr>
          <p:cNvPr id="45" name="Rectangle 44"/>
          <p:cNvSpPr/>
          <p:nvPr/>
        </p:nvSpPr>
        <p:spPr>
          <a:xfrm>
            <a:off x="1695633" y="3003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6" name="Rectangle 45"/>
          <p:cNvSpPr/>
          <p:nvPr/>
        </p:nvSpPr>
        <p:spPr>
          <a:xfrm>
            <a:off x="1746096" y="7736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7" name="Rectangle 46"/>
          <p:cNvSpPr/>
          <p:nvPr/>
        </p:nvSpPr>
        <p:spPr>
          <a:xfrm>
            <a:off x="1746096" y="142835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8" name="Rectangle 47"/>
          <p:cNvSpPr/>
          <p:nvPr/>
        </p:nvSpPr>
        <p:spPr>
          <a:xfrm>
            <a:off x="1746096" y="1927046"/>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9" name="Rectangle 48"/>
          <p:cNvSpPr/>
          <p:nvPr/>
        </p:nvSpPr>
        <p:spPr>
          <a:xfrm>
            <a:off x="1804393" y="257623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0" name="TextBox 49"/>
          <p:cNvSpPr txBox="1"/>
          <p:nvPr/>
        </p:nvSpPr>
        <p:spPr>
          <a:xfrm>
            <a:off x="8458200" y="76198"/>
            <a:ext cx="1169276" cy="276999"/>
          </a:xfrm>
          <a:prstGeom prst="rect">
            <a:avLst/>
          </a:prstGeom>
          <a:noFill/>
        </p:spPr>
        <p:txBody>
          <a:bodyPr wrap="square" rtlCol="0">
            <a:spAutoFit/>
          </a:bodyPr>
          <a:lstStyle/>
          <a:p>
            <a:r>
              <a:rPr lang="en-US" sz="1200" dirty="0" smtClean="0">
                <a:solidFill>
                  <a:srgbClr val="FF0000"/>
                </a:solidFill>
              </a:rPr>
              <a:t> Each section.</a:t>
            </a:r>
            <a:endParaRPr lang="en-US" sz="1200" dirty="0">
              <a:solidFill>
                <a:srgbClr val="FF0000"/>
              </a:solidFill>
            </a:endParaRPr>
          </a:p>
        </p:txBody>
      </p:sp>
      <p:sp>
        <p:nvSpPr>
          <p:cNvPr id="51" name="TextBox 50"/>
          <p:cNvSpPr txBox="1"/>
          <p:nvPr/>
        </p:nvSpPr>
        <p:spPr>
          <a:xfrm>
            <a:off x="6477000" y="406826"/>
            <a:ext cx="2617076" cy="276999"/>
          </a:xfrm>
          <a:prstGeom prst="rect">
            <a:avLst/>
          </a:prstGeom>
          <a:noFill/>
        </p:spPr>
        <p:txBody>
          <a:bodyPr wrap="square" rtlCol="0">
            <a:spAutoFit/>
          </a:bodyPr>
          <a:lstStyle/>
          <a:p>
            <a:r>
              <a:rPr lang="en-US" sz="1200" dirty="0" smtClean="0">
                <a:solidFill>
                  <a:srgbClr val="FF0000"/>
                </a:solidFill>
              </a:rPr>
              <a:t>Yes, at the end of each section.</a:t>
            </a:r>
            <a:endParaRPr lang="en-US" sz="1200" dirty="0">
              <a:solidFill>
                <a:srgbClr val="FF0000"/>
              </a:solidFill>
            </a:endParaRPr>
          </a:p>
        </p:txBody>
      </p:sp>
      <p:sp>
        <p:nvSpPr>
          <p:cNvPr id="52" name="TextBox 51"/>
          <p:cNvSpPr txBox="1"/>
          <p:nvPr/>
        </p:nvSpPr>
        <p:spPr>
          <a:xfrm>
            <a:off x="8180678" y="838200"/>
            <a:ext cx="1572922" cy="276999"/>
          </a:xfrm>
          <a:prstGeom prst="rect">
            <a:avLst/>
          </a:prstGeom>
          <a:noFill/>
        </p:spPr>
        <p:txBody>
          <a:bodyPr wrap="square" rtlCol="0">
            <a:spAutoFit/>
          </a:bodyPr>
          <a:lstStyle/>
          <a:p>
            <a:r>
              <a:rPr lang="en-US" sz="1200" dirty="0" smtClean="0">
                <a:solidFill>
                  <a:srgbClr val="FF0000"/>
                </a:solidFill>
              </a:rPr>
              <a:t>In the review section</a:t>
            </a:r>
            <a:endParaRPr lang="en-US" sz="1200" dirty="0">
              <a:solidFill>
                <a:srgbClr val="FF0000"/>
              </a:solidFill>
            </a:endParaRPr>
          </a:p>
        </p:txBody>
      </p:sp>
      <p:sp>
        <p:nvSpPr>
          <p:cNvPr id="53" name="TextBox 52"/>
          <p:cNvSpPr txBox="1"/>
          <p:nvPr/>
        </p:nvSpPr>
        <p:spPr>
          <a:xfrm>
            <a:off x="9094076" y="1099438"/>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4" name="TextBox 53"/>
          <p:cNvSpPr txBox="1"/>
          <p:nvPr/>
        </p:nvSpPr>
        <p:spPr>
          <a:xfrm>
            <a:off x="7063888" y="1498022"/>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5" name="TextBox 54"/>
          <p:cNvSpPr txBox="1"/>
          <p:nvPr/>
        </p:nvSpPr>
        <p:spPr>
          <a:xfrm>
            <a:off x="8702755" y="22098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6" name="TextBox 55"/>
          <p:cNvSpPr txBox="1"/>
          <p:nvPr/>
        </p:nvSpPr>
        <p:spPr>
          <a:xfrm>
            <a:off x="8539032" y="2638803"/>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7" name="TextBox 56"/>
          <p:cNvSpPr txBox="1"/>
          <p:nvPr/>
        </p:nvSpPr>
        <p:spPr>
          <a:xfrm>
            <a:off x="5562600" y="15240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8" name="Rectangle 57"/>
          <p:cNvSpPr/>
          <p:nvPr/>
        </p:nvSpPr>
        <p:spPr>
          <a:xfrm>
            <a:off x="3581400" y="22214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9" name="TextBox 58"/>
          <p:cNvSpPr txBox="1"/>
          <p:nvPr/>
        </p:nvSpPr>
        <p:spPr>
          <a:xfrm>
            <a:off x="3205032" y="399364"/>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60" name="Rectangle 59"/>
          <p:cNvSpPr/>
          <p:nvPr/>
        </p:nvSpPr>
        <p:spPr>
          <a:xfrm>
            <a:off x="3657600" y="1053271"/>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61" name="TextBox 60"/>
          <p:cNvSpPr txBox="1"/>
          <p:nvPr/>
        </p:nvSpPr>
        <p:spPr>
          <a:xfrm>
            <a:off x="3581400" y="1279747"/>
            <a:ext cx="2541917" cy="276999"/>
          </a:xfrm>
          <a:prstGeom prst="rect">
            <a:avLst/>
          </a:prstGeom>
          <a:noFill/>
        </p:spPr>
        <p:txBody>
          <a:bodyPr wrap="square" rtlCol="0">
            <a:spAutoFit/>
          </a:bodyPr>
          <a:lstStyle/>
          <a:p>
            <a:r>
              <a:rPr lang="en-US" sz="1200" dirty="0" smtClean="0">
                <a:solidFill>
                  <a:srgbClr val="FF0000"/>
                </a:solidFill>
              </a:rPr>
              <a:t>Bolded, and defined in margins.</a:t>
            </a:r>
            <a:endParaRPr lang="en-US" sz="1200" dirty="0">
              <a:solidFill>
                <a:srgbClr val="FF0000"/>
              </a:solidFill>
            </a:endParaRPr>
          </a:p>
        </p:txBody>
      </p:sp>
      <p:sp>
        <p:nvSpPr>
          <p:cNvPr id="62" name="Cloud Callout 61"/>
          <p:cNvSpPr/>
          <p:nvPr/>
        </p:nvSpPr>
        <p:spPr>
          <a:xfrm>
            <a:off x="5550347" y="753826"/>
            <a:ext cx="3859577" cy="2705031"/>
          </a:xfrm>
          <a:prstGeom prst="cloudCallout">
            <a:avLst>
              <a:gd name="adj1" fmla="val -105869"/>
              <a:gd name="adj2" fmla="val 10464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FF0000"/>
                </a:solidFill>
              </a:rPr>
              <a:t>What are the long-term implications of this Law for the survival of life and the Earth as we know it?</a:t>
            </a:r>
            <a:endParaRPr lang="en-US" dirty="0">
              <a:solidFill>
                <a:srgbClr val="0000CC"/>
              </a:solidFill>
            </a:endParaRPr>
          </a:p>
        </p:txBody>
      </p:sp>
      <p:sp>
        <p:nvSpPr>
          <p:cNvPr id="65" name="Oval 64"/>
          <p:cNvSpPr/>
          <p:nvPr/>
        </p:nvSpPr>
        <p:spPr>
          <a:xfrm>
            <a:off x="1066800" y="5306082"/>
            <a:ext cx="330310" cy="180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447800" y="4572000"/>
            <a:ext cx="6705601" cy="646331"/>
          </a:xfrm>
          <a:prstGeom prst="rect">
            <a:avLst/>
          </a:prstGeom>
        </p:spPr>
        <p:txBody>
          <a:bodyPr wrap="square">
            <a:spAutoFit/>
          </a:bodyPr>
          <a:lstStyle/>
          <a:p>
            <a:r>
              <a:rPr lang="en-US" sz="1200" dirty="0">
                <a:solidFill>
                  <a:srgbClr val="FF0000"/>
                </a:solidFill>
              </a:rPr>
              <a:t>I am curious why disorder is fundamental to the functioning of the universe. </a:t>
            </a:r>
            <a:endParaRPr lang="en-US" sz="1200" dirty="0" smtClean="0">
              <a:solidFill>
                <a:srgbClr val="FF0000"/>
              </a:solidFill>
            </a:endParaRPr>
          </a:p>
          <a:p>
            <a:r>
              <a:rPr lang="en-US" sz="1200" dirty="0" smtClean="0">
                <a:solidFill>
                  <a:srgbClr val="FF0000"/>
                </a:solidFill>
              </a:rPr>
              <a:t>How </a:t>
            </a:r>
            <a:r>
              <a:rPr lang="en-US" sz="1200" dirty="0">
                <a:solidFill>
                  <a:srgbClr val="FF0000"/>
                </a:solidFill>
              </a:rPr>
              <a:t>does this Law affect me every day even though I have not been aware of it?  </a:t>
            </a:r>
            <a:endParaRPr lang="en-US" sz="1200" dirty="0" smtClean="0">
              <a:solidFill>
                <a:srgbClr val="FF0000"/>
              </a:solidFill>
            </a:endParaRPr>
          </a:p>
          <a:p>
            <a:r>
              <a:rPr lang="en-US" sz="1200" dirty="0" smtClean="0">
                <a:solidFill>
                  <a:srgbClr val="FF0000"/>
                </a:solidFill>
              </a:rPr>
              <a:t>What </a:t>
            </a:r>
            <a:r>
              <a:rPr lang="en-US" sz="1200" dirty="0">
                <a:solidFill>
                  <a:srgbClr val="FF0000"/>
                </a:solidFill>
              </a:rPr>
              <a:t>are the long-term implications of this Law for the survival of life and the Earth as we know it?</a:t>
            </a:r>
          </a:p>
        </p:txBody>
      </p:sp>
    </p:spTree>
    <p:extLst>
      <p:ext uri="{BB962C8B-B14F-4D97-AF65-F5344CB8AC3E}">
        <p14:creationId xmlns:p14="http://schemas.microsoft.com/office/powerpoint/2010/main" val="144952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7 ThSh THIEVVES with Snatches.pdf - Adobe Reader"/>
          <p:cNvPicPr>
            <a:picLocks noChangeAspect="1"/>
          </p:cNvPicPr>
          <p:nvPr/>
        </p:nvPicPr>
        <p:blipFill rotWithShape="1">
          <a:blip r:embed="rId2">
            <a:extLst>
              <a:ext uri="{28A0092B-C50C-407E-A947-70E740481C1C}">
                <a14:useLocalDpi xmlns:a14="http://schemas.microsoft.com/office/drawing/2010/main" val="0"/>
              </a:ext>
            </a:extLst>
          </a:blip>
          <a:srcRect l="10416" t="14055" r="26034" b="4454"/>
          <a:stretch/>
        </p:blipFill>
        <p:spPr>
          <a:xfrm>
            <a:off x="1219200" y="-625851"/>
            <a:ext cx="8784022" cy="6063969"/>
          </a:xfrm>
          <a:prstGeom prst="rect">
            <a:avLst/>
          </a:prstGeom>
        </p:spPr>
      </p:pic>
      <p:pic>
        <p:nvPicPr>
          <p:cNvPr id="23"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sp>
        <p:nvSpPr>
          <p:cNvPr id="37" name="TextBox 36"/>
          <p:cNvSpPr txBox="1"/>
          <p:nvPr/>
        </p:nvSpPr>
        <p:spPr>
          <a:xfrm>
            <a:off x="1447800" y="5335250"/>
            <a:ext cx="8809759" cy="1631216"/>
          </a:xfrm>
          <a:prstGeom prst="rect">
            <a:avLst/>
          </a:prstGeom>
          <a:noFill/>
        </p:spPr>
        <p:txBody>
          <a:bodyPr wrap="square" rtlCol="0">
            <a:spAutoFit/>
          </a:bodyPr>
          <a:lstStyle/>
          <a:p>
            <a:r>
              <a:rPr lang="en-US" sz="1200" dirty="0" smtClean="0">
                <a:solidFill>
                  <a:srgbClr val="FF0000"/>
                </a:solidFill>
              </a:rPr>
              <a:t>I am going to learn . . .</a:t>
            </a:r>
          </a:p>
          <a:p>
            <a:pPr lvl="1"/>
            <a:r>
              <a:rPr lang="en-US" sz="1200" dirty="0" smtClean="0">
                <a:solidFill>
                  <a:srgbClr val="FF0000"/>
                </a:solidFill>
              </a:rPr>
              <a:t>what </a:t>
            </a:r>
            <a:r>
              <a:rPr lang="en-US" sz="1200" i="1" dirty="0">
                <a:solidFill>
                  <a:srgbClr val="FF0000"/>
                </a:solidFill>
              </a:rPr>
              <a:t>The Law of Increasing </a:t>
            </a:r>
            <a:r>
              <a:rPr lang="en-US" sz="1200" i="1" dirty="0" smtClean="0">
                <a:solidFill>
                  <a:srgbClr val="FF0000"/>
                </a:solidFill>
              </a:rPr>
              <a:t>Disorder </a:t>
            </a:r>
            <a:r>
              <a:rPr lang="en-US" sz="1200" dirty="0" smtClean="0">
                <a:solidFill>
                  <a:srgbClr val="FF0000"/>
                </a:solidFill>
              </a:rPr>
              <a:t>is. </a:t>
            </a:r>
            <a:endParaRPr lang="en-US" sz="1200" dirty="0">
              <a:solidFill>
                <a:srgbClr val="FF0000"/>
              </a:solidFill>
            </a:endParaRPr>
          </a:p>
          <a:p>
            <a:pPr lvl="1"/>
            <a:r>
              <a:rPr lang="en-US" sz="1200" dirty="0" smtClean="0">
                <a:solidFill>
                  <a:srgbClr val="FF0000"/>
                </a:solidFill>
              </a:rPr>
              <a:t>what </a:t>
            </a:r>
            <a:r>
              <a:rPr lang="en-US" sz="1200" dirty="0">
                <a:solidFill>
                  <a:srgbClr val="FF0000"/>
                </a:solidFill>
              </a:rPr>
              <a:t>makes a process reversible and </a:t>
            </a:r>
            <a:r>
              <a:rPr lang="en-US" sz="1200" dirty="0" smtClean="0">
                <a:solidFill>
                  <a:srgbClr val="FF0000"/>
                </a:solidFill>
              </a:rPr>
              <a:t>irreversible.</a:t>
            </a:r>
            <a:endParaRPr lang="en-US" sz="1200" dirty="0">
              <a:solidFill>
                <a:srgbClr val="FF0000"/>
              </a:solidFill>
            </a:endParaRPr>
          </a:p>
          <a:p>
            <a:pPr lvl="1"/>
            <a:r>
              <a:rPr lang="en-US" sz="1200" dirty="0" smtClean="0">
                <a:solidFill>
                  <a:srgbClr val="FF0000"/>
                </a:solidFill>
              </a:rPr>
              <a:t>why </a:t>
            </a:r>
            <a:r>
              <a:rPr lang="en-US" sz="1200" dirty="0">
                <a:solidFill>
                  <a:srgbClr val="FF0000"/>
                </a:solidFill>
              </a:rPr>
              <a:t>things become more mixed up over time.</a:t>
            </a:r>
          </a:p>
          <a:p>
            <a:pPr lvl="1"/>
            <a:r>
              <a:rPr lang="en-US" sz="1200" dirty="0" smtClean="0">
                <a:solidFill>
                  <a:srgbClr val="FF0000"/>
                </a:solidFill>
              </a:rPr>
              <a:t>what </a:t>
            </a:r>
            <a:r>
              <a:rPr lang="en-US" sz="1200" dirty="0">
                <a:solidFill>
                  <a:srgbClr val="FF0000"/>
                </a:solidFill>
              </a:rPr>
              <a:t>happens to unused energy and why this is important in understanding the </a:t>
            </a:r>
            <a:r>
              <a:rPr lang="en-US" sz="1200" dirty="0" smtClean="0">
                <a:solidFill>
                  <a:srgbClr val="FF0000"/>
                </a:solidFill>
              </a:rPr>
              <a:t>universe.</a:t>
            </a:r>
            <a:endParaRPr lang="en-US" sz="1200" dirty="0">
              <a:solidFill>
                <a:srgbClr val="FF0000"/>
              </a:solidFill>
            </a:endParaRPr>
          </a:p>
          <a:p>
            <a:pPr lvl="1"/>
            <a:r>
              <a:rPr lang="en-US" sz="1200" dirty="0" smtClean="0">
                <a:solidFill>
                  <a:srgbClr val="FF0000"/>
                </a:solidFill>
              </a:rPr>
              <a:t>how </a:t>
            </a:r>
            <a:r>
              <a:rPr lang="en-US" sz="1200" dirty="0">
                <a:solidFill>
                  <a:srgbClr val="FF0000"/>
                </a:solidFill>
              </a:rPr>
              <a:t>this </a:t>
            </a:r>
            <a:r>
              <a:rPr lang="en-US" sz="1200" i="1" dirty="0">
                <a:solidFill>
                  <a:srgbClr val="FF0000"/>
                </a:solidFill>
              </a:rPr>
              <a:t>Law</a:t>
            </a:r>
            <a:r>
              <a:rPr lang="en-US" sz="1200" dirty="0">
                <a:solidFill>
                  <a:srgbClr val="FF0000"/>
                </a:solidFill>
              </a:rPr>
              <a:t> impacts social issues. </a:t>
            </a:r>
          </a:p>
          <a:p>
            <a:pPr lvl="1"/>
            <a:r>
              <a:rPr lang="en-US" sz="1200" dirty="0">
                <a:solidFill>
                  <a:srgbClr val="FF0000"/>
                </a:solidFill>
              </a:rPr>
              <a:t>t</a:t>
            </a:r>
            <a:r>
              <a:rPr lang="en-US" sz="1200" dirty="0" smtClean="0">
                <a:solidFill>
                  <a:srgbClr val="FF0000"/>
                </a:solidFill>
              </a:rPr>
              <a:t>o </a:t>
            </a:r>
            <a:r>
              <a:rPr lang="en-US" sz="1200" dirty="0">
                <a:solidFill>
                  <a:srgbClr val="FF0000"/>
                </a:solidFill>
              </a:rPr>
              <a:t>solve problems based on this Law.</a:t>
            </a:r>
          </a:p>
          <a:p>
            <a:endParaRPr lang="en-US" sz="1600" dirty="0" smtClean="0">
              <a:solidFill>
                <a:srgbClr val="FF0000"/>
              </a:solidFill>
            </a:endParaRPr>
          </a:p>
        </p:txBody>
      </p:sp>
      <p:grpSp>
        <p:nvGrpSpPr>
          <p:cNvPr id="38" name="Group 37"/>
          <p:cNvGrpSpPr/>
          <p:nvPr/>
        </p:nvGrpSpPr>
        <p:grpSpPr>
          <a:xfrm>
            <a:off x="4724400" y="2971800"/>
            <a:ext cx="3505200" cy="762000"/>
            <a:chOff x="4343400" y="2895600"/>
            <a:chExt cx="3505200" cy="762000"/>
          </a:xfrm>
        </p:grpSpPr>
        <p:sp>
          <p:nvSpPr>
            <p:cNvPr id="39" name="Rectangle 38"/>
            <p:cNvSpPr/>
            <p:nvPr/>
          </p:nvSpPr>
          <p:spPr>
            <a:xfrm>
              <a:off x="4343400"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200" b="1" dirty="0" smtClean="0">
                  <a:solidFill>
                    <a:srgbClr val="FF0000"/>
                  </a:solidFill>
                </a:rPr>
                <a:t>5</a:t>
              </a:r>
              <a:endParaRPr lang="en-US" sz="2200" b="1" dirty="0">
                <a:solidFill>
                  <a:srgbClr val="FF0000"/>
                </a:solidFill>
              </a:endParaRPr>
            </a:p>
          </p:txBody>
        </p:sp>
        <p:sp>
          <p:nvSpPr>
            <p:cNvPr id="42" name="Rectangle 41"/>
            <p:cNvSpPr/>
            <p:nvPr/>
          </p:nvSpPr>
          <p:spPr>
            <a:xfrm>
              <a:off x="4762500" y="2895600"/>
              <a:ext cx="1714500" cy="4953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US" sz="2200" b="1" dirty="0" smtClean="0">
                  <a:solidFill>
                    <a:srgbClr val="FF0000"/>
                  </a:solidFill>
                </a:rPr>
                <a:t>x           </a:t>
              </a:r>
              <a:r>
                <a:rPr lang="en-US" sz="2200" b="1" dirty="0" err="1" smtClean="0">
                  <a:solidFill>
                    <a:srgbClr val="FF0000"/>
                  </a:solidFill>
                </a:rPr>
                <a:t>x</a:t>
              </a:r>
              <a:endParaRPr lang="en-US" sz="2200" b="1" dirty="0">
                <a:solidFill>
                  <a:srgbClr val="FF0000"/>
                </a:solidFill>
              </a:endParaRPr>
            </a:p>
          </p:txBody>
        </p:sp>
        <p:sp>
          <p:nvSpPr>
            <p:cNvPr id="43" name="Rectangle 42"/>
            <p:cNvSpPr/>
            <p:nvPr/>
          </p:nvSpPr>
          <p:spPr>
            <a:xfrm>
              <a:off x="7155384" y="3124200"/>
              <a:ext cx="693216"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solidFill>
                    <a:srgbClr val="FF0000"/>
                  </a:solidFill>
                </a:rPr>
                <a:t>Yes</a:t>
              </a:r>
              <a:endParaRPr lang="en-US" sz="1200" dirty="0">
                <a:solidFill>
                  <a:srgbClr val="FF0000"/>
                </a:solidFill>
              </a:endParaRPr>
            </a:p>
          </p:txBody>
        </p:sp>
      </p:grpSp>
      <p:pic>
        <p:nvPicPr>
          <p:cNvPr id="44" name="Content Placeholder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21887"/>
            <a:ext cx="1244711" cy="2524731"/>
          </a:xfrm>
          <a:prstGeom prst="rect">
            <a:avLst/>
          </a:prstGeom>
        </p:spPr>
      </p:pic>
      <p:sp>
        <p:nvSpPr>
          <p:cNvPr id="45" name="Rectangle 44"/>
          <p:cNvSpPr/>
          <p:nvPr/>
        </p:nvSpPr>
        <p:spPr>
          <a:xfrm>
            <a:off x="1695633" y="3003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6" name="Rectangle 45"/>
          <p:cNvSpPr/>
          <p:nvPr/>
        </p:nvSpPr>
        <p:spPr>
          <a:xfrm>
            <a:off x="1746096" y="7736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7" name="Rectangle 46"/>
          <p:cNvSpPr/>
          <p:nvPr/>
        </p:nvSpPr>
        <p:spPr>
          <a:xfrm>
            <a:off x="1746096" y="1428352"/>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8" name="Rectangle 47"/>
          <p:cNvSpPr/>
          <p:nvPr/>
        </p:nvSpPr>
        <p:spPr>
          <a:xfrm>
            <a:off x="1746096" y="1927046"/>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49" name="Rectangle 48"/>
          <p:cNvSpPr/>
          <p:nvPr/>
        </p:nvSpPr>
        <p:spPr>
          <a:xfrm>
            <a:off x="1804393" y="2576230"/>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0" name="TextBox 49"/>
          <p:cNvSpPr txBox="1"/>
          <p:nvPr/>
        </p:nvSpPr>
        <p:spPr>
          <a:xfrm>
            <a:off x="8458200" y="76198"/>
            <a:ext cx="1169276" cy="276999"/>
          </a:xfrm>
          <a:prstGeom prst="rect">
            <a:avLst/>
          </a:prstGeom>
          <a:noFill/>
        </p:spPr>
        <p:txBody>
          <a:bodyPr wrap="square" rtlCol="0">
            <a:spAutoFit/>
          </a:bodyPr>
          <a:lstStyle/>
          <a:p>
            <a:r>
              <a:rPr lang="en-US" sz="1200" dirty="0" smtClean="0">
                <a:solidFill>
                  <a:srgbClr val="FF0000"/>
                </a:solidFill>
              </a:rPr>
              <a:t> Each section.</a:t>
            </a:r>
            <a:endParaRPr lang="en-US" sz="1200" dirty="0">
              <a:solidFill>
                <a:srgbClr val="FF0000"/>
              </a:solidFill>
            </a:endParaRPr>
          </a:p>
        </p:txBody>
      </p:sp>
      <p:sp>
        <p:nvSpPr>
          <p:cNvPr id="51" name="TextBox 50"/>
          <p:cNvSpPr txBox="1"/>
          <p:nvPr/>
        </p:nvSpPr>
        <p:spPr>
          <a:xfrm>
            <a:off x="6477000" y="406826"/>
            <a:ext cx="2617076" cy="276999"/>
          </a:xfrm>
          <a:prstGeom prst="rect">
            <a:avLst/>
          </a:prstGeom>
          <a:noFill/>
        </p:spPr>
        <p:txBody>
          <a:bodyPr wrap="square" rtlCol="0">
            <a:spAutoFit/>
          </a:bodyPr>
          <a:lstStyle/>
          <a:p>
            <a:r>
              <a:rPr lang="en-US" sz="1200" dirty="0" smtClean="0">
                <a:solidFill>
                  <a:srgbClr val="FF0000"/>
                </a:solidFill>
              </a:rPr>
              <a:t>Yes, at the end of each section.</a:t>
            </a:r>
            <a:endParaRPr lang="en-US" sz="1200" dirty="0">
              <a:solidFill>
                <a:srgbClr val="FF0000"/>
              </a:solidFill>
            </a:endParaRPr>
          </a:p>
        </p:txBody>
      </p:sp>
      <p:sp>
        <p:nvSpPr>
          <p:cNvPr id="52" name="TextBox 51"/>
          <p:cNvSpPr txBox="1"/>
          <p:nvPr/>
        </p:nvSpPr>
        <p:spPr>
          <a:xfrm>
            <a:off x="8180678" y="838200"/>
            <a:ext cx="1572922" cy="276999"/>
          </a:xfrm>
          <a:prstGeom prst="rect">
            <a:avLst/>
          </a:prstGeom>
          <a:noFill/>
        </p:spPr>
        <p:txBody>
          <a:bodyPr wrap="square" rtlCol="0">
            <a:spAutoFit/>
          </a:bodyPr>
          <a:lstStyle/>
          <a:p>
            <a:r>
              <a:rPr lang="en-US" sz="1200" dirty="0" smtClean="0">
                <a:solidFill>
                  <a:srgbClr val="FF0000"/>
                </a:solidFill>
              </a:rPr>
              <a:t>In the review section</a:t>
            </a:r>
            <a:endParaRPr lang="en-US" sz="1200" dirty="0">
              <a:solidFill>
                <a:srgbClr val="FF0000"/>
              </a:solidFill>
            </a:endParaRPr>
          </a:p>
        </p:txBody>
      </p:sp>
      <p:sp>
        <p:nvSpPr>
          <p:cNvPr id="53" name="TextBox 52"/>
          <p:cNvSpPr txBox="1"/>
          <p:nvPr/>
        </p:nvSpPr>
        <p:spPr>
          <a:xfrm>
            <a:off x="9094076" y="1099438"/>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4" name="TextBox 53"/>
          <p:cNvSpPr txBox="1"/>
          <p:nvPr/>
        </p:nvSpPr>
        <p:spPr>
          <a:xfrm>
            <a:off x="7063888" y="1498022"/>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5" name="TextBox 54"/>
          <p:cNvSpPr txBox="1"/>
          <p:nvPr/>
        </p:nvSpPr>
        <p:spPr>
          <a:xfrm>
            <a:off x="8702755" y="22098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6" name="TextBox 55"/>
          <p:cNvSpPr txBox="1"/>
          <p:nvPr/>
        </p:nvSpPr>
        <p:spPr>
          <a:xfrm>
            <a:off x="8539032" y="2638803"/>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7" name="TextBox 56"/>
          <p:cNvSpPr txBox="1"/>
          <p:nvPr/>
        </p:nvSpPr>
        <p:spPr>
          <a:xfrm>
            <a:off x="5562600" y="1524000"/>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58" name="Rectangle 57"/>
          <p:cNvSpPr/>
          <p:nvPr/>
        </p:nvSpPr>
        <p:spPr>
          <a:xfrm>
            <a:off x="3581400" y="2221468"/>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59" name="TextBox 58"/>
          <p:cNvSpPr txBox="1"/>
          <p:nvPr/>
        </p:nvSpPr>
        <p:spPr>
          <a:xfrm>
            <a:off x="3205032" y="399364"/>
            <a:ext cx="528768" cy="276999"/>
          </a:xfrm>
          <a:prstGeom prst="rect">
            <a:avLst/>
          </a:prstGeom>
          <a:noFill/>
        </p:spPr>
        <p:txBody>
          <a:bodyPr wrap="square" rtlCol="0">
            <a:spAutoFit/>
          </a:bodyPr>
          <a:lstStyle/>
          <a:p>
            <a:r>
              <a:rPr lang="en-US" sz="1200" dirty="0" smtClean="0">
                <a:solidFill>
                  <a:srgbClr val="FF0000"/>
                </a:solidFill>
              </a:rPr>
              <a:t>Yes</a:t>
            </a:r>
            <a:endParaRPr lang="en-US" sz="1200" dirty="0">
              <a:solidFill>
                <a:srgbClr val="FF0000"/>
              </a:solidFill>
            </a:endParaRPr>
          </a:p>
        </p:txBody>
      </p:sp>
      <p:sp>
        <p:nvSpPr>
          <p:cNvPr id="60" name="Rectangle 59"/>
          <p:cNvSpPr/>
          <p:nvPr/>
        </p:nvSpPr>
        <p:spPr>
          <a:xfrm>
            <a:off x="3657600" y="1053271"/>
            <a:ext cx="311304" cy="369332"/>
          </a:xfrm>
          <a:prstGeom prst="rect">
            <a:avLst/>
          </a:prstGeom>
        </p:spPr>
        <p:txBody>
          <a:bodyPr wrap="none">
            <a:spAutoFit/>
          </a:bodyPr>
          <a:lstStyle/>
          <a:p>
            <a:r>
              <a:rPr lang="en-US" dirty="0">
                <a:solidFill>
                  <a:srgbClr val="FF0000"/>
                </a:solidFill>
                <a:sym typeface="Symbol"/>
              </a:rPr>
              <a:t></a:t>
            </a:r>
            <a:endParaRPr lang="en-US" dirty="0">
              <a:solidFill>
                <a:srgbClr val="FF0000"/>
              </a:solidFill>
            </a:endParaRPr>
          </a:p>
        </p:txBody>
      </p:sp>
      <p:sp>
        <p:nvSpPr>
          <p:cNvPr id="61" name="TextBox 60"/>
          <p:cNvSpPr txBox="1"/>
          <p:nvPr/>
        </p:nvSpPr>
        <p:spPr>
          <a:xfrm>
            <a:off x="3581400" y="1279747"/>
            <a:ext cx="2541917" cy="276999"/>
          </a:xfrm>
          <a:prstGeom prst="rect">
            <a:avLst/>
          </a:prstGeom>
          <a:noFill/>
        </p:spPr>
        <p:txBody>
          <a:bodyPr wrap="square" rtlCol="0">
            <a:spAutoFit/>
          </a:bodyPr>
          <a:lstStyle/>
          <a:p>
            <a:r>
              <a:rPr lang="en-US" sz="1200" dirty="0" smtClean="0">
                <a:solidFill>
                  <a:srgbClr val="FF0000"/>
                </a:solidFill>
              </a:rPr>
              <a:t>Bolded, and defined in margins.</a:t>
            </a:r>
            <a:endParaRPr lang="en-US" sz="1200" dirty="0">
              <a:solidFill>
                <a:srgbClr val="FF0000"/>
              </a:solidFill>
            </a:endParaRPr>
          </a:p>
        </p:txBody>
      </p:sp>
      <p:sp>
        <p:nvSpPr>
          <p:cNvPr id="65" name="Oval 64"/>
          <p:cNvSpPr/>
          <p:nvPr/>
        </p:nvSpPr>
        <p:spPr>
          <a:xfrm>
            <a:off x="1066800" y="5306082"/>
            <a:ext cx="330310" cy="180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447800" y="4572000"/>
            <a:ext cx="6705601" cy="646331"/>
          </a:xfrm>
          <a:prstGeom prst="rect">
            <a:avLst/>
          </a:prstGeom>
        </p:spPr>
        <p:txBody>
          <a:bodyPr wrap="square">
            <a:spAutoFit/>
          </a:bodyPr>
          <a:lstStyle/>
          <a:p>
            <a:r>
              <a:rPr lang="en-US" sz="1200" dirty="0">
                <a:solidFill>
                  <a:srgbClr val="FF0000"/>
                </a:solidFill>
              </a:rPr>
              <a:t>I am curious why disorder is fundamental to the functioning of the universe. </a:t>
            </a:r>
            <a:endParaRPr lang="en-US" sz="1200" dirty="0" smtClean="0">
              <a:solidFill>
                <a:srgbClr val="FF0000"/>
              </a:solidFill>
            </a:endParaRPr>
          </a:p>
          <a:p>
            <a:r>
              <a:rPr lang="en-US" sz="1200" dirty="0" smtClean="0">
                <a:solidFill>
                  <a:srgbClr val="FF0000"/>
                </a:solidFill>
              </a:rPr>
              <a:t>How </a:t>
            </a:r>
            <a:r>
              <a:rPr lang="en-US" sz="1200" dirty="0">
                <a:solidFill>
                  <a:srgbClr val="FF0000"/>
                </a:solidFill>
              </a:rPr>
              <a:t>does this Law affect me every day even though I have not been aware of it?  </a:t>
            </a:r>
            <a:endParaRPr lang="en-US" sz="1200" dirty="0" smtClean="0">
              <a:solidFill>
                <a:srgbClr val="FF0000"/>
              </a:solidFill>
            </a:endParaRPr>
          </a:p>
          <a:p>
            <a:r>
              <a:rPr lang="en-US" sz="1200" dirty="0" smtClean="0">
                <a:solidFill>
                  <a:srgbClr val="FF0000"/>
                </a:solidFill>
              </a:rPr>
              <a:t>What </a:t>
            </a:r>
            <a:r>
              <a:rPr lang="en-US" sz="1200" dirty="0">
                <a:solidFill>
                  <a:srgbClr val="FF0000"/>
                </a:solidFill>
              </a:rPr>
              <a:t>are the long-term implications of this Law for the survival of life and the Earth as we know it?</a:t>
            </a:r>
          </a:p>
        </p:txBody>
      </p:sp>
      <p:sp>
        <p:nvSpPr>
          <p:cNvPr id="67" name="Oval Callout 66"/>
          <p:cNvSpPr/>
          <p:nvPr/>
        </p:nvSpPr>
        <p:spPr>
          <a:xfrm>
            <a:off x="1342394" y="2261469"/>
            <a:ext cx="3382006" cy="2005731"/>
          </a:xfrm>
          <a:prstGeom prst="wedgeEllipseCallout">
            <a:avLst>
              <a:gd name="adj1" fmla="val -57059"/>
              <a:gd name="adj2" fmla="val -73910"/>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b="1" dirty="0" smtClean="0">
              <a:solidFill>
                <a:srgbClr val="0000CC"/>
              </a:solidFill>
            </a:endParaRPr>
          </a:p>
          <a:p>
            <a:pPr algn="ctr"/>
            <a:r>
              <a:rPr lang="en-US" sz="2000" dirty="0" smtClean="0">
                <a:solidFill>
                  <a:srgbClr val="0000CC"/>
                </a:solidFill>
              </a:rPr>
              <a:t>I also </a:t>
            </a:r>
            <a:r>
              <a:rPr lang="en-US" sz="2000" dirty="0" smtClean="0">
                <a:solidFill>
                  <a:srgbClr val="0000CC"/>
                </a:solidFill>
              </a:rPr>
              <a:t>list </a:t>
            </a:r>
            <a:r>
              <a:rPr lang="en-US" sz="2000" dirty="0" smtClean="0">
                <a:solidFill>
                  <a:srgbClr val="0000CC"/>
                </a:solidFill>
              </a:rPr>
              <a:t>what I predicted I would learn from the chapter. </a:t>
            </a:r>
            <a:endParaRPr lang="en-US" sz="2400" b="1" dirty="0">
              <a:solidFill>
                <a:srgbClr val="0000CC"/>
              </a:solidFill>
            </a:endParaRPr>
          </a:p>
        </p:txBody>
      </p:sp>
      <p:cxnSp>
        <p:nvCxnSpPr>
          <p:cNvPr id="68" name="Straight Arrow Connector 67"/>
          <p:cNvCxnSpPr/>
          <p:nvPr/>
        </p:nvCxnSpPr>
        <p:spPr>
          <a:xfrm flipH="1">
            <a:off x="1804394" y="4267200"/>
            <a:ext cx="862606" cy="103888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0230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15" name="Oval Callout 14"/>
          <p:cNvSpPr/>
          <p:nvPr/>
        </p:nvSpPr>
        <p:spPr>
          <a:xfrm>
            <a:off x="988142" y="509282"/>
            <a:ext cx="4121015" cy="1606012"/>
          </a:xfrm>
          <a:prstGeom prst="wedgeEllipseCallout">
            <a:avLst>
              <a:gd name="adj1" fmla="val -39002"/>
              <a:gd name="adj2" fmla="val 911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bet I know what you’re thinking</a:t>
            </a:r>
            <a:r>
              <a:rPr lang="en-US" sz="2400" dirty="0" smtClean="0"/>
              <a:t>.</a:t>
            </a:r>
            <a:endParaRPr lang="en-US" sz="2400" dirty="0"/>
          </a:p>
        </p:txBody>
      </p:sp>
    </p:spTree>
    <p:extLst>
      <p:ext uri="{BB962C8B-B14F-4D97-AF65-F5344CB8AC3E}">
        <p14:creationId xmlns:p14="http://schemas.microsoft.com/office/powerpoint/2010/main" val="44897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18" name="Oval Callout 17"/>
          <p:cNvSpPr/>
          <p:nvPr/>
        </p:nvSpPr>
        <p:spPr>
          <a:xfrm>
            <a:off x="2725249" y="56406"/>
            <a:ext cx="4767816" cy="2381994"/>
          </a:xfrm>
          <a:prstGeom prst="wedgeEllipseCallout">
            <a:avLst>
              <a:gd name="adj1" fmla="val -75495"/>
              <a:gd name="adj2" fmla="val 73401"/>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rgbClr val="0000CC"/>
                </a:solidFill>
              </a:rPr>
              <a:t>Wouldn’t it be easier to just read the chapter instead of going through this process?</a:t>
            </a:r>
            <a:endParaRPr lang="en-US" sz="2400" dirty="0">
              <a:solidFill>
                <a:srgbClr val="0000CC"/>
              </a:solidFill>
            </a:endParaRPr>
          </a:p>
        </p:txBody>
      </p:sp>
    </p:spTree>
    <p:extLst>
      <p:ext uri="{BB962C8B-B14F-4D97-AF65-F5344CB8AC3E}">
        <p14:creationId xmlns:p14="http://schemas.microsoft.com/office/powerpoint/2010/main" val="150033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19" name="Oval Callout 18"/>
          <p:cNvSpPr/>
          <p:nvPr/>
        </p:nvSpPr>
        <p:spPr>
          <a:xfrm>
            <a:off x="3530009" y="438894"/>
            <a:ext cx="3048000" cy="1676400"/>
          </a:xfrm>
          <a:prstGeom prst="wedgeEllipseCallout">
            <a:avLst>
              <a:gd name="adj1" fmla="val -121023"/>
              <a:gd name="adj2" fmla="val 9309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That seems reasonable; however, . . . </a:t>
            </a:r>
            <a:endParaRPr lang="en-US" sz="2400" dirty="0"/>
          </a:p>
        </p:txBody>
      </p:sp>
    </p:spTree>
    <p:extLst>
      <p:ext uri="{BB962C8B-B14F-4D97-AF65-F5344CB8AC3E}">
        <p14:creationId xmlns:p14="http://schemas.microsoft.com/office/powerpoint/2010/main" val="380186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0" name="Oval Callout 19"/>
          <p:cNvSpPr/>
          <p:nvPr/>
        </p:nvSpPr>
        <p:spPr>
          <a:xfrm>
            <a:off x="3802894" y="840744"/>
            <a:ext cx="5219700" cy="3586607"/>
          </a:xfrm>
          <a:prstGeom prst="wedgeEllipseCallout">
            <a:avLst>
              <a:gd name="adj1" fmla="val -97468"/>
              <a:gd name="adj2" fmla="val 9312"/>
            </a:avLst>
          </a:prstGeom>
          <a:ln>
            <a:solidFill>
              <a:srgbClr val="0000C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smtClean="0">
              <a:solidFill>
                <a:schemeClr val="tx1">
                  <a:lumMod val="95000"/>
                  <a:lumOff val="5000"/>
                </a:schemeClr>
              </a:solidFill>
            </a:endParaRPr>
          </a:p>
          <a:p>
            <a:pPr algn="ctr"/>
            <a:r>
              <a:rPr lang="en-US" sz="2400" dirty="0" smtClean="0">
                <a:solidFill>
                  <a:srgbClr val="0000CC"/>
                </a:solidFill>
              </a:rPr>
              <a:t>. . . </a:t>
            </a:r>
            <a:r>
              <a:rPr lang="en-US" sz="2400" dirty="0">
                <a:solidFill>
                  <a:srgbClr val="0000CC"/>
                </a:solidFill>
              </a:rPr>
              <a:t>a</a:t>
            </a:r>
            <a:r>
              <a:rPr lang="en-US" sz="2400" dirty="0" smtClean="0">
                <a:solidFill>
                  <a:srgbClr val="0000CC"/>
                </a:solidFill>
              </a:rPr>
              <a:t>fter a few times practicing it, you will be surprised how fast </a:t>
            </a:r>
            <a:r>
              <a:rPr lang="en-US" sz="2400" dirty="0" smtClean="0">
                <a:solidFill>
                  <a:srgbClr val="0000CC"/>
                </a:solidFill>
              </a:rPr>
              <a:t>you can </a:t>
            </a:r>
            <a:r>
              <a:rPr lang="en-US" sz="2400" dirty="0" smtClean="0">
                <a:solidFill>
                  <a:srgbClr val="0000CC"/>
                </a:solidFill>
              </a:rPr>
              <a:t>preview an entire text, and </a:t>
            </a:r>
            <a:r>
              <a:rPr lang="en-US" sz="2400" dirty="0">
                <a:solidFill>
                  <a:srgbClr val="0000CC"/>
                </a:solidFill>
              </a:rPr>
              <a:t>your comprehension will </a:t>
            </a:r>
            <a:r>
              <a:rPr lang="en-US" sz="2400" dirty="0" smtClean="0">
                <a:solidFill>
                  <a:srgbClr val="0000CC"/>
                </a:solidFill>
              </a:rPr>
              <a:t>sky </a:t>
            </a:r>
            <a:r>
              <a:rPr lang="en-US" sz="2400" dirty="0">
                <a:solidFill>
                  <a:srgbClr val="0000CC"/>
                </a:solidFill>
              </a:rPr>
              <a:t>rocket</a:t>
            </a:r>
            <a:r>
              <a:rPr lang="en-US" sz="2400" dirty="0" smtClean="0">
                <a:solidFill>
                  <a:srgbClr val="0000CC"/>
                </a:solidFill>
              </a:rPr>
              <a:t>!  </a:t>
            </a:r>
          </a:p>
          <a:p>
            <a:pPr algn="ctr"/>
            <a:r>
              <a:rPr lang="en-US" sz="2400" dirty="0" smtClean="0">
                <a:solidFill>
                  <a:srgbClr val="0000CC"/>
                </a:solidFill>
              </a:rPr>
              <a:t>Try it; you’ll like it.</a:t>
            </a:r>
            <a:endParaRPr lang="en-US" sz="2400" dirty="0">
              <a:solidFill>
                <a:srgbClr val="0000CC"/>
              </a:solidFill>
            </a:endParaRPr>
          </a:p>
          <a:p>
            <a:pPr algn="ctr"/>
            <a:r>
              <a:rPr lang="en-US" sz="2400" b="1" dirty="0" smtClean="0">
                <a:solidFill>
                  <a:schemeClr val="tx1">
                    <a:lumMod val="95000"/>
                    <a:lumOff val="5000"/>
                  </a:schemeClr>
                </a:solidFill>
              </a:rPr>
              <a:t>  </a:t>
            </a:r>
            <a:endParaRPr lang="en-US" sz="2400" dirty="0">
              <a:solidFill>
                <a:schemeClr val="tx1">
                  <a:lumMod val="95000"/>
                  <a:lumOff val="5000"/>
                </a:schemeClr>
              </a:solidFill>
            </a:endParaRPr>
          </a:p>
        </p:txBody>
      </p:sp>
    </p:spTree>
    <p:extLst>
      <p:ext uri="{BB962C8B-B14F-4D97-AF65-F5344CB8AC3E}">
        <p14:creationId xmlns:p14="http://schemas.microsoft.com/office/powerpoint/2010/main" val="176139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2" name="Oval Callout 21"/>
          <p:cNvSpPr/>
          <p:nvPr/>
        </p:nvSpPr>
        <p:spPr>
          <a:xfrm>
            <a:off x="3183920" y="2209800"/>
            <a:ext cx="5053123" cy="2956784"/>
          </a:xfrm>
          <a:prstGeom prst="wedgeEllipseCallout">
            <a:avLst>
              <a:gd name="adj1" fmla="val -87499"/>
              <a:gd name="adj2" fmla="val -26202"/>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solidFill>
                  <a:srgbClr val="0000CC"/>
                </a:solidFill>
              </a:rPr>
              <a:t>In fact, you will actually read the whole text faster (including your later close reading) than by plodding through the text once.  </a:t>
            </a:r>
            <a:endParaRPr lang="en-US" sz="2400" dirty="0">
              <a:solidFill>
                <a:srgbClr val="0000CC"/>
              </a:solidFill>
            </a:endParaRPr>
          </a:p>
        </p:txBody>
      </p:sp>
    </p:spTree>
    <p:extLst>
      <p:ext uri="{BB962C8B-B14F-4D97-AF65-F5344CB8AC3E}">
        <p14:creationId xmlns:p14="http://schemas.microsoft.com/office/powerpoint/2010/main" val="278347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going on . . .</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90800"/>
            <a:ext cx="1343213" cy="2724530"/>
          </a:xfrm>
          <a:prstGeom prst="rect">
            <a:avLst/>
          </a:prstGeom>
        </p:spPr>
      </p:pic>
      <p:sp>
        <p:nvSpPr>
          <p:cNvPr id="6" name="Oval Callout 5"/>
          <p:cNvSpPr/>
          <p:nvPr/>
        </p:nvSpPr>
        <p:spPr>
          <a:xfrm>
            <a:off x="2971800" y="2438400"/>
            <a:ext cx="3429000" cy="2209800"/>
          </a:xfrm>
          <a:prstGeom prst="wedgeEllipseCallout">
            <a:avLst>
              <a:gd name="adj1" fmla="val -72692"/>
              <a:gd name="adj2" fmla="val 65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When you have completed the reading, go to the next slide.</a:t>
            </a:r>
            <a:endParaRPr lang="en-US" sz="2400" dirty="0">
              <a:solidFill>
                <a:srgbClr val="0000CC"/>
              </a:solidFill>
            </a:endParaRPr>
          </a:p>
        </p:txBody>
      </p:sp>
    </p:spTree>
    <p:extLst>
      <p:ext uri="{BB962C8B-B14F-4D97-AF65-F5344CB8AC3E}">
        <p14:creationId xmlns:p14="http://schemas.microsoft.com/office/powerpoint/2010/main" val="318849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1" name="Oval Callout 20"/>
          <p:cNvSpPr/>
          <p:nvPr/>
        </p:nvSpPr>
        <p:spPr>
          <a:xfrm>
            <a:off x="3157870" y="1541864"/>
            <a:ext cx="4343400" cy="2832428"/>
          </a:xfrm>
          <a:prstGeom prst="wedgeEllipseCallout">
            <a:avLst>
              <a:gd name="adj1" fmla="val -86212"/>
              <a:gd name="adj2" fmla="val -57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smtClean="0">
                <a:solidFill>
                  <a:srgbClr val="0000CC"/>
                </a:solidFill>
              </a:rPr>
              <a:t>Practice! Practice! </a:t>
            </a:r>
          </a:p>
          <a:p>
            <a:pPr algn="ctr"/>
            <a:r>
              <a:rPr lang="en-US" sz="2400" dirty="0" smtClean="0">
                <a:solidFill>
                  <a:srgbClr val="0000CC"/>
                </a:solidFill>
              </a:rPr>
              <a:t>And you’ll see what I mean.</a:t>
            </a:r>
            <a:endParaRPr lang="en-US" sz="2400" dirty="0"/>
          </a:p>
        </p:txBody>
      </p:sp>
    </p:spTree>
    <p:extLst>
      <p:ext uri="{BB962C8B-B14F-4D97-AF65-F5344CB8AC3E}">
        <p14:creationId xmlns:p14="http://schemas.microsoft.com/office/powerpoint/2010/main" val="374137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3" name="Oval Callout 22"/>
          <p:cNvSpPr/>
          <p:nvPr/>
        </p:nvSpPr>
        <p:spPr>
          <a:xfrm>
            <a:off x="2362200" y="3677406"/>
            <a:ext cx="2881388" cy="2570994"/>
          </a:xfrm>
          <a:prstGeom prst="wedgeEllipseCallout">
            <a:avLst>
              <a:gd name="adj1" fmla="val -85343"/>
              <a:gd name="adj2" fmla="val -7258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When you do this for real, it will go much faster because . . .</a:t>
            </a:r>
            <a:endParaRPr lang="en-US" sz="2400" dirty="0"/>
          </a:p>
        </p:txBody>
      </p:sp>
    </p:spTree>
    <p:extLst>
      <p:ext uri="{BB962C8B-B14F-4D97-AF65-F5344CB8AC3E}">
        <p14:creationId xmlns:p14="http://schemas.microsoft.com/office/powerpoint/2010/main" val="21034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5" name="Oval Callout 24"/>
          <p:cNvSpPr/>
          <p:nvPr/>
        </p:nvSpPr>
        <p:spPr>
          <a:xfrm>
            <a:off x="3069751" y="2891359"/>
            <a:ext cx="4019107" cy="2566036"/>
          </a:xfrm>
          <a:prstGeom prst="wedgeEllipseCallout">
            <a:avLst>
              <a:gd name="adj1" fmla="val -90919"/>
              <a:gd name="adj2" fmla="val -44731"/>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dirty="0" smtClean="0">
                <a:solidFill>
                  <a:srgbClr val="0000CC"/>
                </a:solidFill>
              </a:rPr>
              <a:t>. . . you will probably read the first sentence </a:t>
            </a:r>
            <a:r>
              <a:rPr lang="en-US" sz="2400" b="1" dirty="0" smtClean="0">
                <a:solidFill>
                  <a:srgbClr val="0000CC"/>
                </a:solidFill>
              </a:rPr>
              <a:t>in each section</a:t>
            </a:r>
            <a:r>
              <a:rPr lang="en-US" sz="2400" dirty="0" smtClean="0">
                <a:solidFill>
                  <a:srgbClr val="0000CC"/>
                </a:solidFill>
              </a:rPr>
              <a:t> rather than in each paragraph. </a:t>
            </a:r>
            <a:endParaRPr lang="en-US" sz="2400" dirty="0"/>
          </a:p>
        </p:txBody>
      </p:sp>
    </p:spTree>
    <p:extLst>
      <p:ext uri="{BB962C8B-B14F-4D97-AF65-F5344CB8AC3E}">
        <p14:creationId xmlns:p14="http://schemas.microsoft.com/office/powerpoint/2010/main" val="31616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49" y="2209800"/>
            <a:ext cx="968551" cy="1964577"/>
          </a:xfrm>
          <a:prstGeom prst="rect">
            <a:avLst/>
          </a:prstGeom>
        </p:spPr>
      </p:pic>
      <p:sp>
        <p:nvSpPr>
          <p:cNvPr id="24" name="Oval Callout 23"/>
          <p:cNvSpPr/>
          <p:nvPr/>
        </p:nvSpPr>
        <p:spPr>
          <a:xfrm>
            <a:off x="3320409" y="2922439"/>
            <a:ext cx="5458046" cy="3252505"/>
          </a:xfrm>
          <a:prstGeom prst="wedgeEllipseCallout">
            <a:avLst>
              <a:gd name="adj1" fmla="val -85888"/>
              <a:gd name="adj2" fmla="val -45754"/>
            </a:avLst>
          </a:prstGeom>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US" sz="2400" dirty="0">
                <a:solidFill>
                  <a:srgbClr val="0000CC"/>
                </a:solidFill>
              </a:rPr>
              <a:t>H</a:t>
            </a:r>
            <a:r>
              <a:rPr lang="en-US" sz="2400" dirty="0" smtClean="0">
                <a:solidFill>
                  <a:srgbClr val="0000CC"/>
                </a:solidFill>
              </a:rPr>
              <a:t>ere’s a good rule for reading texts with sections:  </a:t>
            </a:r>
            <a:endParaRPr lang="en-US" sz="300" dirty="0" smtClean="0">
              <a:solidFill>
                <a:srgbClr val="0000CC"/>
              </a:solidFill>
            </a:endParaRPr>
          </a:p>
          <a:p>
            <a:pPr algn="ctr">
              <a:defRPr/>
            </a:pPr>
            <a:endParaRPr lang="en-US" sz="200" dirty="0" smtClean="0">
              <a:solidFill>
                <a:srgbClr val="0000CC"/>
              </a:solidFill>
            </a:endParaRPr>
          </a:p>
          <a:p>
            <a:pPr algn="ctr">
              <a:defRPr/>
            </a:pPr>
            <a:r>
              <a:rPr lang="en-US" sz="2400" dirty="0" smtClean="0">
                <a:solidFill>
                  <a:srgbClr val="0000CC"/>
                </a:solidFill>
              </a:rPr>
              <a:t>The </a:t>
            </a:r>
            <a:r>
              <a:rPr lang="en-US" sz="2400" b="1" dirty="0" smtClean="0">
                <a:solidFill>
                  <a:srgbClr val="0000CC"/>
                </a:solidFill>
              </a:rPr>
              <a:t>less familiar </a:t>
            </a:r>
            <a:r>
              <a:rPr lang="en-US" sz="2400" dirty="0" smtClean="0">
                <a:solidFill>
                  <a:srgbClr val="0000CC"/>
                </a:solidFill>
              </a:rPr>
              <a:t>the concepts are, </a:t>
            </a:r>
            <a:r>
              <a:rPr lang="en-US" sz="2400" b="1" dirty="0" smtClean="0">
                <a:solidFill>
                  <a:srgbClr val="0000CC"/>
                </a:solidFill>
              </a:rPr>
              <a:t>the more often you pause </a:t>
            </a:r>
            <a:r>
              <a:rPr lang="en-US" sz="2400" dirty="0" smtClean="0">
                <a:solidFill>
                  <a:srgbClr val="0000CC"/>
                </a:solidFill>
              </a:rPr>
              <a:t>to read first sentences of paragraphs.</a:t>
            </a:r>
            <a:endParaRPr lang="en-US" sz="2400" dirty="0"/>
          </a:p>
        </p:txBody>
      </p:sp>
    </p:spTree>
    <p:extLst>
      <p:ext uri="{BB962C8B-B14F-4D97-AF65-F5344CB8AC3E}">
        <p14:creationId xmlns:p14="http://schemas.microsoft.com/office/powerpoint/2010/main" val="25824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Points to Consider</a:t>
            </a:r>
            <a:endParaRPr lang="en-US" dirty="0"/>
          </a:p>
        </p:txBody>
      </p:sp>
      <p:sp>
        <p:nvSpPr>
          <p:cNvPr id="3" name="Content Placeholder 2"/>
          <p:cNvSpPr>
            <a:spLocks noGrp="1"/>
          </p:cNvSpPr>
          <p:nvPr>
            <p:ph idx="1"/>
          </p:nvPr>
        </p:nvSpPr>
        <p:spPr>
          <a:xfrm>
            <a:off x="457200" y="1371600"/>
            <a:ext cx="8229600" cy="5261734"/>
          </a:xfrm>
        </p:spPr>
        <p:txBody>
          <a:bodyPr>
            <a:normAutofit lnSpcReduction="10000"/>
          </a:bodyPr>
          <a:lstStyle/>
          <a:p>
            <a:r>
              <a:rPr lang="en-US" sz="2800" i="1" dirty="0" smtClean="0">
                <a:solidFill>
                  <a:srgbClr val="0000CC"/>
                </a:solidFill>
              </a:rPr>
              <a:t>T.H.I.E.V.V.E.S. with Snatches </a:t>
            </a:r>
            <a:r>
              <a:rPr lang="en-US" sz="2800" dirty="0" smtClean="0">
                <a:solidFill>
                  <a:srgbClr val="0000CC"/>
                </a:solidFill>
              </a:rPr>
              <a:t>can </a:t>
            </a:r>
            <a:r>
              <a:rPr lang="en-US" sz="2800" dirty="0" smtClean="0">
                <a:solidFill>
                  <a:srgbClr val="0000CC"/>
                </a:solidFill>
              </a:rPr>
              <a:t>be </a:t>
            </a:r>
            <a:r>
              <a:rPr lang="en-US" sz="2800" b="1" dirty="0" smtClean="0">
                <a:solidFill>
                  <a:srgbClr val="0000CC"/>
                </a:solidFill>
              </a:rPr>
              <a:t>fast</a:t>
            </a:r>
            <a:r>
              <a:rPr lang="en-US" sz="2800" dirty="0" smtClean="0">
                <a:solidFill>
                  <a:srgbClr val="0000CC"/>
                </a:solidFill>
              </a:rPr>
              <a:t>.  All that thinking </a:t>
            </a:r>
            <a:r>
              <a:rPr lang="en-US" sz="2800" dirty="0" smtClean="0">
                <a:solidFill>
                  <a:srgbClr val="0000CC"/>
                </a:solidFill>
              </a:rPr>
              <a:t>takes just moments.</a:t>
            </a:r>
            <a:endParaRPr lang="en-US" sz="2800" dirty="0" smtClean="0">
              <a:solidFill>
                <a:srgbClr val="0000CC"/>
              </a:solidFill>
            </a:endParaRPr>
          </a:p>
          <a:p>
            <a:r>
              <a:rPr lang="en-US" sz="2800" b="1" i="1" dirty="0" smtClean="0">
                <a:solidFill>
                  <a:srgbClr val="0000CC"/>
                </a:solidFill>
              </a:rPr>
              <a:t>Not </a:t>
            </a:r>
            <a:r>
              <a:rPr lang="en-US" sz="2800" b="1" i="1" dirty="0">
                <a:solidFill>
                  <a:srgbClr val="0000CC"/>
                </a:solidFill>
              </a:rPr>
              <a:t>all </a:t>
            </a:r>
            <a:r>
              <a:rPr lang="en-US" sz="2800" b="1" i="1" dirty="0" smtClean="0">
                <a:solidFill>
                  <a:srgbClr val="0000CC"/>
                </a:solidFill>
              </a:rPr>
              <a:t>texts </a:t>
            </a:r>
            <a:r>
              <a:rPr lang="en-US" sz="2800" dirty="0" smtClean="0">
                <a:solidFill>
                  <a:srgbClr val="0000CC"/>
                </a:solidFill>
              </a:rPr>
              <a:t>or articles are </a:t>
            </a:r>
            <a:r>
              <a:rPr lang="en-US" sz="2800" dirty="0">
                <a:solidFill>
                  <a:srgbClr val="0000CC"/>
                </a:solidFill>
              </a:rPr>
              <a:t>laid </a:t>
            </a:r>
            <a:r>
              <a:rPr lang="en-US" sz="2800" dirty="0" smtClean="0">
                <a:solidFill>
                  <a:srgbClr val="0000CC"/>
                </a:solidFill>
              </a:rPr>
              <a:t>out as </a:t>
            </a:r>
            <a:r>
              <a:rPr lang="en-US" sz="2800" dirty="0">
                <a:solidFill>
                  <a:srgbClr val="0000CC"/>
                </a:solidFill>
              </a:rPr>
              <a:t>nicely as </a:t>
            </a:r>
            <a:r>
              <a:rPr lang="en-US" sz="2800" i="1" dirty="0" smtClean="0">
                <a:solidFill>
                  <a:srgbClr val="0000CC"/>
                </a:solidFill>
              </a:rPr>
              <a:t>T.H.I.E.V.V.E.S.</a:t>
            </a:r>
            <a:r>
              <a:rPr lang="en-US" sz="2800" dirty="0" smtClean="0">
                <a:solidFill>
                  <a:srgbClr val="0000CC"/>
                </a:solidFill>
              </a:rPr>
              <a:t> would suggest</a:t>
            </a:r>
            <a:r>
              <a:rPr lang="en-US" sz="2800" dirty="0" smtClean="0">
                <a:solidFill>
                  <a:srgbClr val="0000CC"/>
                </a:solidFill>
              </a:rPr>
              <a:t>.  </a:t>
            </a:r>
            <a:endParaRPr lang="en-US" sz="2800" dirty="0" smtClean="0">
              <a:solidFill>
                <a:srgbClr val="0000CC"/>
              </a:solidFill>
            </a:endParaRPr>
          </a:p>
          <a:p>
            <a:r>
              <a:rPr lang="en-US" sz="2800" dirty="0" smtClean="0">
                <a:solidFill>
                  <a:srgbClr val="0000CC"/>
                </a:solidFill>
              </a:rPr>
              <a:t>Some </a:t>
            </a:r>
            <a:r>
              <a:rPr lang="en-US" sz="2800" b="1" i="1" dirty="0" smtClean="0">
                <a:solidFill>
                  <a:srgbClr val="0000CC"/>
                </a:solidFill>
              </a:rPr>
              <a:t>lack</a:t>
            </a:r>
            <a:r>
              <a:rPr lang="en-US" sz="2800" dirty="0" smtClean="0">
                <a:solidFill>
                  <a:srgbClr val="0000CC"/>
                </a:solidFill>
              </a:rPr>
              <a:t> one or more of the parts of </a:t>
            </a:r>
            <a:r>
              <a:rPr lang="en-US" sz="2800" i="1" dirty="0" smtClean="0">
                <a:solidFill>
                  <a:srgbClr val="0000CC"/>
                </a:solidFill>
              </a:rPr>
              <a:t>T.H.I.E.V.V.E.S.</a:t>
            </a:r>
            <a:r>
              <a:rPr lang="en-US" sz="2800" dirty="0" smtClean="0">
                <a:solidFill>
                  <a:srgbClr val="0000CC"/>
                </a:solidFill>
              </a:rPr>
              <a:t>  So </a:t>
            </a:r>
            <a:r>
              <a:rPr lang="en-US" sz="2800" dirty="0">
                <a:solidFill>
                  <a:srgbClr val="0000CC"/>
                </a:solidFill>
              </a:rPr>
              <a:t>now what do </a:t>
            </a:r>
            <a:r>
              <a:rPr lang="en-US" sz="2800" dirty="0" smtClean="0">
                <a:solidFill>
                  <a:srgbClr val="0000CC"/>
                </a:solidFill>
              </a:rPr>
              <a:t>I </a:t>
            </a:r>
            <a:r>
              <a:rPr lang="en-US" sz="2800" b="1" i="1" dirty="0" smtClean="0">
                <a:solidFill>
                  <a:srgbClr val="0000CC"/>
                </a:solidFill>
              </a:rPr>
              <a:t>do</a:t>
            </a:r>
            <a:r>
              <a:rPr lang="en-US" sz="2800" dirty="0" smtClean="0">
                <a:solidFill>
                  <a:srgbClr val="0000CC"/>
                </a:solidFill>
              </a:rPr>
              <a:t>?  </a:t>
            </a:r>
          </a:p>
          <a:p>
            <a:r>
              <a:rPr lang="en-US" sz="2800" dirty="0" smtClean="0">
                <a:solidFill>
                  <a:srgbClr val="0000CC"/>
                </a:solidFill>
              </a:rPr>
              <a:t>I </a:t>
            </a:r>
            <a:r>
              <a:rPr lang="en-US" sz="2800" b="1" i="1" dirty="0" smtClean="0">
                <a:solidFill>
                  <a:srgbClr val="0000CC"/>
                </a:solidFill>
              </a:rPr>
              <a:t>take</a:t>
            </a:r>
            <a:r>
              <a:rPr lang="en-US" sz="2800" dirty="0" smtClean="0">
                <a:solidFill>
                  <a:srgbClr val="0000CC"/>
                </a:solidFill>
              </a:rPr>
              <a:t> </a:t>
            </a:r>
            <a:r>
              <a:rPr lang="en-US" sz="2800" dirty="0">
                <a:solidFill>
                  <a:srgbClr val="0000CC"/>
                </a:solidFill>
              </a:rPr>
              <a:t>what the text </a:t>
            </a:r>
            <a:r>
              <a:rPr lang="en-US" sz="2800" b="1" i="1" dirty="0">
                <a:solidFill>
                  <a:srgbClr val="0000CC"/>
                </a:solidFill>
              </a:rPr>
              <a:t>gives</a:t>
            </a:r>
            <a:r>
              <a:rPr lang="en-US" sz="2800" dirty="0">
                <a:solidFill>
                  <a:srgbClr val="0000CC"/>
                </a:solidFill>
              </a:rPr>
              <a:t> </a:t>
            </a:r>
            <a:r>
              <a:rPr lang="en-US" sz="2800" dirty="0" smtClean="0">
                <a:solidFill>
                  <a:srgbClr val="0000CC"/>
                </a:solidFill>
              </a:rPr>
              <a:t>me and work with those parts.  For example:</a:t>
            </a:r>
            <a:endParaRPr lang="en-US" dirty="0">
              <a:solidFill>
                <a:srgbClr val="0000CC"/>
              </a:solidFill>
            </a:endParaRPr>
          </a:p>
          <a:p>
            <a:pPr lvl="1">
              <a:buFont typeface="Courier New" panose="02070309020205020404" pitchFamily="49" charset="0"/>
              <a:buChar char="o"/>
            </a:pPr>
            <a:r>
              <a:rPr lang="en-US" sz="2200" i="1" dirty="0" smtClean="0">
                <a:solidFill>
                  <a:srgbClr val="0000CC"/>
                </a:solidFill>
              </a:rPr>
              <a:t>Physical Science Foundations</a:t>
            </a:r>
            <a:r>
              <a:rPr lang="en-US" sz="2200" dirty="0" smtClean="0">
                <a:solidFill>
                  <a:srgbClr val="0000CC"/>
                </a:solidFill>
              </a:rPr>
              <a:t>:  all the parts of </a:t>
            </a:r>
            <a:r>
              <a:rPr lang="en-US" sz="2200" b="1" i="1" dirty="0" smtClean="0">
                <a:solidFill>
                  <a:srgbClr val="0000CC"/>
                </a:solidFill>
              </a:rPr>
              <a:t>T.H.I.E.V.V.E.S.</a:t>
            </a:r>
          </a:p>
          <a:p>
            <a:pPr lvl="1">
              <a:buFont typeface="Courier New" panose="02070309020205020404" pitchFamily="49" charset="0"/>
              <a:buChar char="o"/>
            </a:pPr>
            <a:r>
              <a:rPr lang="en-US" sz="2200" i="1" dirty="0" smtClean="0">
                <a:solidFill>
                  <a:srgbClr val="0000CC"/>
                </a:solidFill>
              </a:rPr>
              <a:t>Moby Dick</a:t>
            </a:r>
            <a:r>
              <a:rPr lang="en-US" sz="2200" dirty="0" smtClean="0">
                <a:solidFill>
                  <a:srgbClr val="0000CC"/>
                </a:solidFill>
              </a:rPr>
              <a:t>:  only chapter title and first sentences. </a:t>
            </a:r>
            <a:r>
              <a:rPr lang="en-US" sz="2200" b="1" i="1" dirty="0">
                <a:solidFill>
                  <a:srgbClr val="0000CC"/>
                </a:solidFill>
              </a:rPr>
              <a:t>T</a:t>
            </a:r>
            <a:r>
              <a:rPr lang="en-US" sz="2200" i="1" dirty="0">
                <a:solidFill>
                  <a:srgbClr val="0000CC"/>
                </a:solidFill>
              </a:rPr>
              <a:t>.H.I.</a:t>
            </a:r>
            <a:r>
              <a:rPr lang="en-US" sz="2200" b="1" i="1" dirty="0">
                <a:solidFill>
                  <a:srgbClr val="0000CC"/>
                </a:solidFill>
              </a:rPr>
              <a:t>E.</a:t>
            </a:r>
            <a:r>
              <a:rPr lang="en-US" sz="2200" i="1" dirty="0">
                <a:solidFill>
                  <a:srgbClr val="0000CC"/>
                </a:solidFill>
              </a:rPr>
              <a:t>V.V.E.S.</a:t>
            </a:r>
            <a:endParaRPr lang="en-US" sz="2200" dirty="0" smtClean="0">
              <a:solidFill>
                <a:srgbClr val="0000CC"/>
              </a:solidFill>
            </a:endParaRPr>
          </a:p>
          <a:p>
            <a:pPr lvl="1">
              <a:buFont typeface="Courier New" panose="02070309020205020404" pitchFamily="49" charset="0"/>
              <a:buChar char="o"/>
            </a:pPr>
            <a:r>
              <a:rPr lang="en-US" sz="2200" dirty="0" smtClean="0">
                <a:solidFill>
                  <a:srgbClr val="0000CC"/>
                </a:solidFill>
              </a:rPr>
              <a:t>“Bet on Planet Earth”:  only title, intro, first sentences, and a weak visual. </a:t>
            </a:r>
            <a:r>
              <a:rPr lang="en-US" sz="2200" b="1" dirty="0">
                <a:solidFill>
                  <a:srgbClr val="0000CC"/>
                </a:solidFill>
              </a:rPr>
              <a:t>T.</a:t>
            </a:r>
            <a:r>
              <a:rPr lang="en-US" sz="2200" dirty="0">
                <a:solidFill>
                  <a:srgbClr val="0000CC"/>
                </a:solidFill>
              </a:rPr>
              <a:t>H.</a:t>
            </a:r>
            <a:r>
              <a:rPr lang="en-US" sz="2200" b="1" dirty="0">
                <a:solidFill>
                  <a:srgbClr val="0000CC"/>
                </a:solidFill>
              </a:rPr>
              <a:t>I.E</a:t>
            </a:r>
            <a:r>
              <a:rPr lang="en-US" sz="2200" dirty="0">
                <a:solidFill>
                  <a:srgbClr val="0000CC"/>
                </a:solidFill>
              </a:rPr>
              <a:t>.V.</a:t>
            </a:r>
            <a:r>
              <a:rPr lang="en-US" sz="2200" b="1" dirty="0">
                <a:solidFill>
                  <a:srgbClr val="0000CC"/>
                </a:solidFill>
              </a:rPr>
              <a:t>V.</a:t>
            </a:r>
            <a:r>
              <a:rPr lang="en-US" sz="2200" dirty="0">
                <a:solidFill>
                  <a:srgbClr val="0000CC"/>
                </a:solidFill>
              </a:rPr>
              <a:t>E.S</a:t>
            </a:r>
            <a:r>
              <a:rPr lang="en-US" sz="2200" dirty="0" smtClean="0">
                <a:solidFill>
                  <a:srgbClr val="0000CC"/>
                </a:solidFill>
              </a:rPr>
              <a:t>.</a:t>
            </a:r>
            <a:endParaRPr lang="en-US" sz="2200" dirty="0">
              <a:solidFill>
                <a:srgbClr val="0000CC"/>
              </a:solidFill>
            </a:endParaRPr>
          </a:p>
          <a:p>
            <a:endParaRPr lang="en-US" dirty="0"/>
          </a:p>
        </p:txBody>
      </p:sp>
      <p:grpSp>
        <p:nvGrpSpPr>
          <p:cNvPr id="18" name="Group 17"/>
          <p:cNvGrpSpPr/>
          <p:nvPr/>
        </p:nvGrpSpPr>
        <p:grpSpPr>
          <a:xfrm>
            <a:off x="2895600" y="5771856"/>
            <a:ext cx="1369469" cy="434340"/>
            <a:chOff x="3659731" y="6042660"/>
            <a:chExt cx="1369469" cy="434340"/>
          </a:xfrm>
        </p:grpSpPr>
        <p:cxnSp>
          <p:nvCxnSpPr>
            <p:cNvPr id="5" name="Straight Connector 4"/>
            <p:cNvCxnSpPr/>
            <p:nvPr/>
          </p:nvCxnSpPr>
          <p:spPr>
            <a:xfrm flipV="1">
              <a:off x="3659731" y="604266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V="1">
              <a:off x="4148796" y="60960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flipV="1">
              <a:off x="4572000" y="60960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V="1">
              <a:off x="4724400" y="60960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grpSp>
        <p:nvGrpSpPr>
          <p:cNvPr id="19" name="Group 18"/>
          <p:cNvGrpSpPr/>
          <p:nvPr/>
        </p:nvGrpSpPr>
        <p:grpSpPr>
          <a:xfrm>
            <a:off x="7086600" y="5184671"/>
            <a:ext cx="1371600" cy="382981"/>
            <a:chOff x="6553200" y="5560619"/>
            <a:chExt cx="1371600" cy="382981"/>
          </a:xfrm>
        </p:grpSpPr>
        <p:cxnSp>
          <p:nvCxnSpPr>
            <p:cNvPr id="9" name="Straight Connector 8"/>
            <p:cNvCxnSpPr/>
            <p:nvPr/>
          </p:nvCxnSpPr>
          <p:spPr>
            <a:xfrm flipV="1">
              <a:off x="6553200" y="55626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flipV="1">
              <a:off x="6705600" y="55626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7086600" y="55626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V="1">
              <a:off x="7239000" y="55626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7467600" y="5562600"/>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flipV="1">
              <a:off x="7620000" y="5560619"/>
              <a:ext cx="304800" cy="381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pic>
        <p:nvPicPr>
          <p:cNvPr id="15" name="Picture 14"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738" y="159594"/>
            <a:ext cx="522393" cy="1059606"/>
          </a:xfrm>
          <a:prstGeom prst="rect">
            <a:avLst/>
          </a:prstGeom>
        </p:spPr>
      </p:pic>
    </p:spTree>
    <p:extLst>
      <p:ext uri="{BB962C8B-B14F-4D97-AF65-F5344CB8AC3E}">
        <p14:creationId xmlns:p14="http://schemas.microsoft.com/office/powerpoint/2010/main" val="5869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0C0C0"/>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0C0C0"/>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0C0C0"/>
                                      </p:to>
                                    </p:animClr>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 calcmode="lin" valueType="num">
                                      <p:cBhvr>
                                        <p:cTn id="5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655126" y="748650"/>
            <a:ext cx="4636697" cy="2465099"/>
          </a:xfrm>
          <a:prstGeom prst="wedgeEllipseCallout">
            <a:avLst>
              <a:gd name="adj1" fmla="val -59258"/>
              <a:gd name="adj2" fmla="val 3336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smtClean="0">
                <a:solidFill>
                  <a:srgbClr val="0000CC"/>
                </a:solidFill>
              </a:rPr>
              <a:t>You have seen a demonstration of </a:t>
            </a:r>
            <a:r>
              <a:rPr lang="en-US" sz="3200" i="1" dirty="0" smtClean="0">
                <a:solidFill>
                  <a:srgbClr val="0000CC"/>
                </a:solidFill>
              </a:rPr>
              <a:t>T.H.I.E.V.V.E.S. with Snatches.</a:t>
            </a:r>
            <a:endParaRPr lang="en-US" sz="3200" i="1" dirty="0">
              <a:solidFill>
                <a:srgbClr val="0000CC"/>
              </a:solidFill>
            </a:endParaRPr>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968551" cy="1964577"/>
          </a:xfrm>
          <a:prstGeom prst="rect">
            <a:avLst/>
          </a:prstGeom>
        </p:spPr>
      </p:pic>
    </p:spTree>
    <p:extLst>
      <p:ext uri="{BB962C8B-B14F-4D97-AF65-F5344CB8AC3E}">
        <p14:creationId xmlns:p14="http://schemas.microsoft.com/office/powerpoint/2010/main" val="363428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968551" cy="1964577"/>
          </a:xfrm>
          <a:prstGeom prst="rect">
            <a:avLst/>
          </a:prstGeom>
        </p:spPr>
      </p:pic>
      <p:sp>
        <p:nvSpPr>
          <p:cNvPr id="7" name="Oval Callout 6"/>
          <p:cNvSpPr/>
          <p:nvPr/>
        </p:nvSpPr>
        <p:spPr>
          <a:xfrm>
            <a:off x="1600200" y="2971800"/>
            <a:ext cx="4657641" cy="2743200"/>
          </a:xfrm>
          <a:prstGeom prst="wedgeEllipseCallout">
            <a:avLst>
              <a:gd name="adj1" fmla="val -60374"/>
              <a:gd name="adj2" fmla="val -4536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a:solidFill>
                  <a:srgbClr val="0000CC"/>
                </a:solidFill>
              </a:rPr>
              <a:t>Now, practice </a:t>
            </a:r>
            <a:r>
              <a:rPr lang="en-US" sz="3200" i="1" dirty="0">
                <a:solidFill>
                  <a:srgbClr val="0000CC"/>
                </a:solidFill>
              </a:rPr>
              <a:t>T.H.I.E.V.V.E.S. with Snatches</a:t>
            </a:r>
            <a:r>
              <a:rPr lang="en-US" sz="3200" dirty="0">
                <a:solidFill>
                  <a:srgbClr val="0000CC"/>
                </a:solidFill>
              </a:rPr>
              <a:t> on your own textbook or article.</a:t>
            </a:r>
          </a:p>
        </p:txBody>
      </p:sp>
    </p:spTree>
    <p:extLst>
      <p:ext uri="{BB962C8B-B14F-4D97-AF65-F5344CB8AC3E}">
        <p14:creationId xmlns:p14="http://schemas.microsoft.com/office/powerpoint/2010/main" val="53892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968551" cy="1964577"/>
          </a:xfrm>
          <a:prstGeom prst="rect">
            <a:avLst/>
          </a:prstGeom>
        </p:spPr>
      </p:pic>
      <p:sp>
        <p:nvSpPr>
          <p:cNvPr id="8" name="Oval Callout 7"/>
          <p:cNvSpPr/>
          <p:nvPr/>
        </p:nvSpPr>
        <p:spPr>
          <a:xfrm>
            <a:off x="1869871" y="1040100"/>
            <a:ext cx="5216729" cy="3227100"/>
          </a:xfrm>
          <a:prstGeom prst="wedgeEllipseCallout">
            <a:avLst>
              <a:gd name="adj1" fmla="val -61261"/>
              <a:gd name="adj2" fmla="val 1284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smtClean="0">
                <a:solidFill>
                  <a:srgbClr val="0000CC"/>
                </a:solidFill>
              </a:rPr>
              <a:t>Be sure to ask, “What am I going to learn from this text” and predict the answers.</a:t>
            </a:r>
            <a:endParaRPr lang="en-US" sz="3200" dirty="0">
              <a:solidFill>
                <a:srgbClr val="0000CC"/>
              </a:solidFill>
            </a:endParaRPr>
          </a:p>
        </p:txBody>
      </p:sp>
    </p:spTree>
    <p:extLst>
      <p:ext uri="{BB962C8B-B14F-4D97-AF65-F5344CB8AC3E}">
        <p14:creationId xmlns:p14="http://schemas.microsoft.com/office/powerpoint/2010/main" val="131609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968551" cy="1964577"/>
          </a:xfrm>
          <a:prstGeom prst="rect">
            <a:avLst/>
          </a:prstGeom>
        </p:spPr>
      </p:pic>
      <p:sp>
        <p:nvSpPr>
          <p:cNvPr id="6" name="Oval Callout 5"/>
          <p:cNvSpPr/>
          <p:nvPr/>
        </p:nvSpPr>
        <p:spPr>
          <a:xfrm>
            <a:off x="2133600" y="2933008"/>
            <a:ext cx="3943710" cy="2362200"/>
          </a:xfrm>
          <a:prstGeom prst="wedgeEllipseCallout">
            <a:avLst>
              <a:gd name="adj1" fmla="val -75154"/>
              <a:gd name="adj2" fmla="val -4371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 hope you see the value and will </a:t>
            </a:r>
            <a:r>
              <a:rPr lang="en-US" sz="2400" b="1" dirty="0" smtClean="0">
                <a:solidFill>
                  <a:srgbClr val="0000CC"/>
                </a:solidFill>
              </a:rPr>
              <a:t>ALWAYS </a:t>
            </a:r>
            <a:r>
              <a:rPr lang="en-US" sz="2400" dirty="0" smtClean="0">
                <a:solidFill>
                  <a:srgbClr val="0000CC"/>
                </a:solidFill>
              </a:rPr>
              <a:t>PREVIEW an academic text!</a:t>
            </a:r>
            <a:r>
              <a:rPr lang="en-US" sz="2400" b="1" dirty="0" smtClean="0">
                <a:solidFill>
                  <a:srgbClr val="0000CC"/>
                </a:solidFill>
              </a:rPr>
              <a:t> </a:t>
            </a:r>
            <a:endParaRPr lang="en-US" sz="2400" b="1" dirty="0">
              <a:solidFill>
                <a:srgbClr val="0000CC"/>
              </a:solidFill>
            </a:endParaRPr>
          </a:p>
        </p:txBody>
      </p:sp>
    </p:spTree>
    <p:extLst>
      <p:ext uri="{BB962C8B-B14F-4D97-AF65-F5344CB8AC3E}">
        <p14:creationId xmlns:p14="http://schemas.microsoft.com/office/powerpoint/2010/main" val="315571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lstStyle/>
          <a:p>
            <a:r>
              <a:rPr lang="en-US" dirty="0" smtClean="0"/>
              <a:t>Warning:</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2571370"/>
            <a:ext cx="1343213" cy="2724530"/>
          </a:xfrm>
          <a:prstGeom prst="rect">
            <a:avLst/>
          </a:prstGeom>
        </p:spPr>
      </p:pic>
      <p:sp>
        <p:nvSpPr>
          <p:cNvPr id="5" name="Oval Callout 4"/>
          <p:cNvSpPr/>
          <p:nvPr/>
        </p:nvSpPr>
        <p:spPr>
          <a:xfrm>
            <a:off x="3124201" y="1295400"/>
            <a:ext cx="4876800" cy="2526424"/>
          </a:xfrm>
          <a:prstGeom prst="wedgeEllipseCallout">
            <a:avLst>
              <a:gd name="adj1" fmla="val -68865"/>
              <a:gd name="adj2" fmla="val 3747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solidFill>
                  <a:srgbClr val="0000CC"/>
                </a:solidFill>
              </a:rPr>
              <a:t>In the demo you are about to see</a:t>
            </a:r>
            <a:r>
              <a:rPr lang="en-US" sz="2400" dirty="0">
                <a:solidFill>
                  <a:srgbClr val="0000CC"/>
                </a:solidFill>
              </a:rPr>
              <a:t>, we are slowing down the process for instructional purposes.</a:t>
            </a:r>
          </a:p>
          <a:p>
            <a:pPr algn="ctr"/>
            <a:endParaRPr lang="en-US" sz="2400" dirty="0">
              <a:solidFill>
                <a:srgbClr val="0000CC"/>
              </a:solidFill>
            </a:endParaRPr>
          </a:p>
        </p:txBody>
      </p:sp>
    </p:spTree>
    <p:extLst>
      <p:ext uri="{BB962C8B-B14F-4D97-AF65-F5344CB8AC3E}">
        <p14:creationId xmlns:p14="http://schemas.microsoft.com/office/powerpoint/2010/main" val="24123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21314</TotalTime>
  <Words>3160</Words>
  <Application>Microsoft Office PowerPoint</Application>
  <PresentationFormat>On-screen Show (4:3)</PresentationFormat>
  <Paragraphs>365</Paragraphs>
  <Slides>88</Slides>
  <Notes>67</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T.H.I.E.V.V.E.S. with Snatches</vt:lpstr>
      <vt:lpstr>PowerPoint Presentation</vt:lpstr>
      <vt:lpstr>PowerPoint Presentation</vt:lpstr>
      <vt:lpstr>PowerPoint Presentation</vt:lpstr>
      <vt:lpstr>PowerPoint Presentation</vt:lpstr>
      <vt:lpstr>Before going on . . .</vt:lpstr>
      <vt:lpstr>Before going on . . .</vt:lpstr>
      <vt:lpstr>Before going on . . .</vt:lpstr>
      <vt:lpstr>Warning:</vt:lpstr>
      <vt:lpstr>Warning:</vt:lpstr>
      <vt:lpstr>Warning:</vt:lpstr>
      <vt:lpstr>Guiding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Points to Consider</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Plummer</dc:creator>
  <cp:lastModifiedBy>User</cp:lastModifiedBy>
  <cp:revision>594</cp:revision>
  <dcterms:created xsi:type="dcterms:W3CDTF">2012-11-06T14:54:17Z</dcterms:created>
  <dcterms:modified xsi:type="dcterms:W3CDTF">2017-04-01T14:49:48Z</dcterms:modified>
</cp:coreProperties>
</file>