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75" r:id="rId4"/>
    <p:sldId id="262" r:id="rId5"/>
    <p:sldId id="263" r:id="rId6"/>
    <p:sldId id="264" r:id="rId7"/>
    <p:sldId id="265" r:id="rId8"/>
    <p:sldId id="267" r:id="rId9"/>
    <p:sldId id="268" r:id="rId10"/>
    <p:sldId id="269" r:id="rId11"/>
    <p:sldId id="270" r:id="rId12"/>
    <p:sldId id="271" r:id="rId13"/>
    <p:sldId id="274" r:id="rId14"/>
    <p:sldId id="273"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548EC-F176-4D3A-8B03-7214753FADD6}" type="datetimeFigureOut">
              <a:rPr lang="en-US" smtClean="0"/>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12B1E-EB2C-415D-A19B-0E661D1817DF}" type="slidenum">
              <a:rPr lang="en-US" smtClean="0"/>
              <a:t>‹#›</a:t>
            </a:fld>
            <a:endParaRPr lang="en-US"/>
          </a:p>
        </p:txBody>
      </p:sp>
    </p:spTree>
    <p:extLst>
      <p:ext uri="{BB962C8B-B14F-4D97-AF65-F5344CB8AC3E}">
        <p14:creationId xmlns:p14="http://schemas.microsoft.com/office/powerpoint/2010/main" val="61938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DD012B1E-EB2C-415D-A19B-0E661D1817DF}" type="slidenum">
              <a:rPr lang="en-US" smtClean="0"/>
              <a:t>14</a:t>
            </a:fld>
            <a:endParaRPr lang="en-US"/>
          </a:p>
        </p:txBody>
      </p:sp>
    </p:spTree>
    <p:extLst>
      <p:ext uri="{BB962C8B-B14F-4D97-AF65-F5344CB8AC3E}">
        <p14:creationId xmlns:p14="http://schemas.microsoft.com/office/powerpoint/2010/main" val="4260740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9043A1-86D3-4B8B-BFCE-2B1EB6E30FB0}"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1F07-51DB-408F-BD93-7706A695E23D}" type="slidenum">
              <a:rPr lang="en-US" smtClean="0"/>
              <a:t>‹#›</a:t>
            </a:fld>
            <a:endParaRPr lang="en-US"/>
          </a:p>
        </p:txBody>
      </p:sp>
    </p:spTree>
    <p:extLst>
      <p:ext uri="{BB962C8B-B14F-4D97-AF65-F5344CB8AC3E}">
        <p14:creationId xmlns:p14="http://schemas.microsoft.com/office/powerpoint/2010/main" val="374139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043A1-86D3-4B8B-BFCE-2B1EB6E30FB0}"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1F07-51DB-408F-BD93-7706A695E23D}" type="slidenum">
              <a:rPr lang="en-US" smtClean="0"/>
              <a:t>‹#›</a:t>
            </a:fld>
            <a:endParaRPr lang="en-US"/>
          </a:p>
        </p:txBody>
      </p:sp>
    </p:spTree>
    <p:extLst>
      <p:ext uri="{BB962C8B-B14F-4D97-AF65-F5344CB8AC3E}">
        <p14:creationId xmlns:p14="http://schemas.microsoft.com/office/powerpoint/2010/main" val="321916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043A1-86D3-4B8B-BFCE-2B1EB6E30FB0}"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1F07-51DB-408F-BD93-7706A695E23D}" type="slidenum">
              <a:rPr lang="en-US" smtClean="0"/>
              <a:t>‹#›</a:t>
            </a:fld>
            <a:endParaRPr lang="en-US"/>
          </a:p>
        </p:txBody>
      </p:sp>
    </p:spTree>
    <p:extLst>
      <p:ext uri="{BB962C8B-B14F-4D97-AF65-F5344CB8AC3E}">
        <p14:creationId xmlns:p14="http://schemas.microsoft.com/office/powerpoint/2010/main" val="292195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043A1-86D3-4B8B-BFCE-2B1EB6E30FB0}"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1F07-51DB-408F-BD93-7706A695E23D}" type="slidenum">
              <a:rPr lang="en-US" smtClean="0"/>
              <a:t>‹#›</a:t>
            </a:fld>
            <a:endParaRPr lang="en-US"/>
          </a:p>
        </p:txBody>
      </p:sp>
    </p:spTree>
    <p:extLst>
      <p:ext uri="{BB962C8B-B14F-4D97-AF65-F5344CB8AC3E}">
        <p14:creationId xmlns:p14="http://schemas.microsoft.com/office/powerpoint/2010/main" val="296976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043A1-86D3-4B8B-BFCE-2B1EB6E30FB0}"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1F07-51DB-408F-BD93-7706A695E23D}" type="slidenum">
              <a:rPr lang="en-US" smtClean="0"/>
              <a:t>‹#›</a:t>
            </a:fld>
            <a:endParaRPr lang="en-US"/>
          </a:p>
        </p:txBody>
      </p:sp>
    </p:spTree>
    <p:extLst>
      <p:ext uri="{BB962C8B-B14F-4D97-AF65-F5344CB8AC3E}">
        <p14:creationId xmlns:p14="http://schemas.microsoft.com/office/powerpoint/2010/main" val="331334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9043A1-86D3-4B8B-BFCE-2B1EB6E30FB0}"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01F07-51DB-408F-BD93-7706A695E23D}" type="slidenum">
              <a:rPr lang="en-US" smtClean="0"/>
              <a:t>‹#›</a:t>
            </a:fld>
            <a:endParaRPr lang="en-US"/>
          </a:p>
        </p:txBody>
      </p:sp>
    </p:spTree>
    <p:extLst>
      <p:ext uri="{BB962C8B-B14F-4D97-AF65-F5344CB8AC3E}">
        <p14:creationId xmlns:p14="http://schemas.microsoft.com/office/powerpoint/2010/main" val="3207364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9043A1-86D3-4B8B-BFCE-2B1EB6E30FB0}" type="datetimeFigureOut">
              <a:rPr lang="en-US" smtClean="0"/>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01F07-51DB-408F-BD93-7706A695E23D}" type="slidenum">
              <a:rPr lang="en-US" smtClean="0"/>
              <a:t>‹#›</a:t>
            </a:fld>
            <a:endParaRPr lang="en-US"/>
          </a:p>
        </p:txBody>
      </p:sp>
    </p:spTree>
    <p:extLst>
      <p:ext uri="{BB962C8B-B14F-4D97-AF65-F5344CB8AC3E}">
        <p14:creationId xmlns:p14="http://schemas.microsoft.com/office/powerpoint/2010/main" val="69680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9043A1-86D3-4B8B-BFCE-2B1EB6E30FB0}" type="datetimeFigureOut">
              <a:rPr lang="en-US" smtClean="0"/>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01F07-51DB-408F-BD93-7706A695E23D}" type="slidenum">
              <a:rPr lang="en-US" smtClean="0"/>
              <a:t>‹#›</a:t>
            </a:fld>
            <a:endParaRPr lang="en-US"/>
          </a:p>
        </p:txBody>
      </p:sp>
    </p:spTree>
    <p:extLst>
      <p:ext uri="{BB962C8B-B14F-4D97-AF65-F5344CB8AC3E}">
        <p14:creationId xmlns:p14="http://schemas.microsoft.com/office/powerpoint/2010/main" val="352820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043A1-86D3-4B8B-BFCE-2B1EB6E30FB0}" type="datetimeFigureOut">
              <a:rPr lang="en-US" smtClean="0"/>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01F07-51DB-408F-BD93-7706A695E23D}" type="slidenum">
              <a:rPr lang="en-US" smtClean="0"/>
              <a:t>‹#›</a:t>
            </a:fld>
            <a:endParaRPr lang="en-US"/>
          </a:p>
        </p:txBody>
      </p:sp>
    </p:spTree>
    <p:extLst>
      <p:ext uri="{BB962C8B-B14F-4D97-AF65-F5344CB8AC3E}">
        <p14:creationId xmlns:p14="http://schemas.microsoft.com/office/powerpoint/2010/main" val="259553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043A1-86D3-4B8B-BFCE-2B1EB6E30FB0}"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01F07-51DB-408F-BD93-7706A695E23D}" type="slidenum">
              <a:rPr lang="en-US" smtClean="0"/>
              <a:t>‹#›</a:t>
            </a:fld>
            <a:endParaRPr lang="en-US"/>
          </a:p>
        </p:txBody>
      </p:sp>
    </p:spTree>
    <p:extLst>
      <p:ext uri="{BB962C8B-B14F-4D97-AF65-F5344CB8AC3E}">
        <p14:creationId xmlns:p14="http://schemas.microsoft.com/office/powerpoint/2010/main" val="123022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043A1-86D3-4B8B-BFCE-2B1EB6E30FB0}"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01F07-51DB-408F-BD93-7706A695E23D}" type="slidenum">
              <a:rPr lang="en-US" smtClean="0"/>
              <a:t>‹#›</a:t>
            </a:fld>
            <a:endParaRPr lang="en-US"/>
          </a:p>
        </p:txBody>
      </p:sp>
    </p:spTree>
    <p:extLst>
      <p:ext uri="{BB962C8B-B14F-4D97-AF65-F5344CB8AC3E}">
        <p14:creationId xmlns:p14="http://schemas.microsoft.com/office/powerpoint/2010/main" val="176900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043A1-86D3-4B8B-BFCE-2B1EB6E30FB0}" type="datetimeFigureOut">
              <a:rPr lang="en-US" smtClean="0"/>
              <a:t>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01F07-51DB-408F-BD93-7706A695E23D}" type="slidenum">
              <a:rPr lang="en-US" smtClean="0"/>
              <a:t>‹#›</a:t>
            </a:fld>
            <a:endParaRPr lang="en-US"/>
          </a:p>
        </p:txBody>
      </p:sp>
    </p:spTree>
    <p:extLst>
      <p:ext uri="{BB962C8B-B14F-4D97-AF65-F5344CB8AC3E}">
        <p14:creationId xmlns:p14="http://schemas.microsoft.com/office/powerpoint/2010/main" val="1192183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tmp"/><Relationship Id="rId13" Type="http://schemas.openxmlformats.org/officeDocument/2006/relationships/image" Target="../media/image13.tmp"/><Relationship Id="rId18" Type="http://schemas.openxmlformats.org/officeDocument/2006/relationships/image" Target="../media/image18.tmp"/><Relationship Id="rId3" Type="http://schemas.openxmlformats.org/officeDocument/2006/relationships/image" Target="../media/image3.tmp"/><Relationship Id="rId21" Type="http://schemas.openxmlformats.org/officeDocument/2006/relationships/image" Target="../media/image1.tmp"/><Relationship Id="rId7" Type="http://schemas.openxmlformats.org/officeDocument/2006/relationships/image" Target="../media/image7.tmp"/><Relationship Id="rId12" Type="http://schemas.openxmlformats.org/officeDocument/2006/relationships/image" Target="../media/image12.tmp"/><Relationship Id="rId17" Type="http://schemas.openxmlformats.org/officeDocument/2006/relationships/image" Target="../media/image17.tmp"/><Relationship Id="rId2" Type="http://schemas.openxmlformats.org/officeDocument/2006/relationships/image" Target="../media/image2.tmp"/><Relationship Id="rId16" Type="http://schemas.openxmlformats.org/officeDocument/2006/relationships/image" Target="../media/image16.tmp"/><Relationship Id="rId20" Type="http://schemas.openxmlformats.org/officeDocument/2006/relationships/image" Target="../media/image20.tmp"/><Relationship Id="rId1" Type="http://schemas.openxmlformats.org/officeDocument/2006/relationships/slideLayout" Target="../slideLayouts/slideLayout2.xml"/><Relationship Id="rId6" Type="http://schemas.openxmlformats.org/officeDocument/2006/relationships/image" Target="../media/image6.tmp"/><Relationship Id="rId11" Type="http://schemas.openxmlformats.org/officeDocument/2006/relationships/image" Target="../media/image11.tmp"/><Relationship Id="rId5" Type="http://schemas.openxmlformats.org/officeDocument/2006/relationships/image" Target="../media/image5.tmp"/><Relationship Id="rId15" Type="http://schemas.openxmlformats.org/officeDocument/2006/relationships/image" Target="../media/image15.tmp"/><Relationship Id="rId10" Type="http://schemas.openxmlformats.org/officeDocument/2006/relationships/image" Target="../media/image10.tmp"/><Relationship Id="rId19" Type="http://schemas.openxmlformats.org/officeDocument/2006/relationships/image" Target="../media/image19.tmp"/><Relationship Id="rId4" Type="http://schemas.openxmlformats.org/officeDocument/2006/relationships/image" Target="../media/image4.tmp"/><Relationship Id="rId9" Type="http://schemas.openxmlformats.org/officeDocument/2006/relationships/image" Target="../media/image9.tmp"/><Relationship Id="rId14" Type="http://schemas.openxmlformats.org/officeDocument/2006/relationships/image" Target="../media/image14.tmp"/></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2.tmp"/><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Target, Track, and Defend </a:t>
            </a:r>
            <a:br>
              <a:rPr lang="en-US" dirty="0" smtClean="0"/>
            </a:br>
            <a:r>
              <a:rPr lang="en-US" dirty="0" smtClean="0"/>
              <a:t>the Main Points</a:t>
            </a:r>
            <a:endParaRPr lang="en-US" dirty="0"/>
          </a:p>
        </p:txBody>
      </p:sp>
      <p:sp>
        <p:nvSpPr>
          <p:cNvPr id="3" name="Subtitle 2"/>
          <p:cNvSpPr>
            <a:spLocks noGrp="1"/>
          </p:cNvSpPr>
          <p:nvPr>
            <p:ph type="subTitle" idx="1"/>
          </p:nvPr>
        </p:nvSpPr>
        <p:spPr/>
        <p:txBody>
          <a:bodyPr/>
          <a:lstStyle/>
          <a:p>
            <a:r>
              <a:rPr lang="en-US" dirty="0" smtClean="0"/>
              <a:t>Demo</a:t>
            </a:r>
            <a:endParaRPr lang="en-US" dirty="0"/>
          </a:p>
        </p:txBody>
      </p:sp>
    </p:spTree>
    <p:extLst>
      <p:ext uri="{BB962C8B-B14F-4D97-AF65-F5344CB8AC3E}">
        <p14:creationId xmlns:p14="http://schemas.microsoft.com/office/powerpoint/2010/main" val="1068555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12115800" cy="141557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276224" y="2057400"/>
            <a:ext cx="3152775" cy="1077218"/>
          </a:xfrm>
          <a:prstGeom prst="rect">
            <a:avLst/>
          </a:prstGeom>
          <a:noFill/>
        </p:spPr>
        <p:txBody>
          <a:bodyPr wrap="square" rtlCol="0">
            <a:spAutoFit/>
          </a:bodyPr>
          <a:lstStyle/>
          <a:p>
            <a:r>
              <a:rPr lang="en-US" sz="1600" b="1" dirty="0" smtClean="0">
                <a:solidFill>
                  <a:schemeClr val="bg1">
                    <a:lumMod val="50000"/>
                  </a:schemeClr>
                </a:solidFill>
              </a:rPr>
              <a:t>How the </a:t>
            </a:r>
            <a:r>
              <a:rPr lang="en-US" sz="1600" b="1" u="sng" dirty="0" smtClean="0">
                <a:solidFill>
                  <a:schemeClr val="bg1">
                    <a:lumMod val="50000"/>
                  </a:schemeClr>
                </a:solidFill>
              </a:rPr>
              <a:t>Civil War</a:t>
            </a:r>
            <a:r>
              <a:rPr lang="en-US" sz="1600" b="1" dirty="0" smtClean="0">
                <a:solidFill>
                  <a:schemeClr val="bg1">
                    <a:lumMod val="50000"/>
                  </a:schemeClr>
                </a:solidFill>
              </a:rPr>
              <a:t>.  “finished the founding” of U.S.A. by dealing with two purposely unresolved issues:</a:t>
            </a:r>
            <a:endParaRPr lang="en-US" sz="1600" b="1" dirty="0">
              <a:solidFill>
                <a:schemeClr val="bg1">
                  <a:lumMod val="50000"/>
                </a:schemeClr>
              </a:solidFill>
            </a:endParaRPr>
          </a:p>
        </p:txBody>
      </p:sp>
      <p:sp>
        <p:nvSpPr>
          <p:cNvPr id="9" name="TextBox 8"/>
          <p:cNvSpPr txBox="1"/>
          <p:nvPr/>
        </p:nvSpPr>
        <p:spPr>
          <a:xfrm>
            <a:off x="276225" y="3124200"/>
            <a:ext cx="2895600" cy="584775"/>
          </a:xfrm>
          <a:prstGeom prst="rect">
            <a:avLst/>
          </a:prstGeom>
          <a:noFill/>
        </p:spPr>
        <p:txBody>
          <a:bodyPr wrap="square" rtlCol="0">
            <a:spAutoFit/>
          </a:bodyPr>
          <a:lstStyle/>
          <a:p>
            <a:pPr marL="342900" indent="-342900">
              <a:buAutoNum type="arabicPeriod"/>
            </a:pPr>
            <a:r>
              <a:rPr lang="en-US" sz="1600" b="1" dirty="0" smtClean="0">
                <a:solidFill>
                  <a:schemeClr val="bg1">
                    <a:lumMod val="50000"/>
                  </a:schemeClr>
                </a:solidFill>
              </a:rPr>
              <a:t>Slavery</a:t>
            </a:r>
          </a:p>
          <a:p>
            <a:pPr marL="342900" indent="-342900">
              <a:buAutoNum type="arabicPeriod"/>
            </a:pPr>
            <a:r>
              <a:rPr lang="en-US" sz="1600" b="1" dirty="0" smtClean="0">
                <a:solidFill>
                  <a:schemeClr val="bg1">
                    <a:lumMod val="50000"/>
                  </a:schemeClr>
                </a:solidFill>
              </a:rPr>
              <a:t>Federalism</a:t>
            </a:r>
            <a:endParaRPr lang="en-US" sz="1600" b="1" dirty="0">
              <a:solidFill>
                <a:schemeClr val="bg1">
                  <a:lumMod val="50000"/>
                </a:schemeClr>
              </a:solidFill>
            </a:endParaRPr>
          </a:p>
        </p:txBody>
      </p:sp>
      <p:sp>
        <p:nvSpPr>
          <p:cNvPr id="10" name="TextBox 9"/>
          <p:cNvSpPr txBox="1"/>
          <p:nvPr/>
        </p:nvSpPr>
        <p:spPr>
          <a:xfrm>
            <a:off x="228600" y="3758625"/>
            <a:ext cx="3152773" cy="584775"/>
          </a:xfrm>
          <a:prstGeom prst="rect">
            <a:avLst/>
          </a:prstGeom>
          <a:noFill/>
        </p:spPr>
        <p:txBody>
          <a:bodyPr wrap="square" rtlCol="0">
            <a:spAutoFit/>
          </a:bodyPr>
          <a:lstStyle/>
          <a:p>
            <a:r>
              <a:rPr lang="en-US" sz="1600" b="1" dirty="0" smtClean="0">
                <a:solidFill>
                  <a:schemeClr val="bg1">
                    <a:lumMod val="50000"/>
                  </a:schemeClr>
                </a:solidFill>
              </a:rPr>
              <a:t>Prediction of how the authors will discuss these issues:</a:t>
            </a:r>
            <a:endParaRPr lang="en-US" sz="1600" b="1" dirty="0">
              <a:solidFill>
                <a:schemeClr val="bg1">
                  <a:lumMod val="50000"/>
                </a:schemeClr>
              </a:solidFill>
            </a:endParaRPr>
          </a:p>
        </p:txBody>
      </p:sp>
      <p:sp>
        <p:nvSpPr>
          <p:cNvPr id="11" name="TextBox 10"/>
          <p:cNvSpPr txBox="1"/>
          <p:nvPr/>
        </p:nvSpPr>
        <p:spPr>
          <a:xfrm>
            <a:off x="304801" y="4343400"/>
            <a:ext cx="3200399" cy="2062103"/>
          </a:xfrm>
          <a:prstGeom prst="rect">
            <a:avLst/>
          </a:prstGeom>
          <a:noFill/>
        </p:spPr>
        <p:txBody>
          <a:bodyPr wrap="square" rtlCol="0">
            <a:spAutoFit/>
          </a:bodyPr>
          <a:lstStyle/>
          <a:p>
            <a:pPr marL="342900" indent="-342900">
              <a:buAutoNum type="arabicPeriod"/>
            </a:pPr>
            <a:r>
              <a:rPr lang="en-US" sz="1600" b="1" dirty="0" smtClean="0">
                <a:solidFill>
                  <a:schemeClr val="bg1">
                    <a:lumMod val="50000"/>
                  </a:schemeClr>
                </a:solidFill>
              </a:rPr>
              <a:t>Explain why it was  put off.</a:t>
            </a:r>
          </a:p>
          <a:p>
            <a:pPr marL="342900" indent="-342900">
              <a:buAutoNum type="arabicPeriod"/>
            </a:pPr>
            <a:r>
              <a:rPr lang="en-US" sz="1600" b="1" dirty="0" smtClean="0">
                <a:solidFill>
                  <a:schemeClr val="bg1">
                    <a:lumMod val="50000"/>
                  </a:schemeClr>
                </a:solidFill>
              </a:rPr>
              <a:t>Show how slavery issue brought the Federalism issue to the forefront </a:t>
            </a:r>
          </a:p>
          <a:p>
            <a:pPr marL="342900" indent="-342900">
              <a:buAutoNum type="arabicPeriod"/>
            </a:pPr>
            <a:r>
              <a:rPr lang="en-US" sz="1600" b="1" dirty="0" smtClean="0">
                <a:solidFill>
                  <a:schemeClr val="accent6">
                    <a:lumMod val="75000"/>
                  </a:schemeClr>
                </a:solidFill>
              </a:rPr>
              <a:t>Describe how both were resolved.</a:t>
            </a:r>
          </a:p>
          <a:p>
            <a:pPr marL="342900" indent="-342900">
              <a:buAutoNum type="arabicPeriod"/>
            </a:pPr>
            <a:r>
              <a:rPr lang="en-US" sz="1600" b="1" dirty="0" smtClean="0">
                <a:solidFill>
                  <a:schemeClr val="bg1">
                    <a:lumMod val="50000"/>
                  </a:schemeClr>
                </a:solidFill>
              </a:rPr>
              <a:t>Show how these issues played out after the war &amp; today.</a:t>
            </a:r>
            <a:endParaRPr lang="en-US" sz="1600" b="1" dirty="0">
              <a:solidFill>
                <a:schemeClr val="bg1">
                  <a:lumMod val="50000"/>
                </a:schemeClr>
              </a:solidFill>
            </a:endParaRPr>
          </a:p>
        </p:txBody>
      </p:sp>
      <p:sp>
        <p:nvSpPr>
          <p:cNvPr id="18" name="TextBox 17"/>
          <p:cNvSpPr txBox="1"/>
          <p:nvPr/>
        </p:nvSpPr>
        <p:spPr>
          <a:xfrm>
            <a:off x="3429000" y="1676400"/>
            <a:ext cx="5562600" cy="341632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u="sng" dirty="0" smtClean="0">
                <a:solidFill>
                  <a:schemeClr val="accent6">
                    <a:lumMod val="75000"/>
                  </a:schemeClr>
                </a:solidFill>
              </a:rPr>
              <a:t>SLAVERY </a:t>
            </a:r>
            <a:r>
              <a:rPr lang="en-US" b="1" dirty="0" smtClean="0">
                <a:solidFill>
                  <a:schemeClr val="accent6">
                    <a:lumMod val="75000"/>
                  </a:schemeClr>
                </a:solidFill>
              </a:rPr>
              <a:t>–abolished </a:t>
            </a:r>
            <a:endParaRPr lang="en-US" b="1" u="sng" dirty="0" smtClean="0">
              <a:solidFill>
                <a:schemeClr val="accent6">
                  <a:lumMod val="75000"/>
                </a:schemeClr>
              </a:solidFill>
            </a:endParaRPr>
          </a:p>
          <a:p>
            <a:pPr marL="342900" indent="-342900">
              <a:buFont typeface="+mj-lt"/>
              <a:buAutoNum type="alphaLcPeriod"/>
            </a:pPr>
            <a:r>
              <a:rPr lang="en-US" b="1" dirty="0" smtClean="0">
                <a:solidFill>
                  <a:schemeClr val="accent6">
                    <a:lumMod val="75000"/>
                  </a:schemeClr>
                </a:solidFill>
              </a:rPr>
              <a:t>Emancipation Proclamation </a:t>
            </a:r>
          </a:p>
          <a:p>
            <a:pPr marL="342900" indent="-342900">
              <a:buFont typeface="+mj-lt"/>
              <a:buAutoNum type="alphaLcPeriod"/>
            </a:pPr>
            <a:r>
              <a:rPr lang="en-US" b="1" u="sng" dirty="0" smtClean="0">
                <a:solidFill>
                  <a:schemeClr val="accent6">
                    <a:lumMod val="75000"/>
                  </a:schemeClr>
                </a:solidFill>
              </a:rPr>
              <a:t>After War</a:t>
            </a:r>
            <a:r>
              <a:rPr lang="en-US" b="1" dirty="0" smtClean="0">
                <a:solidFill>
                  <a:schemeClr val="accent6">
                    <a:lumMod val="75000"/>
                  </a:schemeClr>
                </a:solidFill>
              </a:rPr>
              <a:t>, severe problems.  How to deal with:</a:t>
            </a:r>
          </a:p>
          <a:p>
            <a:pPr marL="800100" lvl="1" indent="-342900">
              <a:buFont typeface="Arial" pitchFamily="34" charset="0"/>
              <a:buChar char="•"/>
            </a:pPr>
            <a:r>
              <a:rPr lang="en-US" b="1" dirty="0" smtClean="0">
                <a:solidFill>
                  <a:schemeClr val="accent6">
                    <a:lumMod val="75000"/>
                  </a:schemeClr>
                </a:solidFill>
              </a:rPr>
              <a:t>Housing?</a:t>
            </a:r>
          </a:p>
          <a:p>
            <a:pPr marL="800100" lvl="1" indent="-342900">
              <a:buFont typeface="Arial" pitchFamily="34" charset="0"/>
              <a:buChar char="•"/>
            </a:pPr>
            <a:r>
              <a:rPr lang="en-US" b="1" dirty="0" smtClean="0">
                <a:solidFill>
                  <a:schemeClr val="accent6">
                    <a:lumMod val="75000"/>
                  </a:schemeClr>
                </a:solidFill>
              </a:rPr>
              <a:t>Employment?</a:t>
            </a:r>
          </a:p>
          <a:p>
            <a:pPr marL="800100" lvl="1" indent="-342900">
              <a:buFont typeface="Arial" pitchFamily="34" charset="0"/>
              <a:buChar char="•"/>
            </a:pPr>
            <a:r>
              <a:rPr lang="en-US" b="1" dirty="0" smtClean="0">
                <a:solidFill>
                  <a:schemeClr val="accent6">
                    <a:lumMod val="75000"/>
                  </a:schemeClr>
                </a:solidFill>
              </a:rPr>
              <a:t>Pensions?</a:t>
            </a:r>
          </a:p>
          <a:p>
            <a:pPr marL="800100" lvl="1" indent="-342900">
              <a:buFont typeface="Arial" pitchFamily="34" charset="0"/>
              <a:buChar char="•"/>
            </a:pPr>
            <a:r>
              <a:rPr lang="en-US" b="1" dirty="0" smtClean="0">
                <a:solidFill>
                  <a:schemeClr val="accent6">
                    <a:lumMod val="75000"/>
                  </a:schemeClr>
                </a:solidFill>
              </a:rPr>
              <a:t>Illiteracy?</a:t>
            </a:r>
          </a:p>
          <a:p>
            <a:pPr marL="800100" lvl="1" indent="-342900">
              <a:buFont typeface="Arial" pitchFamily="34" charset="0"/>
              <a:buChar char="•"/>
            </a:pPr>
            <a:r>
              <a:rPr lang="en-US" b="1" dirty="0" smtClean="0">
                <a:solidFill>
                  <a:schemeClr val="accent6">
                    <a:lumMod val="75000"/>
                  </a:schemeClr>
                </a:solidFill>
              </a:rPr>
              <a:t>Political inclusion?</a:t>
            </a:r>
          </a:p>
          <a:p>
            <a:pPr marL="800100" lvl="1" indent="-342900">
              <a:buFont typeface="Arial" pitchFamily="34" charset="0"/>
              <a:buChar char="•"/>
            </a:pPr>
            <a:r>
              <a:rPr lang="en-US" b="1" dirty="0" smtClean="0">
                <a:solidFill>
                  <a:schemeClr val="accent6">
                    <a:lumMod val="75000"/>
                  </a:schemeClr>
                </a:solidFill>
              </a:rPr>
              <a:t>Racism?</a:t>
            </a:r>
          </a:p>
          <a:p>
            <a:pPr marL="342900" indent="-342900">
              <a:buFont typeface="+mj-lt"/>
              <a:buAutoNum type="alphaLcPeriod"/>
            </a:pPr>
            <a:r>
              <a:rPr lang="en-US" b="1" dirty="0" smtClean="0">
                <a:solidFill>
                  <a:schemeClr val="accent6">
                    <a:lumMod val="75000"/>
                  </a:schemeClr>
                </a:solidFill>
              </a:rPr>
              <a:t>3 Amendments (#13 abolished slavery, #14 defined </a:t>
            </a:r>
            <a:r>
              <a:rPr lang="en-US" b="1" u="sng" dirty="0" smtClean="0">
                <a:solidFill>
                  <a:schemeClr val="accent6">
                    <a:lumMod val="75000"/>
                  </a:schemeClr>
                </a:solidFill>
              </a:rPr>
              <a:t>former slaves as full </a:t>
            </a:r>
            <a:r>
              <a:rPr lang="en-US" b="1" dirty="0" smtClean="0">
                <a:solidFill>
                  <a:schemeClr val="accent6">
                    <a:lumMod val="75000"/>
                  </a:schemeClr>
                </a:solidFill>
              </a:rPr>
              <a:t>citizens, #15 gave them the right to vote)</a:t>
            </a:r>
          </a:p>
        </p:txBody>
      </p:sp>
      <p:cxnSp>
        <p:nvCxnSpPr>
          <p:cNvPr id="19" name="Straight Arrow Connector 18"/>
          <p:cNvCxnSpPr/>
          <p:nvPr/>
        </p:nvCxnSpPr>
        <p:spPr>
          <a:xfrm flipV="1">
            <a:off x="2667000" y="2159543"/>
            <a:ext cx="841169" cy="3214908"/>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V="1">
            <a:off x="2667000" y="2438403"/>
            <a:ext cx="838200" cy="2936048"/>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flipV="1">
            <a:off x="2667000" y="2743203"/>
            <a:ext cx="1219200" cy="2631248"/>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flipV="1">
            <a:off x="2667000" y="3124200"/>
            <a:ext cx="1295400" cy="2250251"/>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flipV="1">
            <a:off x="2667000" y="3416587"/>
            <a:ext cx="1295400" cy="1957864"/>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flipV="1">
            <a:off x="2667000" y="3906427"/>
            <a:ext cx="1295400" cy="1468024"/>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p:nvPr/>
        </p:nvCxnSpPr>
        <p:spPr>
          <a:xfrm flipV="1">
            <a:off x="2667000" y="4114800"/>
            <a:ext cx="1295400" cy="1259651"/>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flipV="1">
            <a:off x="2667000" y="4640439"/>
            <a:ext cx="1066800" cy="734013"/>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cxnSp>
        <p:nvCxnSpPr>
          <p:cNvPr id="110" name="Straight Arrow Connector 109"/>
          <p:cNvCxnSpPr/>
          <p:nvPr/>
        </p:nvCxnSpPr>
        <p:spPr>
          <a:xfrm flipV="1">
            <a:off x="2668979" y="1981200"/>
            <a:ext cx="839190" cy="3393252"/>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cxnSp>
        <p:nvCxnSpPr>
          <p:cNvPr id="113" name="Straight Arrow Connector 112"/>
          <p:cNvCxnSpPr/>
          <p:nvPr/>
        </p:nvCxnSpPr>
        <p:spPr>
          <a:xfrm flipV="1">
            <a:off x="2733673" y="3661507"/>
            <a:ext cx="1295400" cy="1712945"/>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sp>
        <p:nvSpPr>
          <p:cNvPr id="115" name="TextBox 114"/>
          <p:cNvSpPr txBox="1"/>
          <p:nvPr/>
        </p:nvSpPr>
        <p:spPr>
          <a:xfrm>
            <a:off x="3505200" y="5105400"/>
            <a:ext cx="5562600"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u="sng" dirty="0" smtClean="0">
                <a:solidFill>
                  <a:schemeClr val="accent6">
                    <a:lumMod val="75000"/>
                  </a:schemeClr>
                </a:solidFill>
              </a:rPr>
              <a:t>FEDERALISM</a:t>
            </a:r>
            <a:r>
              <a:rPr lang="en-US" b="1" dirty="0" smtClean="0">
                <a:solidFill>
                  <a:schemeClr val="accent6">
                    <a:lumMod val="75000"/>
                  </a:schemeClr>
                </a:solidFill>
              </a:rPr>
              <a:t> --National Govt. has supremacy, not States</a:t>
            </a:r>
          </a:p>
          <a:p>
            <a:pPr marL="342900" indent="-342900">
              <a:buFont typeface="+mj-lt"/>
              <a:buAutoNum type="alphaLcPeriod"/>
            </a:pPr>
            <a:r>
              <a:rPr lang="en-US" b="1" dirty="0" smtClean="0">
                <a:solidFill>
                  <a:schemeClr val="accent6">
                    <a:lumMod val="75000"/>
                  </a:schemeClr>
                </a:solidFill>
              </a:rPr>
              <a:t>Abraham Lincoln – HUGE impact</a:t>
            </a:r>
          </a:p>
          <a:p>
            <a:pPr marL="342900" indent="-342900">
              <a:buFont typeface="+mj-lt"/>
              <a:buAutoNum type="alphaLcPeriod"/>
            </a:pPr>
            <a:r>
              <a:rPr lang="en-US" b="1" dirty="0" smtClean="0">
                <a:solidFill>
                  <a:schemeClr val="accent6">
                    <a:lumMod val="75000"/>
                  </a:schemeClr>
                </a:solidFill>
              </a:rPr>
              <a:t>The Southern leaders urged reconciliation after war.</a:t>
            </a:r>
          </a:p>
        </p:txBody>
      </p:sp>
      <p:cxnSp>
        <p:nvCxnSpPr>
          <p:cNvPr id="116" name="Straight Arrow Connector 115"/>
          <p:cNvCxnSpPr/>
          <p:nvPr/>
        </p:nvCxnSpPr>
        <p:spPr>
          <a:xfrm flipV="1">
            <a:off x="2668979" y="5257800"/>
            <a:ext cx="912421" cy="116652"/>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cxnSp>
        <p:nvCxnSpPr>
          <p:cNvPr id="122" name="Straight Arrow Connector 121"/>
          <p:cNvCxnSpPr/>
          <p:nvPr/>
        </p:nvCxnSpPr>
        <p:spPr>
          <a:xfrm flipV="1">
            <a:off x="2667000" y="5562600"/>
            <a:ext cx="914400" cy="133319"/>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cxnSp>
        <p:nvCxnSpPr>
          <p:cNvPr id="126" name="Straight Arrow Connector 125"/>
          <p:cNvCxnSpPr>
            <a:endCxn id="115" idx="1"/>
          </p:cNvCxnSpPr>
          <p:nvPr/>
        </p:nvCxnSpPr>
        <p:spPr>
          <a:xfrm flipV="1">
            <a:off x="2733673" y="5567065"/>
            <a:ext cx="771527" cy="128854"/>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cxnSp>
        <p:nvCxnSpPr>
          <p:cNvPr id="128" name="Straight Arrow Connector 127"/>
          <p:cNvCxnSpPr/>
          <p:nvPr/>
        </p:nvCxnSpPr>
        <p:spPr>
          <a:xfrm>
            <a:off x="2733673" y="5695919"/>
            <a:ext cx="847727" cy="171481"/>
          </a:xfrm>
          <a:prstGeom prst="straightConnector1">
            <a:avLst/>
          </a:prstGeom>
          <a:ln>
            <a:solidFill>
              <a:srgbClr val="FF9933"/>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961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subTnLst>
                                    <p:set>
                                      <p:cBhvr override="childStyle">
                                        <p:cTn dur="1" fill="hold" display="0" masterRel="nextClick" afterEffect="1"/>
                                        <p:tgtEl>
                                          <p:spTgt spid="1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1" end="1"/>
                                            </p:txEl>
                                          </p:spTgt>
                                        </p:tgtEl>
                                        <p:attrNameLst>
                                          <p:attrName>ppt_c</p:attrName>
                                        </p:attrNameLst>
                                      </p:cBhvr>
                                      <p:to>
                                        <a:srgbClr val="808080"/>
                                      </p:to>
                                    </p:animClr>
                                  </p:sub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2" end="2"/>
                                            </p:txEl>
                                          </p:spTgt>
                                        </p:tgtEl>
                                        <p:attrNameLst>
                                          <p:attrName>ppt_c</p:attrName>
                                        </p:attrNameLst>
                                      </p:cBhvr>
                                      <p:to>
                                        <a:srgbClr val="808080"/>
                                      </p:to>
                                    </p:animClr>
                                  </p:sub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3" end="3"/>
                                            </p:txEl>
                                          </p:spTgt>
                                        </p:tgtEl>
                                        <p:attrNameLst>
                                          <p:attrName>ppt_c</p:attrName>
                                        </p:attrNameLst>
                                      </p:cBhvr>
                                      <p:to>
                                        <a:srgbClr val="808080"/>
                                      </p:to>
                                    </p:animClr>
                                  </p:sub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4" end="4"/>
                                            </p:txEl>
                                          </p:spTgt>
                                        </p:tgtEl>
                                        <p:attrNameLst>
                                          <p:attrName>ppt_c</p:attrName>
                                        </p:attrNameLst>
                                      </p:cBhvr>
                                      <p:to>
                                        <a:srgbClr val="808080"/>
                                      </p:to>
                                    </p:animClr>
                                  </p:sub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5" end="5"/>
                                            </p:txEl>
                                          </p:spTgt>
                                        </p:tgtEl>
                                        <p:attrNameLst>
                                          <p:attrName>ppt_c</p:attrName>
                                        </p:attrNameLst>
                                      </p:cBhvr>
                                      <p:to>
                                        <a:srgbClr val="808080"/>
                                      </p:to>
                                    </p:animClr>
                                  </p:sub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6" end="6"/>
                                            </p:txEl>
                                          </p:spTgt>
                                        </p:tgtEl>
                                        <p:attrNameLst>
                                          <p:attrName>ppt_c</p:attrName>
                                        </p:attrNameLst>
                                      </p:cBhvr>
                                      <p:to>
                                        <a:srgbClr val="808080"/>
                                      </p:to>
                                    </p:animClr>
                                  </p:subTnLst>
                                </p:cTn>
                              </p:par>
                              <p:par>
                                <p:cTn id="43" presetID="1" presetClass="entr" presetSubtype="0" fill="hold" nodeType="withEffect">
                                  <p:stCondLst>
                                    <p:cond delay="0"/>
                                  </p:stCondLst>
                                  <p:childTnLst>
                                    <p:set>
                                      <p:cBhvr>
                                        <p:cTn id="44" dur="1" fill="hold">
                                          <p:stCondLst>
                                            <p:cond delay="0"/>
                                          </p:stCondLst>
                                        </p:cTn>
                                        <p:tgtEl>
                                          <p:spTgt spid="113"/>
                                        </p:tgtEl>
                                        <p:attrNameLst>
                                          <p:attrName>style.visibility</p:attrName>
                                        </p:attrNameLst>
                                      </p:cBhvr>
                                      <p:to>
                                        <p:strVal val="visible"/>
                                      </p:to>
                                    </p:set>
                                  </p:childTnLst>
                                  <p:subTnLst>
                                    <p:set>
                                      <p:cBhvr override="childStyle">
                                        <p:cTn dur="1" fill="hold" display="0" masterRel="nextClick" afterEffect="1"/>
                                        <p:tgtEl>
                                          <p:spTgt spid="113"/>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7" end="7"/>
                                            </p:txEl>
                                          </p:spTgt>
                                        </p:tgtEl>
                                        <p:attrNameLst>
                                          <p:attrName>ppt_c</p:attrName>
                                        </p:attrNameLst>
                                      </p:cBhvr>
                                      <p:to>
                                        <a:srgbClr val="808080"/>
                                      </p:to>
                                    </p:animClr>
                                  </p:sub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8" end="8"/>
                                            </p:txEl>
                                          </p:spTgt>
                                        </p:tgtEl>
                                        <p:attrNameLst>
                                          <p:attrName>ppt_c</p:attrName>
                                        </p:attrNameLst>
                                      </p:cBhvr>
                                      <p:to>
                                        <a:srgbClr val="808080"/>
                                      </p:to>
                                    </p:animClr>
                                  </p:sub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9" end="9"/>
                                            </p:txEl>
                                          </p:spTgt>
                                        </p:tgtEl>
                                        <p:attrNameLst>
                                          <p:attrName>ppt_c</p:attrName>
                                        </p:attrNameLst>
                                      </p:cBhvr>
                                      <p:to>
                                        <a:srgbClr val="808080"/>
                                      </p:to>
                                    </p:animClr>
                                  </p:subTnLst>
                                </p:cTn>
                              </p:par>
                              <p:par>
                                <p:cTn id="61" presetID="1"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5">
                                            <p:txEl>
                                              <p:pRg st="0" end="0"/>
                                            </p:txEl>
                                          </p:spTgt>
                                        </p:tgtEl>
                                        <p:attrNameLst>
                                          <p:attrName>ppt_c</p:attrName>
                                        </p:attrNameLst>
                                      </p:cBhvr>
                                      <p:to>
                                        <a:srgbClr val="808080"/>
                                      </p:to>
                                    </p:animClr>
                                  </p:subTnLst>
                                </p:cTn>
                              </p:par>
                              <p:par>
                                <p:cTn id="67" presetID="1" presetClass="entr" presetSubtype="0"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subTnLst>
                                    <p:set>
                                      <p:cBhvr override="childStyle">
                                        <p:cTn dur="1" fill="hold" display="0" masterRel="nextClick" afterEffect="1"/>
                                        <p:tgtEl>
                                          <p:spTgt spid="116"/>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5">
                                            <p:txEl>
                                              <p:pRg st="1" end="1"/>
                                            </p:txEl>
                                          </p:spTgt>
                                        </p:tgtEl>
                                        <p:attrNameLst>
                                          <p:attrName>ppt_c</p:attrName>
                                        </p:attrNameLst>
                                      </p:cBhvr>
                                      <p:to>
                                        <a:srgbClr val="808080"/>
                                      </p:to>
                                    </p:animClr>
                                  </p:subTnLst>
                                </p:cTn>
                              </p:par>
                              <p:par>
                                <p:cTn id="73" presetID="1" presetClass="entr" presetSubtype="0" fill="hold" nodeType="withEffect">
                                  <p:stCondLst>
                                    <p:cond delay="0"/>
                                  </p:stCondLst>
                                  <p:childTnLst>
                                    <p:set>
                                      <p:cBhvr>
                                        <p:cTn id="74" dur="1" fill="hold">
                                          <p:stCondLst>
                                            <p:cond delay="0"/>
                                          </p:stCondLst>
                                        </p:cTn>
                                        <p:tgtEl>
                                          <p:spTgt spid="122"/>
                                        </p:tgtEl>
                                        <p:attrNameLst>
                                          <p:attrName>style.visibility</p:attrName>
                                        </p:attrNameLst>
                                      </p:cBhvr>
                                      <p:to>
                                        <p:strVal val="visible"/>
                                      </p:to>
                                    </p:set>
                                  </p:childTnLst>
                                  <p:subTnLst>
                                    <p:set>
                                      <p:cBhvr override="childStyle">
                                        <p:cTn dur="1" fill="hold" display="0" masterRel="nextClick" afterEffect="1"/>
                                        <p:tgtEl>
                                          <p:spTgt spid="122"/>
                                        </p:tgtEl>
                                        <p:attrNameLst>
                                          <p:attrName>style.visibility</p:attrName>
                                        </p:attrNameLst>
                                      </p:cBhvr>
                                      <p:to>
                                        <p:strVal val="hidden"/>
                                      </p:to>
                                    </p:set>
                                  </p:subTnLst>
                                </p:cTn>
                              </p:par>
                              <p:par>
                                <p:cTn id="75" presetID="1" presetClass="entr" presetSubtype="0" fill="hold" nodeType="withEffect">
                                  <p:stCondLst>
                                    <p:cond delay="0"/>
                                  </p:stCondLst>
                                  <p:childTnLst>
                                    <p:set>
                                      <p:cBhvr>
                                        <p:cTn id="76" dur="1" fill="hold">
                                          <p:stCondLst>
                                            <p:cond delay="0"/>
                                          </p:stCondLst>
                                        </p:cTn>
                                        <p:tgtEl>
                                          <p:spTgt spid="126"/>
                                        </p:tgtEl>
                                        <p:attrNameLst>
                                          <p:attrName>style.visibility</p:attrName>
                                        </p:attrNameLst>
                                      </p:cBhvr>
                                      <p:to>
                                        <p:strVal val="visible"/>
                                      </p:to>
                                    </p:set>
                                  </p:childTnLst>
                                  <p:subTnLst>
                                    <p:set>
                                      <p:cBhvr override="childStyle">
                                        <p:cTn dur="1" fill="hold" display="0" masterRel="nextClick" afterEffect="1"/>
                                        <p:tgtEl>
                                          <p:spTgt spid="126"/>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15">
                                            <p:txEl>
                                              <p:pRg st="2" end="2"/>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86" y="-825062"/>
            <a:ext cx="12115800" cy="141557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276224" y="2057400"/>
            <a:ext cx="3152775" cy="1077218"/>
          </a:xfrm>
          <a:prstGeom prst="rect">
            <a:avLst/>
          </a:prstGeom>
          <a:noFill/>
        </p:spPr>
        <p:txBody>
          <a:bodyPr wrap="square" rtlCol="0">
            <a:spAutoFit/>
          </a:bodyPr>
          <a:lstStyle/>
          <a:p>
            <a:r>
              <a:rPr lang="en-US" sz="1600" b="1" dirty="0" smtClean="0">
                <a:solidFill>
                  <a:schemeClr val="bg1">
                    <a:lumMod val="50000"/>
                  </a:schemeClr>
                </a:solidFill>
              </a:rPr>
              <a:t>How the </a:t>
            </a:r>
            <a:r>
              <a:rPr lang="en-US" sz="1600" b="1" u="sng" dirty="0" smtClean="0">
                <a:solidFill>
                  <a:schemeClr val="bg1">
                    <a:lumMod val="50000"/>
                  </a:schemeClr>
                </a:solidFill>
              </a:rPr>
              <a:t>Civil War</a:t>
            </a:r>
            <a:r>
              <a:rPr lang="en-US" sz="1600" b="1" dirty="0" smtClean="0">
                <a:solidFill>
                  <a:schemeClr val="bg1">
                    <a:lumMod val="50000"/>
                  </a:schemeClr>
                </a:solidFill>
              </a:rPr>
              <a:t>.  “finished the founding” of U.S.A. by dealing with two purposely unresolved issues:</a:t>
            </a:r>
            <a:endParaRPr lang="en-US" sz="1600" b="1" dirty="0">
              <a:solidFill>
                <a:schemeClr val="bg1">
                  <a:lumMod val="50000"/>
                </a:schemeClr>
              </a:solidFill>
            </a:endParaRPr>
          </a:p>
        </p:txBody>
      </p:sp>
      <p:sp>
        <p:nvSpPr>
          <p:cNvPr id="9" name="TextBox 8"/>
          <p:cNvSpPr txBox="1"/>
          <p:nvPr/>
        </p:nvSpPr>
        <p:spPr>
          <a:xfrm>
            <a:off x="276225" y="3124200"/>
            <a:ext cx="2895600" cy="584775"/>
          </a:xfrm>
          <a:prstGeom prst="rect">
            <a:avLst/>
          </a:prstGeom>
          <a:noFill/>
        </p:spPr>
        <p:txBody>
          <a:bodyPr wrap="square" rtlCol="0">
            <a:spAutoFit/>
          </a:bodyPr>
          <a:lstStyle/>
          <a:p>
            <a:pPr marL="342900" indent="-342900">
              <a:buAutoNum type="arabicPeriod"/>
            </a:pPr>
            <a:r>
              <a:rPr lang="en-US" sz="1600" b="1" dirty="0" smtClean="0">
                <a:solidFill>
                  <a:schemeClr val="bg1">
                    <a:lumMod val="50000"/>
                  </a:schemeClr>
                </a:solidFill>
              </a:rPr>
              <a:t>Slavery</a:t>
            </a:r>
          </a:p>
          <a:p>
            <a:pPr marL="342900" indent="-342900">
              <a:buAutoNum type="arabicPeriod"/>
            </a:pPr>
            <a:r>
              <a:rPr lang="en-US" sz="1600" b="1" dirty="0" smtClean="0">
                <a:solidFill>
                  <a:schemeClr val="bg1">
                    <a:lumMod val="50000"/>
                  </a:schemeClr>
                </a:solidFill>
              </a:rPr>
              <a:t>Federalism</a:t>
            </a:r>
            <a:endParaRPr lang="en-US" sz="1600" b="1" dirty="0">
              <a:solidFill>
                <a:schemeClr val="bg1">
                  <a:lumMod val="50000"/>
                </a:schemeClr>
              </a:solidFill>
            </a:endParaRPr>
          </a:p>
        </p:txBody>
      </p:sp>
      <p:sp>
        <p:nvSpPr>
          <p:cNvPr id="10" name="TextBox 9"/>
          <p:cNvSpPr txBox="1"/>
          <p:nvPr/>
        </p:nvSpPr>
        <p:spPr>
          <a:xfrm>
            <a:off x="228600" y="3758625"/>
            <a:ext cx="3152773" cy="584775"/>
          </a:xfrm>
          <a:prstGeom prst="rect">
            <a:avLst/>
          </a:prstGeom>
          <a:noFill/>
        </p:spPr>
        <p:txBody>
          <a:bodyPr wrap="square" rtlCol="0">
            <a:spAutoFit/>
          </a:bodyPr>
          <a:lstStyle/>
          <a:p>
            <a:r>
              <a:rPr lang="en-US" sz="1600" b="1" dirty="0" smtClean="0">
                <a:solidFill>
                  <a:schemeClr val="bg1">
                    <a:lumMod val="50000"/>
                  </a:schemeClr>
                </a:solidFill>
              </a:rPr>
              <a:t>Prediction of how the authors will discuss these issues:</a:t>
            </a:r>
            <a:endParaRPr lang="en-US" sz="1600" b="1" dirty="0">
              <a:solidFill>
                <a:schemeClr val="bg1">
                  <a:lumMod val="50000"/>
                </a:schemeClr>
              </a:solidFill>
            </a:endParaRPr>
          </a:p>
        </p:txBody>
      </p:sp>
      <p:sp>
        <p:nvSpPr>
          <p:cNvPr id="11" name="TextBox 10"/>
          <p:cNvSpPr txBox="1"/>
          <p:nvPr/>
        </p:nvSpPr>
        <p:spPr>
          <a:xfrm>
            <a:off x="304801" y="4343400"/>
            <a:ext cx="3200399" cy="2062103"/>
          </a:xfrm>
          <a:prstGeom prst="rect">
            <a:avLst/>
          </a:prstGeom>
          <a:noFill/>
        </p:spPr>
        <p:txBody>
          <a:bodyPr wrap="square" rtlCol="0">
            <a:spAutoFit/>
          </a:bodyPr>
          <a:lstStyle/>
          <a:p>
            <a:pPr marL="342900" indent="-342900">
              <a:buAutoNum type="arabicPeriod"/>
            </a:pPr>
            <a:r>
              <a:rPr lang="en-US" sz="1600" b="1" dirty="0" smtClean="0">
                <a:solidFill>
                  <a:schemeClr val="bg1">
                    <a:lumMod val="50000"/>
                  </a:schemeClr>
                </a:solidFill>
              </a:rPr>
              <a:t>Explain why it was  put off.</a:t>
            </a:r>
          </a:p>
          <a:p>
            <a:pPr marL="342900" indent="-342900">
              <a:buAutoNum type="arabicPeriod"/>
            </a:pPr>
            <a:r>
              <a:rPr lang="en-US" sz="1600" b="1" dirty="0" smtClean="0">
                <a:solidFill>
                  <a:schemeClr val="bg1">
                    <a:lumMod val="50000"/>
                  </a:schemeClr>
                </a:solidFill>
              </a:rPr>
              <a:t>Show how slavery issue brought the Federalism issue to the forefront.</a:t>
            </a:r>
          </a:p>
          <a:p>
            <a:pPr marL="342900" indent="-342900">
              <a:buAutoNum type="arabicPeriod"/>
            </a:pPr>
            <a:r>
              <a:rPr lang="en-US" sz="1600" b="1" dirty="0" smtClean="0">
                <a:solidFill>
                  <a:schemeClr val="bg1">
                    <a:lumMod val="50000"/>
                  </a:schemeClr>
                </a:solidFill>
              </a:rPr>
              <a:t>Describe how both were resolved.</a:t>
            </a:r>
          </a:p>
          <a:p>
            <a:pPr marL="342900" indent="-342900">
              <a:buAutoNum type="arabicPeriod"/>
            </a:pPr>
            <a:r>
              <a:rPr lang="en-US" sz="1600" b="1" dirty="0" smtClean="0">
                <a:solidFill>
                  <a:srgbClr val="009900"/>
                </a:solidFill>
              </a:rPr>
              <a:t>Show how these issues played out after the war &amp; today.</a:t>
            </a:r>
            <a:endParaRPr lang="en-US" sz="1600" b="1" dirty="0">
              <a:solidFill>
                <a:srgbClr val="009900"/>
              </a:solidFill>
            </a:endParaRPr>
          </a:p>
        </p:txBody>
      </p:sp>
      <p:sp>
        <p:nvSpPr>
          <p:cNvPr id="18" name="TextBox 17"/>
          <p:cNvSpPr txBox="1"/>
          <p:nvPr/>
        </p:nvSpPr>
        <p:spPr>
          <a:xfrm>
            <a:off x="3505200" y="1676400"/>
            <a:ext cx="5562600" cy="147732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u="sng" dirty="0" smtClean="0">
                <a:solidFill>
                  <a:srgbClr val="009900"/>
                </a:solidFill>
              </a:rPr>
              <a:t>AFTER</a:t>
            </a:r>
          </a:p>
          <a:p>
            <a:pPr marL="342900" indent="-342900">
              <a:buFont typeface="+mj-lt"/>
              <a:buAutoNum type="alphaLcPeriod"/>
            </a:pPr>
            <a:r>
              <a:rPr lang="en-US" b="1" dirty="0" smtClean="0">
                <a:solidFill>
                  <a:srgbClr val="009900"/>
                </a:solidFill>
              </a:rPr>
              <a:t>Reconstruction – 12 years </a:t>
            </a:r>
            <a:r>
              <a:rPr lang="en-US" b="1" i="1" dirty="0" smtClean="0">
                <a:solidFill>
                  <a:srgbClr val="009900"/>
                </a:solidFill>
              </a:rPr>
              <a:t>(tragic aspects)</a:t>
            </a:r>
          </a:p>
          <a:p>
            <a:pPr marL="342900" indent="-342900">
              <a:buFont typeface="+mj-lt"/>
              <a:buAutoNum type="alphaLcPeriod"/>
            </a:pPr>
            <a:r>
              <a:rPr lang="en-US" b="1" dirty="0" smtClean="0">
                <a:solidFill>
                  <a:srgbClr val="009900"/>
                </a:solidFill>
              </a:rPr>
              <a:t>Literacy requirements in South circumvented by 15th amendment</a:t>
            </a:r>
          </a:p>
          <a:p>
            <a:pPr marL="342900" indent="-342900">
              <a:buFont typeface="+mj-lt"/>
              <a:buAutoNum type="alphaLcPeriod"/>
            </a:pPr>
            <a:r>
              <a:rPr lang="en-US" b="1" dirty="0" smtClean="0">
                <a:solidFill>
                  <a:srgbClr val="009900"/>
                </a:solidFill>
              </a:rPr>
              <a:t>Rampant &amp; visceral racism</a:t>
            </a:r>
          </a:p>
        </p:txBody>
      </p:sp>
      <p:cxnSp>
        <p:nvCxnSpPr>
          <p:cNvPr id="19" name="Straight Arrow Connector 18"/>
          <p:cNvCxnSpPr>
            <a:endCxn id="18" idx="1"/>
          </p:cNvCxnSpPr>
          <p:nvPr/>
        </p:nvCxnSpPr>
        <p:spPr>
          <a:xfrm flipV="1">
            <a:off x="1881186" y="2415064"/>
            <a:ext cx="1624014" cy="3280856"/>
          </a:xfrm>
          <a:prstGeom prst="straightConnector1">
            <a:avLst/>
          </a:prstGeom>
          <a:ln>
            <a:solidFill>
              <a:srgbClr val="009900"/>
            </a:solidFill>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V="1">
            <a:off x="1804986" y="2159541"/>
            <a:ext cx="1700214" cy="3536379"/>
          </a:xfrm>
          <a:prstGeom prst="straightConnector1">
            <a:avLst/>
          </a:prstGeom>
          <a:ln>
            <a:solidFill>
              <a:srgbClr val="009900"/>
            </a:solidFill>
            <a:tailEnd type="arrow"/>
          </a:ln>
        </p:spPr>
        <p:style>
          <a:lnRef idx="3">
            <a:schemeClr val="accent1"/>
          </a:lnRef>
          <a:fillRef idx="0">
            <a:schemeClr val="accent1"/>
          </a:fillRef>
          <a:effectRef idx="2">
            <a:schemeClr val="accent1"/>
          </a:effectRef>
          <a:fontRef idx="minor">
            <a:schemeClr val="tx1"/>
          </a:fontRef>
        </p:style>
      </p:cxnSp>
      <p:cxnSp>
        <p:nvCxnSpPr>
          <p:cNvPr id="110" name="Straight Arrow Connector 109"/>
          <p:cNvCxnSpPr/>
          <p:nvPr/>
        </p:nvCxnSpPr>
        <p:spPr>
          <a:xfrm flipV="1">
            <a:off x="1724025" y="1828800"/>
            <a:ext cx="1766887" cy="3914760"/>
          </a:xfrm>
          <a:prstGeom prst="straightConnector1">
            <a:avLst/>
          </a:prstGeom>
          <a:ln>
            <a:solidFill>
              <a:srgbClr val="009900"/>
            </a:solidFill>
            <a:tailEnd type="arrow"/>
          </a:ln>
        </p:spPr>
        <p:style>
          <a:lnRef idx="3">
            <a:schemeClr val="accent1"/>
          </a:lnRef>
          <a:fillRef idx="0">
            <a:schemeClr val="accent1"/>
          </a:fillRef>
          <a:effectRef idx="2">
            <a:schemeClr val="accent1"/>
          </a:effectRef>
          <a:fontRef idx="minor">
            <a:schemeClr val="tx1"/>
          </a:fontRef>
        </p:style>
      </p:cxnSp>
      <p:sp>
        <p:nvSpPr>
          <p:cNvPr id="115" name="TextBox 114"/>
          <p:cNvSpPr txBox="1"/>
          <p:nvPr/>
        </p:nvSpPr>
        <p:spPr>
          <a:xfrm>
            <a:off x="3505200" y="3429000"/>
            <a:ext cx="5562600" cy="286232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u="sng" dirty="0" smtClean="0">
                <a:solidFill>
                  <a:srgbClr val="009900"/>
                </a:solidFill>
              </a:rPr>
              <a:t>TODAY</a:t>
            </a:r>
          </a:p>
          <a:p>
            <a:pPr marL="342900" indent="-342900">
              <a:buFont typeface="+mj-lt"/>
              <a:buAutoNum type="alphaLcPeriod"/>
            </a:pPr>
            <a:r>
              <a:rPr lang="en-US" b="1" dirty="0" smtClean="0">
                <a:solidFill>
                  <a:srgbClr val="009900"/>
                </a:solidFill>
              </a:rPr>
              <a:t>Racism &amp; inequality not fully addressed –came to a head in the 1960s (Civil Rights Movement); still big issues currently</a:t>
            </a:r>
          </a:p>
          <a:p>
            <a:pPr marL="342900" indent="-342900">
              <a:buFont typeface="+mj-lt"/>
              <a:buAutoNum type="alphaLcPeriod"/>
            </a:pPr>
            <a:r>
              <a:rPr lang="en-US" b="1" dirty="0" smtClean="0">
                <a:solidFill>
                  <a:srgbClr val="009900"/>
                </a:solidFill>
              </a:rPr>
              <a:t>Impacted how we deal with political &amp; ethical conflicts </a:t>
            </a:r>
          </a:p>
          <a:p>
            <a:pPr marL="800100" lvl="1" indent="-342900">
              <a:buFont typeface="Arial" pitchFamily="34" charset="0"/>
              <a:buChar char="•"/>
            </a:pPr>
            <a:r>
              <a:rPr lang="en-US" b="1" dirty="0" smtClean="0">
                <a:solidFill>
                  <a:srgbClr val="009900"/>
                </a:solidFill>
              </a:rPr>
              <a:t>Gay marriage</a:t>
            </a:r>
          </a:p>
          <a:p>
            <a:pPr marL="800100" lvl="1" indent="-342900">
              <a:buFont typeface="Arial" pitchFamily="34" charset="0"/>
              <a:buChar char="•"/>
            </a:pPr>
            <a:r>
              <a:rPr lang="en-US" b="1" dirty="0" smtClean="0">
                <a:solidFill>
                  <a:srgbClr val="009900"/>
                </a:solidFill>
              </a:rPr>
              <a:t>Abortion</a:t>
            </a:r>
          </a:p>
          <a:p>
            <a:pPr marL="800100" lvl="1" indent="-342900">
              <a:buFont typeface="Arial" pitchFamily="34" charset="0"/>
              <a:buChar char="•"/>
            </a:pPr>
            <a:r>
              <a:rPr lang="en-US" b="1" dirty="0" smtClean="0">
                <a:solidFill>
                  <a:srgbClr val="009900"/>
                </a:solidFill>
              </a:rPr>
              <a:t>Gridlock in congress</a:t>
            </a:r>
          </a:p>
          <a:p>
            <a:pPr marL="800100" lvl="1" indent="-342900">
              <a:buFont typeface="Arial" pitchFamily="34" charset="0"/>
              <a:buChar char="•"/>
            </a:pPr>
            <a:r>
              <a:rPr lang="en-US" b="1" dirty="0" smtClean="0">
                <a:solidFill>
                  <a:srgbClr val="009900"/>
                </a:solidFill>
              </a:rPr>
              <a:t>States’ rights vs. Federal Govt.</a:t>
            </a:r>
          </a:p>
        </p:txBody>
      </p:sp>
      <p:cxnSp>
        <p:nvCxnSpPr>
          <p:cNvPr id="116" name="Straight Arrow Connector 115"/>
          <p:cNvCxnSpPr/>
          <p:nvPr/>
        </p:nvCxnSpPr>
        <p:spPr>
          <a:xfrm flipV="1">
            <a:off x="3171825" y="3708975"/>
            <a:ext cx="378107" cy="2158426"/>
          </a:xfrm>
          <a:prstGeom prst="straightConnector1">
            <a:avLst/>
          </a:prstGeom>
          <a:ln>
            <a:solidFill>
              <a:srgbClr val="009900"/>
            </a:solidFill>
            <a:tailEnd type="arrow"/>
          </a:ln>
        </p:spPr>
        <p:style>
          <a:lnRef idx="3">
            <a:schemeClr val="accent1"/>
          </a:lnRef>
          <a:fillRef idx="0">
            <a:schemeClr val="accent1"/>
          </a:fillRef>
          <a:effectRef idx="2">
            <a:schemeClr val="accent1"/>
          </a:effectRef>
          <a:fontRef idx="minor">
            <a:schemeClr val="tx1"/>
          </a:fontRef>
        </p:style>
      </p:cxnSp>
      <p:cxnSp>
        <p:nvCxnSpPr>
          <p:cNvPr id="119" name="Straight Arrow Connector 118"/>
          <p:cNvCxnSpPr/>
          <p:nvPr/>
        </p:nvCxnSpPr>
        <p:spPr>
          <a:xfrm flipV="1">
            <a:off x="3137464" y="3927730"/>
            <a:ext cx="672536" cy="1939670"/>
          </a:xfrm>
          <a:prstGeom prst="straightConnector1">
            <a:avLst/>
          </a:prstGeom>
          <a:ln>
            <a:solidFill>
              <a:srgbClr val="009900"/>
            </a:solidFill>
            <a:tailEnd type="arrow"/>
          </a:ln>
        </p:spPr>
        <p:style>
          <a:lnRef idx="3">
            <a:schemeClr val="accent1"/>
          </a:lnRef>
          <a:fillRef idx="0">
            <a:schemeClr val="accent1"/>
          </a:fillRef>
          <a:effectRef idx="2">
            <a:schemeClr val="accent1"/>
          </a:effectRef>
          <a:fontRef idx="minor">
            <a:schemeClr val="tx1"/>
          </a:fontRef>
        </p:style>
      </p:cxnSp>
      <p:cxnSp>
        <p:nvCxnSpPr>
          <p:cNvPr id="122" name="Straight Arrow Connector 121"/>
          <p:cNvCxnSpPr/>
          <p:nvPr/>
        </p:nvCxnSpPr>
        <p:spPr>
          <a:xfrm flipV="1">
            <a:off x="3137464" y="4788188"/>
            <a:ext cx="748736" cy="1079212"/>
          </a:xfrm>
          <a:prstGeom prst="straightConnector1">
            <a:avLst/>
          </a:prstGeom>
          <a:ln>
            <a:solidFill>
              <a:srgbClr val="009900"/>
            </a:solidFill>
            <a:tailEnd type="arrow"/>
          </a:ln>
        </p:spPr>
        <p:style>
          <a:lnRef idx="3">
            <a:schemeClr val="accent1"/>
          </a:lnRef>
          <a:fillRef idx="0">
            <a:schemeClr val="accent1"/>
          </a:fillRef>
          <a:effectRef idx="2">
            <a:schemeClr val="accent1"/>
          </a:effectRef>
          <a:fontRef idx="minor">
            <a:schemeClr val="tx1"/>
          </a:fontRef>
        </p:style>
      </p:cxnSp>
      <p:cxnSp>
        <p:nvCxnSpPr>
          <p:cNvPr id="126" name="Straight Arrow Connector 125"/>
          <p:cNvCxnSpPr/>
          <p:nvPr/>
        </p:nvCxnSpPr>
        <p:spPr>
          <a:xfrm flipV="1">
            <a:off x="3137464" y="5327794"/>
            <a:ext cx="824936" cy="539608"/>
          </a:xfrm>
          <a:prstGeom prst="straightConnector1">
            <a:avLst/>
          </a:prstGeom>
          <a:ln>
            <a:solidFill>
              <a:srgbClr val="009900"/>
            </a:solidFill>
            <a:tailEnd type="arrow"/>
          </a:ln>
        </p:spPr>
        <p:style>
          <a:lnRef idx="3">
            <a:schemeClr val="accent1"/>
          </a:lnRef>
          <a:fillRef idx="0">
            <a:schemeClr val="accent1"/>
          </a:fillRef>
          <a:effectRef idx="2">
            <a:schemeClr val="accent1"/>
          </a:effectRef>
          <a:fontRef idx="minor">
            <a:schemeClr val="tx1"/>
          </a:fontRef>
        </p:style>
      </p:cxnSp>
      <p:cxnSp>
        <p:nvCxnSpPr>
          <p:cNvPr id="128" name="Straight Arrow Connector 127"/>
          <p:cNvCxnSpPr/>
          <p:nvPr/>
        </p:nvCxnSpPr>
        <p:spPr>
          <a:xfrm flipV="1">
            <a:off x="3171825" y="5597597"/>
            <a:ext cx="790575" cy="269803"/>
          </a:xfrm>
          <a:prstGeom prst="straightConnector1">
            <a:avLst/>
          </a:prstGeom>
          <a:ln>
            <a:solidFill>
              <a:srgbClr val="009900"/>
            </a:solidFill>
            <a:tailEnd type="arrow"/>
          </a:ln>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p:nvPr/>
        </p:nvCxnSpPr>
        <p:spPr>
          <a:xfrm flipV="1">
            <a:off x="1804986" y="2936732"/>
            <a:ext cx="1668746" cy="2806828"/>
          </a:xfrm>
          <a:prstGeom prst="straightConnector1">
            <a:avLst/>
          </a:prstGeom>
          <a:ln>
            <a:solidFill>
              <a:srgbClr val="009900"/>
            </a:solidFill>
            <a:tailEnd type="arrow"/>
          </a:ln>
        </p:spPr>
        <p:style>
          <a:lnRef idx="3">
            <a:schemeClr val="accent1"/>
          </a:lnRef>
          <a:fillRef idx="0">
            <a:schemeClr val="accent1"/>
          </a:fillRef>
          <a:effectRef idx="2">
            <a:schemeClr val="accent1"/>
          </a:effectRef>
          <a:fontRef idx="minor">
            <a:schemeClr val="tx1"/>
          </a:fontRef>
        </p:style>
      </p:cxnSp>
      <p:cxnSp>
        <p:nvCxnSpPr>
          <p:cNvPr id="53" name="Straight Arrow Connector 52"/>
          <p:cNvCxnSpPr/>
          <p:nvPr/>
        </p:nvCxnSpPr>
        <p:spPr>
          <a:xfrm flipV="1">
            <a:off x="3171825" y="5867400"/>
            <a:ext cx="790575" cy="2"/>
          </a:xfrm>
          <a:prstGeom prst="straightConnector1">
            <a:avLst/>
          </a:prstGeom>
          <a:ln>
            <a:solidFill>
              <a:srgbClr val="009900"/>
            </a:solidFill>
            <a:tailEnd type="arrow"/>
          </a:ln>
        </p:spPr>
        <p:style>
          <a:lnRef idx="3">
            <a:schemeClr val="accent1"/>
          </a:lnRef>
          <a:fillRef idx="0">
            <a:schemeClr val="accent1"/>
          </a:fillRef>
          <a:effectRef idx="2">
            <a:schemeClr val="accent1"/>
          </a:effectRef>
          <a:fontRef idx="minor">
            <a:schemeClr val="tx1"/>
          </a:fontRef>
        </p:style>
      </p:cxnSp>
      <p:cxnSp>
        <p:nvCxnSpPr>
          <p:cNvPr id="65" name="Straight Arrow Connector 64"/>
          <p:cNvCxnSpPr/>
          <p:nvPr/>
        </p:nvCxnSpPr>
        <p:spPr>
          <a:xfrm>
            <a:off x="3166570" y="5868240"/>
            <a:ext cx="795830" cy="227760"/>
          </a:xfrm>
          <a:prstGeom prst="straightConnector1">
            <a:avLst/>
          </a:prstGeom>
          <a:ln>
            <a:solidFill>
              <a:srgbClr val="0099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012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subTnLst>
                                    <p:set>
                                      <p:cBhvr override="childStyle">
                                        <p:cTn dur="1" fill="hold" display="0" masterRel="nextClick" afterEffect="1"/>
                                        <p:tgtEl>
                                          <p:spTgt spid="1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1" end="1"/>
                                            </p:txEl>
                                          </p:spTgt>
                                        </p:tgtEl>
                                        <p:attrNameLst>
                                          <p:attrName>ppt_c</p:attrName>
                                        </p:attrNameLst>
                                      </p:cBhvr>
                                      <p:to>
                                        <a:srgbClr val="808080"/>
                                      </p:to>
                                    </p:animClr>
                                  </p:sub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2" end="2"/>
                                            </p:txEl>
                                          </p:spTgt>
                                        </p:tgtEl>
                                        <p:attrNameLst>
                                          <p:attrName>ppt_c</p:attrName>
                                        </p:attrNameLst>
                                      </p:cBhvr>
                                      <p:to>
                                        <a:srgbClr val="808080"/>
                                      </p:to>
                                    </p:animClr>
                                  </p:sub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3" end="3"/>
                                            </p:txEl>
                                          </p:spTgt>
                                        </p:tgtEl>
                                        <p:attrNameLst>
                                          <p:attrName>ppt_c</p:attrName>
                                        </p:attrNameLst>
                                      </p:cBhvr>
                                      <p:to>
                                        <a:srgbClr val="808080"/>
                                      </p:to>
                                    </p:animClr>
                                  </p:sub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5">
                                            <p:txEl>
                                              <p:pRg st="0" end="0"/>
                                            </p:txEl>
                                          </p:spTgt>
                                        </p:tgtEl>
                                        <p:attrNameLst>
                                          <p:attrName>ppt_c</p:attrName>
                                        </p:attrNameLst>
                                      </p:cBhvr>
                                      <p:to>
                                        <a:srgbClr val="808080"/>
                                      </p:to>
                                    </p:animClr>
                                  </p:subTnLst>
                                </p:cTn>
                              </p:par>
                              <p:par>
                                <p:cTn id="31" presetID="1" presetClass="entr" presetSubtype="0" fill="hold" nodeType="withEffect">
                                  <p:stCondLst>
                                    <p:cond delay="0"/>
                                  </p:stCondLst>
                                  <p:childTnLst>
                                    <p:set>
                                      <p:cBhvr>
                                        <p:cTn id="32" dur="1" fill="hold">
                                          <p:stCondLst>
                                            <p:cond delay="0"/>
                                          </p:stCondLst>
                                        </p:cTn>
                                        <p:tgtEl>
                                          <p:spTgt spid="116"/>
                                        </p:tgtEl>
                                        <p:attrNameLst>
                                          <p:attrName>style.visibility</p:attrName>
                                        </p:attrNameLst>
                                      </p:cBhvr>
                                      <p:to>
                                        <p:strVal val="visible"/>
                                      </p:to>
                                    </p:set>
                                  </p:childTnLst>
                                  <p:subTnLst>
                                    <p:set>
                                      <p:cBhvr override="childStyle">
                                        <p:cTn dur="1" fill="hold" display="0" masterRel="nextClick" afterEffect="1"/>
                                        <p:tgtEl>
                                          <p:spTgt spid="1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5">
                                            <p:txEl>
                                              <p:pRg st="1" end="1"/>
                                            </p:txEl>
                                          </p:spTgt>
                                        </p:tgtEl>
                                        <p:attrNameLst>
                                          <p:attrName>ppt_c</p:attrName>
                                        </p:attrNameLst>
                                      </p:cBhvr>
                                      <p:to>
                                        <a:srgbClr val="808080"/>
                                      </p:to>
                                    </p:animClr>
                                  </p:subTnLst>
                                </p:cTn>
                              </p:par>
                              <p:par>
                                <p:cTn id="37" presetID="1" presetClass="entr" presetSubtype="0" fill="hold" nodeType="withEffect">
                                  <p:stCondLst>
                                    <p:cond delay="0"/>
                                  </p:stCondLst>
                                  <p:childTnLst>
                                    <p:set>
                                      <p:cBhvr>
                                        <p:cTn id="38" dur="1" fill="hold">
                                          <p:stCondLst>
                                            <p:cond delay="0"/>
                                          </p:stCondLst>
                                        </p:cTn>
                                        <p:tgtEl>
                                          <p:spTgt spid="119"/>
                                        </p:tgtEl>
                                        <p:attrNameLst>
                                          <p:attrName>style.visibility</p:attrName>
                                        </p:attrNameLst>
                                      </p:cBhvr>
                                      <p:to>
                                        <p:strVal val="visible"/>
                                      </p:to>
                                    </p:set>
                                  </p:childTnLst>
                                  <p:subTnLst>
                                    <p:set>
                                      <p:cBhvr override="childStyle">
                                        <p:cTn dur="1" fill="hold" display="0" masterRel="nextClick" afterEffect="1"/>
                                        <p:tgtEl>
                                          <p:spTgt spid="11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5">
                                            <p:txEl>
                                              <p:pRg st="2" end="2"/>
                                            </p:txEl>
                                          </p:spTgt>
                                        </p:tgtEl>
                                        <p:attrNameLst>
                                          <p:attrName>ppt_c</p:attrName>
                                        </p:attrNameLst>
                                      </p:cBhvr>
                                      <p:to>
                                        <a:srgbClr val="808080"/>
                                      </p:to>
                                    </p:animClr>
                                  </p:subTnLst>
                                </p:cTn>
                              </p:par>
                              <p:par>
                                <p:cTn id="43" presetID="1" presetClass="entr" presetSubtype="0" fill="hold" nodeType="withEffect">
                                  <p:stCondLst>
                                    <p:cond delay="0"/>
                                  </p:stCondLst>
                                  <p:childTnLst>
                                    <p:set>
                                      <p:cBhvr>
                                        <p:cTn id="44" dur="1" fill="hold">
                                          <p:stCondLst>
                                            <p:cond delay="0"/>
                                          </p:stCondLst>
                                        </p:cTn>
                                        <p:tgtEl>
                                          <p:spTgt spid="122"/>
                                        </p:tgtEl>
                                        <p:attrNameLst>
                                          <p:attrName>style.visibility</p:attrName>
                                        </p:attrNameLst>
                                      </p:cBhvr>
                                      <p:to>
                                        <p:strVal val="visible"/>
                                      </p:to>
                                    </p:set>
                                  </p:childTnLst>
                                  <p:subTnLst>
                                    <p:set>
                                      <p:cBhvr override="childStyle">
                                        <p:cTn dur="1" fill="hold" display="0" masterRel="nextClick" afterEffect="1"/>
                                        <p:tgtEl>
                                          <p:spTgt spid="122"/>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5">
                                            <p:txEl>
                                              <p:pRg st="3" end="3"/>
                                            </p:txEl>
                                          </p:spTgt>
                                        </p:tgtEl>
                                        <p:attrNameLst>
                                          <p:attrName>ppt_c</p:attrName>
                                        </p:attrNameLst>
                                      </p:cBhvr>
                                      <p:to>
                                        <a:srgbClr val="808080"/>
                                      </p:to>
                                    </p:animClr>
                                  </p:subTnLst>
                                </p:cTn>
                              </p:par>
                              <p:par>
                                <p:cTn id="49" presetID="1" presetClass="entr" presetSubtype="0" fill="hold" nodeType="withEffect">
                                  <p:stCondLst>
                                    <p:cond delay="0"/>
                                  </p:stCondLst>
                                  <p:childTnLst>
                                    <p:set>
                                      <p:cBhvr>
                                        <p:cTn id="50" dur="1" fill="hold">
                                          <p:stCondLst>
                                            <p:cond delay="0"/>
                                          </p:stCondLst>
                                        </p:cTn>
                                        <p:tgtEl>
                                          <p:spTgt spid="126"/>
                                        </p:tgtEl>
                                        <p:attrNameLst>
                                          <p:attrName>style.visibility</p:attrName>
                                        </p:attrNameLst>
                                      </p:cBhvr>
                                      <p:to>
                                        <p:strVal val="visible"/>
                                      </p:to>
                                    </p:set>
                                  </p:childTnLst>
                                  <p:subTnLst>
                                    <p:set>
                                      <p:cBhvr override="childStyle">
                                        <p:cTn dur="1" fill="hold" display="0" masterRel="nextClick" afterEffect="1"/>
                                        <p:tgtEl>
                                          <p:spTgt spid="126"/>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5">
                                            <p:txEl>
                                              <p:pRg st="4" end="4"/>
                                            </p:txEl>
                                          </p:spTgt>
                                        </p:tgtEl>
                                        <p:attrNameLst>
                                          <p:attrName>ppt_c</p:attrName>
                                        </p:attrNameLst>
                                      </p:cBhvr>
                                      <p:to>
                                        <a:srgbClr val="808080"/>
                                      </p:to>
                                    </p:animClr>
                                  </p:subTnLst>
                                </p:cTn>
                              </p:par>
                              <p:par>
                                <p:cTn id="55" presetID="1" presetClass="entr" presetSubtype="0" fill="hold" nodeType="withEffect">
                                  <p:stCondLst>
                                    <p:cond delay="0"/>
                                  </p:stCondLst>
                                  <p:childTnLst>
                                    <p:set>
                                      <p:cBhvr>
                                        <p:cTn id="56" dur="1" fill="hold">
                                          <p:stCondLst>
                                            <p:cond delay="0"/>
                                          </p:stCondLst>
                                        </p:cTn>
                                        <p:tgtEl>
                                          <p:spTgt spid="128"/>
                                        </p:tgtEl>
                                        <p:attrNameLst>
                                          <p:attrName>style.visibility</p:attrName>
                                        </p:attrNameLst>
                                      </p:cBhvr>
                                      <p:to>
                                        <p:strVal val="visible"/>
                                      </p:to>
                                    </p:set>
                                  </p:childTnLst>
                                  <p:subTnLst>
                                    <p:set>
                                      <p:cBhvr override="childStyle">
                                        <p:cTn dur="1" fill="hold" display="0" masterRel="nextClick" afterEffect="1"/>
                                        <p:tgtEl>
                                          <p:spTgt spid="128"/>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15">
                                            <p:txEl>
                                              <p:pRg st="5" end="5"/>
                                            </p:txEl>
                                          </p:spTgt>
                                        </p:tgtEl>
                                        <p:attrNameLst>
                                          <p:attrName>ppt_c</p:attrName>
                                        </p:attrNameLst>
                                      </p:cBhvr>
                                      <p:to>
                                        <a:srgbClr val="808080"/>
                                      </p:to>
                                    </p:animClr>
                                  </p:subTnLst>
                                </p:cTn>
                              </p:par>
                              <p:par>
                                <p:cTn id="61" presetID="1"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5">
                                            <p:txEl>
                                              <p:pRg st="6" end="6"/>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467600"/>
            <a:ext cx="12115800" cy="141557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838200" y="762000"/>
            <a:ext cx="7086600" cy="304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000" dirty="0" smtClean="0">
                <a:solidFill>
                  <a:srgbClr val="0000CC"/>
                </a:solidFill>
              </a:rPr>
              <a:t>What can you now defend with certainty as being the most important point of this text? </a:t>
            </a:r>
          </a:p>
          <a:p>
            <a:r>
              <a:rPr lang="en-US" sz="3000" dirty="0" smtClean="0">
                <a:solidFill>
                  <a:srgbClr val="0000CC"/>
                </a:solidFill>
              </a:rPr>
              <a:t>Star (*) the  evidence above that you would use to defend your position to the </a:t>
            </a:r>
            <a:r>
              <a:rPr lang="en-US" sz="3000" b="1" i="1" dirty="0" smtClean="0">
                <a:solidFill>
                  <a:srgbClr val="0000CC"/>
                </a:solidFill>
              </a:rPr>
              <a:t>author</a:t>
            </a:r>
            <a:r>
              <a:rPr lang="en-US" sz="3000" dirty="0" smtClean="0">
                <a:solidFill>
                  <a:srgbClr val="0000CC"/>
                </a:solidFill>
              </a:rPr>
              <a:t>, to your </a:t>
            </a:r>
            <a:r>
              <a:rPr lang="en-US" sz="3000" b="1" i="1" dirty="0" smtClean="0">
                <a:solidFill>
                  <a:srgbClr val="0000CC"/>
                </a:solidFill>
              </a:rPr>
              <a:t>professor</a:t>
            </a:r>
            <a:r>
              <a:rPr lang="en-US" sz="3000" dirty="0" smtClean="0">
                <a:solidFill>
                  <a:srgbClr val="0000CC"/>
                </a:solidFill>
              </a:rPr>
              <a:t>, or to a </a:t>
            </a:r>
            <a:r>
              <a:rPr lang="en-US" sz="3000" b="1" i="1" dirty="0" smtClean="0">
                <a:solidFill>
                  <a:srgbClr val="0000CC"/>
                </a:solidFill>
              </a:rPr>
              <a:t>renowned expert </a:t>
            </a:r>
            <a:r>
              <a:rPr lang="en-US" sz="3000" dirty="0" smtClean="0">
                <a:solidFill>
                  <a:srgbClr val="0000CC"/>
                </a:solidFill>
              </a:rPr>
              <a:t>in the field.</a:t>
            </a:r>
            <a:endParaRPr lang="en-US" sz="3000" dirty="0">
              <a:solidFill>
                <a:srgbClr val="0000CC"/>
              </a:solidFill>
            </a:endParaRPr>
          </a:p>
        </p:txBody>
      </p:sp>
      <p:cxnSp>
        <p:nvCxnSpPr>
          <p:cNvPr id="7" name="Straight Arrow Connector 6"/>
          <p:cNvCxnSpPr/>
          <p:nvPr/>
        </p:nvCxnSpPr>
        <p:spPr>
          <a:xfrm flipV="1">
            <a:off x="1676400" y="3962400"/>
            <a:ext cx="381000" cy="762000"/>
          </a:xfrm>
          <a:prstGeom prst="straightConnector1">
            <a:avLst/>
          </a:prstGeom>
          <a:ln w="762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724400"/>
            <a:ext cx="5562600" cy="147732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rgbClr val="0000CC"/>
                </a:solidFill>
              </a:rPr>
              <a:t>FEDERALISM </a:t>
            </a:r>
            <a:r>
              <a:rPr lang="en-US" i="1" dirty="0" smtClean="0">
                <a:solidFill>
                  <a:srgbClr val="0000CC"/>
                </a:solidFill>
              </a:rPr>
              <a:t>(dividing power between state &amp; national governments) </a:t>
            </a:r>
            <a:r>
              <a:rPr lang="en-US" b="1" dirty="0" smtClean="0">
                <a:solidFill>
                  <a:srgbClr val="0000CC"/>
                </a:solidFill>
              </a:rPr>
              <a:t>was the major issue resolved by the Civil War with national government coming to have the ultimate power, but it was brought about by the moral and economic issues </a:t>
            </a:r>
            <a:r>
              <a:rPr lang="en-US" b="1" dirty="0">
                <a:solidFill>
                  <a:srgbClr val="0000CC"/>
                </a:solidFill>
              </a:rPr>
              <a:t>of </a:t>
            </a:r>
            <a:r>
              <a:rPr lang="en-US" b="1" dirty="0" smtClean="0">
                <a:solidFill>
                  <a:srgbClr val="0000CC"/>
                </a:solidFill>
              </a:rPr>
              <a:t>SLAVERY!</a:t>
            </a:r>
          </a:p>
        </p:txBody>
      </p:sp>
      <p:cxnSp>
        <p:nvCxnSpPr>
          <p:cNvPr id="9" name="Straight Arrow Connector 8"/>
          <p:cNvCxnSpPr/>
          <p:nvPr/>
        </p:nvCxnSpPr>
        <p:spPr>
          <a:xfrm>
            <a:off x="5943600" y="1828800"/>
            <a:ext cx="0" cy="2667000"/>
          </a:xfrm>
          <a:prstGeom prst="straightConnector1">
            <a:avLst/>
          </a:prstGeom>
          <a:ln w="762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66900" y="1828800"/>
            <a:ext cx="5600700" cy="0"/>
          </a:xfrm>
          <a:prstGeom prst="line">
            <a:avLst/>
          </a:prstGeom>
          <a:ln w="76200">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999797" y="2286000"/>
            <a:ext cx="4258003" cy="0"/>
          </a:xfrm>
          <a:prstGeom prst="line">
            <a:avLst/>
          </a:prstGeom>
          <a:ln w="76200">
            <a:solidFill>
              <a:srgbClr val="0000CC"/>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8598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808080"/>
                                      </p:to>
                                    </p:animClr>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808080"/>
                                      </p:to>
                                    </p:animClr>
                                  </p:sub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53" y="1773488"/>
            <a:ext cx="2690247" cy="2760673"/>
          </a:xfrm>
          <a:prstGeom prst="rect">
            <a:avLst/>
          </a:prstGeom>
        </p:spPr>
      </p:pic>
      <p:sp>
        <p:nvSpPr>
          <p:cNvPr id="5" name="Oval Callout 4"/>
          <p:cNvSpPr/>
          <p:nvPr/>
        </p:nvSpPr>
        <p:spPr>
          <a:xfrm>
            <a:off x="3058886" y="1246436"/>
            <a:ext cx="5627914" cy="3858964"/>
          </a:xfrm>
          <a:prstGeom prst="wedgeEllipseCallout">
            <a:avLst>
              <a:gd name="adj1" fmla="val -71945"/>
              <a:gd name="adj2" fmla="val 1438"/>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3000" b="1" dirty="0" smtClean="0">
                <a:solidFill>
                  <a:srgbClr val="0000CC"/>
                </a:solidFill>
              </a:rPr>
              <a:t>Here’s my completed </a:t>
            </a:r>
            <a:r>
              <a:rPr lang="en-US" sz="3000" b="1" dirty="0" err="1" smtClean="0">
                <a:solidFill>
                  <a:srgbClr val="0000CC"/>
                </a:solidFill>
              </a:rPr>
              <a:t>ThinkSheet</a:t>
            </a:r>
            <a:r>
              <a:rPr lang="en-US" sz="3000" b="1" dirty="0" smtClean="0">
                <a:solidFill>
                  <a:srgbClr val="0000CC"/>
                </a:solidFill>
              </a:rPr>
              <a:t>.  Each star * triggers my thinking to DEFEND what I consider to be the main message of the chapter .</a:t>
            </a:r>
            <a:endParaRPr lang="en-US" sz="3000" b="1" dirty="0">
              <a:solidFill>
                <a:srgbClr val="0000CC"/>
              </a:solidFill>
            </a:endParaRPr>
          </a:p>
        </p:txBody>
      </p:sp>
    </p:spTree>
    <p:extLst>
      <p:ext uri="{BB962C8B-B14F-4D97-AF65-F5344CB8AC3E}">
        <p14:creationId xmlns:p14="http://schemas.microsoft.com/office/powerpoint/2010/main" val="65763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52400"/>
            <a:ext cx="5562600" cy="64991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828800" y="1143000"/>
            <a:ext cx="1524000" cy="861774"/>
          </a:xfrm>
          <a:prstGeom prst="rect">
            <a:avLst/>
          </a:prstGeom>
          <a:noFill/>
        </p:spPr>
        <p:txBody>
          <a:bodyPr wrap="square" rtlCol="0">
            <a:spAutoFit/>
          </a:bodyPr>
          <a:lstStyle/>
          <a:p>
            <a:r>
              <a:rPr lang="en-US" sz="1000" b="1" dirty="0" smtClean="0">
                <a:solidFill>
                  <a:schemeClr val="bg1">
                    <a:lumMod val="50000"/>
                  </a:schemeClr>
                </a:solidFill>
              </a:rPr>
              <a:t>How the </a:t>
            </a:r>
            <a:r>
              <a:rPr lang="en-US" sz="1000" b="1" u="sng" dirty="0" smtClean="0">
                <a:solidFill>
                  <a:schemeClr val="bg1">
                    <a:lumMod val="50000"/>
                  </a:schemeClr>
                </a:solidFill>
              </a:rPr>
              <a:t>Civil War</a:t>
            </a:r>
            <a:r>
              <a:rPr lang="en-US" sz="1000" b="1" dirty="0" smtClean="0">
                <a:solidFill>
                  <a:schemeClr val="bg1">
                    <a:lumMod val="50000"/>
                  </a:schemeClr>
                </a:solidFill>
              </a:rPr>
              <a:t>.  “finished the founding” of U.S.A. by dealing with two purposely unresolved issues:</a:t>
            </a:r>
            <a:endParaRPr lang="en-US" sz="1000" b="1" dirty="0">
              <a:solidFill>
                <a:schemeClr val="bg1">
                  <a:lumMod val="50000"/>
                </a:schemeClr>
              </a:solidFill>
            </a:endParaRPr>
          </a:p>
        </p:txBody>
      </p:sp>
      <p:sp>
        <p:nvSpPr>
          <p:cNvPr id="6" name="TextBox 5"/>
          <p:cNvSpPr txBox="1"/>
          <p:nvPr/>
        </p:nvSpPr>
        <p:spPr>
          <a:xfrm>
            <a:off x="1828800" y="2209800"/>
            <a:ext cx="1399686" cy="400110"/>
          </a:xfrm>
          <a:prstGeom prst="rect">
            <a:avLst/>
          </a:prstGeom>
          <a:noFill/>
        </p:spPr>
        <p:txBody>
          <a:bodyPr wrap="square" rtlCol="0">
            <a:spAutoFit/>
          </a:bodyPr>
          <a:lstStyle/>
          <a:p>
            <a:pPr marL="342900" indent="-342900">
              <a:buAutoNum type="arabicPeriod"/>
            </a:pPr>
            <a:r>
              <a:rPr lang="en-US" sz="1000" b="1" dirty="0" smtClean="0">
                <a:solidFill>
                  <a:schemeClr val="bg1">
                    <a:lumMod val="50000"/>
                  </a:schemeClr>
                </a:solidFill>
              </a:rPr>
              <a:t>Slavery</a:t>
            </a:r>
          </a:p>
          <a:p>
            <a:pPr marL="342900" indent="-342900">
              <a:buAutoNum type="arabicPeriod"/>
            </a:pPr>
            <a:r>
              <a:rPr lang="en-US" sz="1000" b="1" dirty="0" smtClean="0">
                <a:solidFill>
                  <a:schemeClr val="bg1">
                    <a:lumMod val="50000"/>
                  </a:schemeClr>
                </a:solidFill>
              </a:rPr>
              <a:t>Federalism</a:t>
            </a:r>
            <a:endParaRPr lang="en-US" sz="1000" b="1" dirty="0">
              <a:solidFill>
                <a:schemeClr val="bg1">
                  <a:lumMod val="50000"/>
                </a:schemeClr>
              </a:solidFill>
            </a:endParaRPr>
          </a:p>
        </p:txBody>
      </p:sp>
      <p:sp>
        <p:nvSpPr>
          <p:cNvPr id="7" name="TextBox 6"/>
          <p:cNvSpPr txBox="1"/>
          <p:nvPr/>
        </p:nvSpPr>
        <p:spPr>
          <a:xfrm>
            <a:off x="1781175" y="2844225"/>
            <a:ext cx="1523999" cy="553998"/>
          </a:xfrm>
          <a:prstGeom prst="rect">
            <a:avLst/>
          </a:prstGeom>
          <a:noFill/>
        </p:spPr>
        <p:txBody>
          <a:bodyPr wrap="square" rtlCol="0">
            <a:spAutoFit/>
          </a:bodyPr>
          <a:lstStyle/>
          <a:p>
            <a:r>
              <a:rPr lang="en-US" sz="1000" b="1" dirty="0" smtClean="0">
                <a:solidFill>
                  <a:schemeClr val="bg1">
                    <a:lumMod val="50000"/>
                  </a:schemeClr>
                </a:solidFill>
              </a:rPr>
              <a:t>My predictions of the points to author will make on these issues:</a:t>
            </a:r>
            <a:endParaRPr lang="en-US" sz="1000" b="1" dirty="0">
              <a:solidFill>
                <a:schemeClr val="bg1">
                  <a:lumMod val="50000"/>
                </a:schemeClr>
              </a:solidFill>
            </a:endParaRPr>
          </a:p>
        </p:txBody>
      </p:sp>
      <p:sp>
        <p:nvSpPr>
          <p:cNvPr id="8" name="TextBox 7"/>
          <p:cNvSpPr txBox="1"/>
          <p:nvPr/>
        </p:nvSpPr>
        <p:spPr>
          <a:xfrm>
            <a:off x="1752600" y="3429000"/>
            <a:ext cx="1547020" cy="2092881"/>
          </a:xfrm>
          <a:prstGeom prst="rect">
            <a:avLst/>
          </a:prstGeom>
          <a:noFill/>
        </p:spPr>
        <p:txBody>
          <a:bodyPr wrap="square" rtlCol="0">
            <a:spAutoFit/>
          </a:bodyPr>
          <a:lstStyle/>
          <a:p>
            <a:pPr marL="342900" indent="-342900">
              <a:buAutoNum type="arabicPeriod"/>
            </a:pPr>
            <a:r>
              <a:rPr lang="en-US" sz="1000" b="1" dirty="0" smtClean="0">
                <a:solidFill>
                  <a:schemeClr val="bg1">
                    <a:lumMod val="50000"/>
                  </a:schemeClr>
                </a:solidFill>
              </a:rPr>
              <a:t>Explain why slavery issue put off.</a:t>
            </a:r>
          </a:p>
          <a:p>
            <a:pPr marL="342900" indent="-342900">
              <a:buAutoNum type="arabicPeriod"/>
            </a:pPr>
            <a:r>
              <a:rPr lang="en-US" sz="1000" b="1" dirty="0" smtClean="0">
                <a:solidFill>
                  <a:schemeClr val="bg1">
                    <a:lumMod val="50000"/>
                  </a:schemeClr>
                </a:solidFill>
              </a:rPr>
              <a:t>Show how slavery brought the Federalism issue to a head.</a:t>
            </a:r>
          </a:p>
          <a:p>
            <a:pPr marL="342900" indent="-342900">
              <a:buAutoNum type="arabicPeriod"/>
            </a:pPr>
            <a:r>
              <a:rPr lang="en-US" sz="1000" b="1" dirty="0" smtClean="0">
                <a:solidFill>
                  <a:schemeClr val="bg1">
                    <a:lumMod val="50000"/>
                  </a:schemeClr>
                </a:solidFill>
              </a:rPr>
              <a:t>Describe how both were resolved.</a:t>
            </a:r>
          </a:p>
          <a:p>
            <a:pPr marL="342900" indent="-342900">
              <a:buAutoNum type="arabicPeriod"/>
            </a:pPr>
            <a:r>
              <a:rPr lang="en-US" sz="1000" b="1" dirty="0" smtClean="0">
                <a:solidFill>
                  <a:schemeClr val="bg1">
                    <a:lumMod val="50000"/>
                  </a:schemeClr>
                </a:solidFill>
              </a:rPr>
              <a:t>Show how these issues played out after the war &amp; today.</a:t>
            </a:r>
            <a:endParaRPr lang="en-US" sz="1000" b="1" dirty="0">
              <a:solidFill>
                <a:schemeClr val="bg1">
                  <a:lumMod val="50000"/>
                </a:schemeClr>
              </a:solidFill>
            </a:endParaRPr>
          </a:p>
        </p:txBody>
      </p:sp>
      <p:sp>
        <p:nvSpPr>
          <p:cNvPr id="9" name="TextBox 8"/>
          <p:cNvSpPr txBox="1"/>
          <p:nvPr/>
        </p:nvSpPr>
        <p:spPr>
          <a:xfrm>
            <a:off x="3304686" y="990600"/>
            <a:ext cx="4239114" cy="16004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u="sng" dirty="0" smtClean="0">
                <a:solidFill>
                  <a:schemeClr val="bg1">
                    <a:lumMod val="50000"/>
                  </a:schemeClr>
                </a:solidFill>
              </a:rPr>
              <a:t>STRONG </a:t>
            </a:r>
            <a:r>
              <a:rPr lang="en-US" sz="1000" dirty="0" smtClean="0">
                <a:solidFill>
                  <a:schemeClr val="bg1">
                    <a:lumMod val="50000"/>
                  </a:schemeClr>
                </a:solidFill>
              </a:rPr>
              <a:t> regional view – entrenched, NO COMPROMISE – </a:t>
            </a:r>
            <a:r>
              <a:rPr lang="en-US" sz="1000" b="1" i="1" dirty="0" smtClean="0">
                <a:solidFill>
                  <a:schemeClr val="bg1">
                    <a:lumMod val="50000"/>
                  </a:schemeClr>
                </a:solidFill>
              </a:rPr>
              <a:t>so how to resolve?</a:t>
            </a:r>
            <a:endParaRPr lang="en-US" sz="1000" b="1" u="sng" dirty="0" smtClean="0">
              <a:solidFill>
                <a:schemeClr val="bg1">
                  <a:lumMod val="50000"/>
                </a:schemeClr>
              </a:solidFill>
            </a:endParaRPr>
          </a:p>
          <a:p>
            <a:pPr marL="342900" indent="-342900">
              <a:buFont typeface="+mj-lt"/>
              <a:buAutoNum type="alphaLcPeriod"/>
            </a:pPr>
            <a:r>
              <a:rPr lang="en-US" sz="1000" dirty="0" smtClean="0">
                <a:solidFill>
                  <a:schemeClr val="bg1">
                    <a:lumMod val="50000"/>
                  </a:schemeClr>
                </a:solidFill>
              </a:rPr>
              <a:t>Many unsuccessful compromises</a:t>
            </a:r>
          </a:p>
          <a:p>
            <a:pPr marL="800100" lvl="1" indent="-342900">
              <a:buFont typeface="+mj-lt"/>
              <a:buAutoNum type="arabicPeriod"/>
            </a:pPr>
            <a:r>
              <a:rPr lang="en-US" sz="1000" dirty="0" smtClean="0">
                <a:solidFill>
                  <a:schemeClr val="bg1">
                    <a:lumMod val="50000"/>
                  </a:schemeClr>
                </a:solidFill>
              </a:rPr>
              <a:t>Secession &amp; keep Slavery?</a:t>
            </a:r>
          </a:p>
          <a:p>
            <a:pPr marL="800100" lvl="1" indent="-342900">
              <a:buFont typeface="+mj-lt"/>
              <a:buAutoNum type="arabicPeriod"/>
            </a:pPr>
            <a:r>
              <a:rPr lang="en-US" sz="1000" dirty="0" smtClean="0">
                <a:solidFill>
                  <a:schemeClr val="bg1">
                    <a:lumMod val="50000"/>
                  </a:schemeClr>
                </a:solidFill>
              </a:rPr>
              <a:t>Keep union together &amp; abolish slavery?</a:t>
            </a:r>
          </a:p>
          <a:p>
            <a:pPr marL="342900" indent="-342900">
              <a:buFont typeface="+mj-lt"/>
              <a:buAutoNum type="alphaLcPeriod"/>
            </a:pPr>
            <a:r>
              <a:rPr lang="en-US" sz="1000" dirty="0" smtClean="0">
                <a:solidFill>
                  <a:schemeClr val="bg1">
                    <a:lumMod val="50000"/>
                  </a:schemeClr>
                </a:solidFill>
              </a:rPr>
              <a:t>Finally Civil War to resolve who has supreme power</a:t>
            </a:r>
          </a:p>
          <a:p>
            <a:pPr marL="800100" lvl="1" indent="-342900">
              <a:buFont typeface="+mj-lt"/>
              <a:buAutoNum type="arabicPeriod"/>
            </a:pPr>
            <a:r>
              <a:rPr lang="en-US" sz="1000" dirty="0" smtClean="0">
                <a:solidFill>
                  <a:schemeClr val="bg1">
                    <a:lumMod val="50000"/>
                  </a:schemeClr>
                </a:solidFill>
              </a:rPr>
              <a:t>Founders 1787 shared sovereignty between states &amp; national gov’t. </a:t>
            </a:r>
          </a:p>
          <a:p>
            <a:pPr marL="800100" lvl="1" indent="-342900">
              <a:buFont typeface="+mj-lt"/>
              <a:buAutoNum type="arabicPeriod"/>
            </a:pPr>
            <a:r>
              <a:rPr lang="en-US" sz="1000" dirty="0" smtClean="0">
                <a:solidFill>
                  <a:schemeClr val="bg1">
                    <a:lumMod val="50000"/>
                  </a:schemeClr>
                </a:solidFill>
              </a:rPr>
              <a:t>Missouri Compromise 1820</a:t>
            </a:r>
          </a:p>
          <a:p>
            <a:pPr marL="1257300" lvl="2" indent="-342900">
              <a:buFont typeface="Arial" pitchFamily="34" charset="0"/>
              <a:buChar char="•"/>
            </a:pPr>
            <a:r>
              <a:rPr lang="en-US" sz="900" dirty="0" smtClean="0">
                <a:solidFill>
                  <a:schemeClr val="bg1">
                    <a:lumMod val="50000"/>
                  </a:schemeClr>
                </a:solidFill>
              </a:rPr>
              <a:t>Missouri – slave state</a:t>
            </a:r>
          </a:p>
          <a:p>
            <a:pPr marL="1257300" lvl="2" indent="-342900">
              <a:buFont typeface="Arial" pitchFamily="34" charset="0"/>
              <a:buChar char="•"/>
            </a:pPr>
            <a:r>
              <a:rPr lang="en-US" sz="900" dirty="0" smtClean="0">
                <a:solidFill>
                  <a:schemeClr val="bg1">
                    <a:lumMod val="50000"/>
                  </a:schemeClr>
                </a:solidFill>
              </a:rPr>
              <a:t>Permit slavery below Arkansas border &amp; forbid it above.</a:t>
            </a:r>
          </a:p>
        </p:txBody>
      </p:sp>
      <p:sp>
        <p:nvSpPr>
          <p:cNvPr id="10" name="TextBox 9"/>
          <p:cNvSpPr txBox="1"/>
          <p:nvPr/>
        </p:nvSpPr>
        <p:spPr>
          <a:xfrm>
            <a:off x="3276600" y="2438400"/>
            <a:ext cx="4114800" cy="16004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u="sng" dirty="0" smtClean="0">
                <a:solidFill>
                  <a:schemeClr val="bg1">
                    <a:lumMod val="50000"/>
                  </a:schemeClr>
                </a:solidFill>
              </a:rPr>
              <a:t>SLAVERY</a:t>
            </a:r>
            <a:r>
              <a:rPr lang="en-US" sz="1000" dirty="0" smtClean="0">
                <a:solidFill>
                  <a:schemeClr val="bg1">
                    <a:lumMod val="50000"/>
                  </a:schemeClr>
                </a:solidFill>
              </a:rPr>
              <a:t> –abolished, sort of</a:t>
            </a:r>
            <a:endParaRPr lang="en-US" sz="1000" u="sng" dirty="0" smtClean="0">
              <a:solidFill>
                <a:schemeClr val="bg1">
                  <a:lumMod val="50000"/>
                </a:schemeClr>
              </a:solidFill>
            </a:endParaRPr>
          </a:p>
          <a:p>
            <a:pPr marL="342900" indent="-342900">
              <a:buFont typeface="+mj-lt"/>
              <a:buAutoNum type="alphaLcPeriod"/>
            </a:pPr>
            <a:r>
              <a:rPr lang="en-US" sz="1000" dirty="0" smtClean="0">
                <a:solidFill>
                  <a:schemeClr val="bg1">
                    <a:lumMod val="50000"/>
                  </a:schemeClr>
                </a:solidFill>
              </a:rPr>
              <a:t>Emancipation Proclamation </a:t>
            </a:r>
          </a:p>
          <a:p>
            <a:pPr marL="342900" indent="-342900">
              <a:buFont typeface="+mj-lt"/>
              <a:buAutoNum type="alphaLcPeriod"/>
            </a:pPr>
            <a:r>
              <a:rPr lang="en-US" sz="1000" u="sng" dirty="0" smtClean="0">
                <a:solidFill>
                  <a:schemeClr val="bg1">
                    <a:lumMod val="50000"/>
                  </a:schemeClr>
                </a:solidFill>
              </a:rPr>
              <a:t>After War</a:t>
            </a:r>
            <a:r>
              <a:rPr lang="en-US" sz="1000" dirty="0" smtClean="0">
                <a:solidFill>
                  <a:schemeClr val="bg1">
                    <a:lumMod val="50000"/>
                  </a:schemeClr>
                </a:solidFill>
              </a:rPr>
              <a:t>, severe problems</a:t>
            </a:r>
          </a:p>
          <a:p>
            <a:pPr marL="800100" lvl="1" indent="-342900">
              <a:buFont typeface="Arial" pitchFamily="34" charset="0"/>
              <a:buChar char="•"/>
            </a:pPr>
            <a:r>
              <a:rPr lang="en-US" sz="800" dirty="0" smtClean="0">
                <a:solidFill>
                  <a:schemeClr val="bg1">
                    <a:lumMod val="50000"/>
                  </a:schemeClr>
                </a:solidFill>
              </a:rPr>
              <a:t>Housing?</a:t>
            </a:r>
          </a:p>
          <a:p>
            <a:pPr marL="800100" lvl="1" indent="-342900">
              <a:buFont typeface="Arial" pitchFamily="34" charset="0"/>
              <a:buChar char="•"/>
            </a:pPr>
            <a:r>
              <a:rPr lang="en-US" sz="800" dirty="0" smtClean="0">
                <a:solidFill>
                  <a:schemeClr val="bg1">
                    <a:lumMod val="50000"/>
                  </a:schemeClr>
                </a:solidFill>
              </a:rPr>
              <a:t>Employment?</a:t>
            </a:r>
          </a:p>
          <a:p>
            <a:pPr marL="800100" lvl="1" indent="-342900">
              <a:buFont typeface="Arial" pitchFamily="34" charset="0"/>
              <a:buChar char="•"/>
            </a:pPr>
            <a:r>
              <a:rPr lang="en-US" sz="800" dirty="0" smtClean="0">
                <a:solidFill>
                  <a:schemeClr val="bg1">
                    <a:lumMod val="50000"/>
                  </a:schemeClr>
                </a:solidFill>
              </a:rPr>
              <a:t>Pensions?</a:t>
            </a:r>
          </a:p>
          <a:p>
            <a:pPr marL="800100" lvl="1" indent="-342900">
              <a:buFont typeface="Arial" pitchFamily="34" charset="0"/>
              <a:buChar char="•"/>
            </a:pPr>
            <a:r>
              <a:rPr lang="en-US" sz="800" dirty="0" smtClean="0">
                <a:solidFill>
                  <a:schemeClr val="bg1">
                    <a:lumMod val="50000"/>
                  </a:schemeClr>
                </a:solidFill>
              </a:rPr>
              <a:t>Illiteracy?</a:t>
            </a:r>
          </a:p>
          <a:p>
            <a:pPr marL="800100" lvl="1" indent="-342900">
              <a:buFont typeface="Arial" pitchFamily="34" charset="0"/>
              <a:buChar char="•"/>
            </a:pPr>
            <a:r>
              <a:rPr lang="en-US" sz="800" dirty="0" smtClean="0">
                <a:solidFill>
                  <a:schemeClr val="bg1">
                    <a:lumMod val="50000"/>
                  </a:schemeClr>
                </a:solidFill>
              </a:rPr>
              <a:t>Political inclusion?</a:t>
            </a:r>
          </a:p>
          <a:p>
            <a:pPr marL="800100" lvl="1" indent="-342900">
              <a:buFont typeface="Arial" pitchFamily="34" charset="0"/>
              <a:buChar char="•"/>
            </a:pPr>
            <a:r>
              <a:rPr lang="en-US" sz="800" dirty="0" smtClean="0">
                <a:solidFill>
                  <a:schemeClr val="bg1">
                    <a:lumMod val="50000"/>
                  </a:schemeClr>
                </a:solidFill>
              </a:rPr>
              <a:t>Racism?</a:t>
            </a:r>
            <a:endParaRPr lang="en-US" sz="800" dirty="0" smtClean="0">
              <a:solidFill>
                <a:schemeClr val="bg1">
                  <a:lumMod val="65000"/>
                </a:schemeClr>
              </a:solidFill>
            </a:endParaRPr>
          </a:p>
          <a:p>
            <a:pPr marL="342900" indent="-342900">
              <a:buFont typeface="+mj-lt"/>
              <a:buAutoNum type="alphaLcPeriod"/>
            </a:pPr>
            <a:r>
              <a:rPr lang="en-US" sz="1000" b="1" dirty="0">
                <a:solidFill>
                  <a:schemeClr val="bg1">
                    <a:lumMod val="65000"/>
                  </a:schemeClr>
                </a:solidFill>
              </a:rPr>
              <a:t>3 Amendments (#13 abolished slavery, #14 defined former slaves as full citizens, #15 gave them the right to vote)</a:t>
            </a:r>
          </a:p>
        </p:txBody>
      </p:sp>
      <p:sp>
        <p:nvSpPr>
          <p:cNvPr id="12" name="TextBox 11"/>
          <p:cNvSpPr txBox="1"/>
          <p:nvPr/>
        </p:nvSpPr>
        <p:spPr>
          <a:xfrm>
            <a:off x="3276600" y="4406212"/>
            <a:ext cx="4114800" cy="132343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u="sng" dirty="0" smtClean="0">
                <a:solidFill>
                  <a:schemeClr val="bg1">
                    <a:lumMod val="50000"/>
                  </a:schemeClr>
                </a:solidFill>
              </a:rPr>
              <a:t>TODAY</a:t>
            </a:r>
          </a:p>
          <a:p>
            <a:pPr marL="342900" indent="-342900">
              <a:buFont typeface="+mj-lt"/>
              <a:buAutoNum type="alphaLcPeriod"/>
            </a:pPr>
            <a:r>
              <a:rPr lang="en-US" sz="1000" b="1" dirty="0">
                <a:solidFill>
                  <a:schemeClr val="bg1">
                    <a:lumMod val="65000"/>
                  </a:schemeClr>
                </a:solidFill>
              </a:rPr>
              <a:t>Racism &amp; inequality not fully addressed –came to a head in the 1960s (Civil Rights Movement); still big issues currently</a:t>
            </a:r>
          </a:p>
          <a:p>
            <a:pPr marL="342900" indent="-342900">
              <a:buFont typeface="+mj-lt"/>
              <a:buAutoNum type="alphaLcPeriod"/>
            </a:pPr>
            <a:r>
              <a:rPr lang="en-US" sz="1000" b="1" dirty="0">
                <a:solidFill>
                  <a:schemeClr val="bg1">
                    <a:lumMod val="65000"/>
                  </a:schemeClr>
                </a:solidFill>
              </a:rPr>
              <a:t>Impacted how we deal with political &amp; ethical conflicts </a:t>
            </a:r>
          </a:p>
          <a:p>
            <a:pPr marL="800100" lvl="1" indent="-342900">
              <a:buFont typeface="Arial" pitchFamily="34" charset="0"/>
              <a:buChar char="•"/>
            </a:pPr>
            <a:r>
              <a:rPr lang="en-US" sz="1000" dirty="0" smtClean="0">
                <a:solidFill>
                  <a:schemeClr val="bg1">
                    <a:lumMod val="65000"/>
                  </a:schemeClr>
                </a:solidFill>
              </a:rPr>
              <a:t>Gay marriage</a:t>
            </a:r>
          </a:p>
          <a:p>
            <a:pPr marL="800100" lvl="1" indent="-342900">
              <a:buFont typeface="Arial" pitchFamily="34" charset="0"/>
              <a:buChar char="•"/>
            </a:pPr>
            <a:r>
              <a:rPr lang="en-US" sz="1000" dirty="0" smtClean="0">
                <a:solidFill>
                  <a:schemeClr val="bg1">
                    <a:lumMod val="50000"/>
                  </a:schemeClr>
                </a:solidFill>
              </a:rPr>
              <a:t>Abortion</a:t>
            </a:r>
          </a:p>
          <a:p>
            <a:pPr marL="800100" lvl="1" indent="-342900">
              <a:buFont typeface="Arial" pitchFamily="34" charset="0"/>
              <a:buChar char="•"/>
            </a:pPr>
            <a:r>
              <a:rPr lang="en-US" sz="1000" dirty="0" smtClean="0">
                <a:solidFill>
                  <a:schemeClr val="bg1">
                    <a:lumMod val="50000"/>
                  </a:schemeClr>
                </a:solidFill>
              </a:rPr>
              <a:t>Gridlock in congress</a:t>
            </a:r>
          </a:p>
          <a:p>
            <a:pPr marL="800100" lvl="1" indent="-342900">
              <a:buFont typeface="Arial" pitchFamily="34" charset="0"/>
              <a:buChar char="•"/>
            </a:pPr>
            <a:r>
              <a:rPr lang="en-US" sz="1000" dirty="0" smtClean="0">
                <a:solidFill>
                  <a:schemeClr val="bg1">
                    <a:lumMod val="50000"/>
                  </a:schemeClr>
                </a:solidFill>
              </a:rPr>
              <a:t>States’ rights vs. Federal Govt.</a:t>
            </a:r>
          </a:p>
        </p:txBody>
      </p:sp>
      <p:sp>
        <p:nvSpPr>
          <p:cNvPr id="14" name="TextBox 13"/>
          <p:cNvSpPr txBox="1"/>
          <p:nvPr/>
        </p:nvSpPr>
        <p:spPr>
          <a:xfrm>
            <a:off x="3276600" y="3962400"/>
            <a:ext cx="5562600" cy="55399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b="1" u="sng" dirty="0" smtClean="0">
                <a:solidFill>
                  <a:schemeClr val="bg1">
                    <a:lumMod val="65000"/>
                  </a:schemeClr>
                </a:solidFill>
              </a:rPr>
              <a:t>FEDERALISM</a:t>
            </a:r>
            <a:r>
              <a:rPr lang="en-US" sz="1000" b="1" dirty="0" smtClean="0">
                <a:solidFill>
                  <a:schemeClr val="bg1">
                    <a:lumMod val="65000"/>
                  </a:schemeClr>
                </a:solidFill>
              </a:rPr>
              <a:t> --National Govt. has supremacy, not States</a:t>
            </a:r>
          </a:p>
          <a:p>
            <a:pPr marL="342900" indent="-342900">
              <a:buFont typeface="+mj-lt"/>
              <a:buAutoNum type="alphaLcPeriod"/>
            </a:pPr>
            <a:r>
              <a:rPr lang="en-US" sz="1000" b="1" dirty="0" smtClean="0">
                <a:solidFill>
                  <a:schemeClr val="bg1">
                    <a:lumMod val="65000"/>
                  </a:schemeClr>
                </a:solidFill>
              </a:rPr>
              <a:t>Abraham Lincoln – HUGE impact</a:t>
            </a:r>
          </a:p>
          <a:p>
            <a:pPr marL="342900" indent="-342900">
              <a:buFont typeface="+mj-lt"/>
              <a:buAutoNum type="alphaLcPeriod"/>
            </a:pPr>
            <a:r>
              <a:rPr lang="en-US" sz="1000" b="1" dirty="0" smtClean="0">
                <a:solidFill>
                  <a:schemeClr val="bg1">
                    <a:lumMod val="65000"/>
                  </a:schemeClr>
                </a:solidFill>
              </a:rPr>
              <a:t>The Southern leaders urged reconciliation after war.</a:t>
            </a:r>
          </a:p>
        </p:txBody>
      </p:sp>
      <p:sp>
        <p:nvSpPr>
          <p:cNvPr id="15" name="TextBox 14"/>
          <p:cNvSpPr txBox="1"/>
          <p:nvPr/>
        </p:nvSpPr>
        <p:spPr>
          <a:xfrm>
            <a:off x="3352800" y="5845314"/>
            <a:ext cx="3886200"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b="1" dirty="0" smtClean="0">
                <a:solidFill>
                  <a:schemeClr val="bg1">
                    <a:lumMod val="65000"/>
                  </a:schemeClr>
                </a:solidFill>
              </a:rPr>
              <a:t>FEDERALISM </a:t>
            </a:r>
            <a:r>
              <a:rPr lang="en-US" sz="1000" i="1" dirty="0" smtClean="0">
                <a:solidFill>
                  <a:schemeClr val="bg1">
                    <a:lumMod val="65000"/>
                  </a:schemeClr>
                </a:solidFill>
              </a:rPr>
              <a:t>(dividing power between state &amp; national governments) </a:t>
            </a:r>
            <a:r>
              <a:rPr lang="en-US" sz="1000" b="1" dirty="0" smtClean="0">
                <a:solidFill>
                  <a:schemeClr val="bg1">
                    <a:lumMod val="65000"/>
                  </a:schemeClr>
                </a:solidFill>
              </a:rPr>
              <a:t>was the major issue resolved by the Civil War with national govt. coming to have the ultimate power, but it was brought about by the moral and economic issues </a:t>
            </a:r>
            <a:r>
              <a:rPr lang="en-US" sz="1000" b="1" dirty="0">
                <a:solidFill>
                  <a:schemeClr val="bg1">
                    <a:lumMod val="65000"/>
                  </a:schemeClr>
                </a:solidFill>
              </a:rPr>
              <a:t>of </a:t>
            </a:r>
            <a:r>
              <a:rPr lang="en-US" sz="1000" b="1" dirty="0" smtClean="0">
                <a:solidFill>
                  <a:schemeClr val="bg1">
                    <a:lumMod val="65000"/>
                  </a:schemeClr>
                </a:solidFill>
              </a:rPr>
              <a:t>SLAVERY!</a:t>
            </a:r>
          </a:p>
        </p:txBody>
      </p:sp>
      <p:sp>
        <p:nvSpPr>
          <p:cNvPr id="17" name="TextBox 16"/>
          <p:cNvSpPr txBox="1"/>
          <p:nvPr/>
        </p:nvSpPr>
        <p:spPr>
          <a:xfrm>
            <a:off x="3429000" y="1573887"/>
            <a:ext cx="304800" cy="369332"/>
          </a:xfrm>
          <a:prstGeom prst="rect">
            <a:avLst/>
          </a:prstGeom>
          <a:noFill/>
          <a:ln>
            <a:noFill/>
          </a:ln>
        </p:spPr>
        <p:txBody>
          <a:bodyPr wrap="square" rtlCol="0">
            <a:spAutoFit/>
          </a:bodyPr>
          <a:lstStyle/>
          <a:p>
            <a:r>
              <a:rPr lang="en-US" b="1" dirty="0" smtClean="0"/>
              <a:t>*</a:t>
            </a:r>
            <a:endParaRPr lang="en-US" b="1" dirty="0"/>
          </a:p>
        </p:txBody>
      </p:sp>
      <p:sp>
        <p:nvSpPr>
          <p:cNvPr id="18" name="TextBox 17"/>
          <p:cNvSpPr txBox="1"/>
          <p:nvPr/>
        </p:nvSpPr>
        <p:spPr>
          <a:xfrm>
            <a:off x="3124200" y="2450068"/>
            <a:ext cx="304800" cy="369332"/>
          </a:xfrm>
          <a:prstGeom prst="rect">
            <a:avLst/>
          </a:prstGeom>
          <a:noFill/>
          <a:ln>
            <a:noFill/>
          </a:ln>
        </p:spPr>
        <p:txBody>
          <a:bodyPr wrap="square" rtlCol="0">
            <a:spAutoFit/>
          </a:bodyPr>
          <a:lstStyle/>
          <a:p>
            <a:r>
              <a:rPr lang="en-US" b="1" dirty="0" smtClean="0"/>
              <a:t>*</a:t>
            </a:r>
            <a:endParaRPr lang="en-US" b="1" dirty="0"/>
          </a:p>
        </p:txBody>
      </p:sp>
      <p:sp>
        <p:nvSpPr>
          <p:cNvPr id="19" name="TextBox 18"/>
          <p:cNvSpPr txBox="1"/>
          <p:nvPr/>
        </p:nvSpPr>
        <p:spPr>
          <a:xfrm>
            <a:off x="3152774" y="3966029"/>
            <a:ext cx="304800" cy="369332"/>
          </a:xfrm>
          <a:prstGeom prst="rect">
            <a:avLst/>
          </a:prstGeom>
          <a:noFill/>
          <a:ln>
            <a:noFill/>
          </a:ln>
        </p:spPr>
        <p:txBody>
          <a:bodyPr wrap="square" rtlCol="0">
            <a:spAutoFit/>
          </a:bodyPr>
          <a:lstStyle/>
          <a:p>
            <a:r>
              <a:rPr lang="en-US" b="1" dirty="0" smtClean="0"/>
              <a:t>*</a:t>
            </a:r>
            <a:endParaRPr lang="en-US" b="1" dirty="0"/>
          </a:p>
        </p:txBody>
      </p:sp>
      <p:sp>
        <p:nvSpPr>
          <p:cNvPr id="20" name="TextBox 19"/>
          <p:cNvSpPr txBox="1"/>
          <p:nvPr/>
        </p:nvSpPr>
        <p:spPr>
          <a:xfrm>
            <a:off x="3457574" y="4888468"/>
            <a:ext cx="304800" cy="369332"/>
          </a:xfrm>
          <a:prstGeom prst="rect">
            <a:avLst/>
          </a:prstGeom>
          <a:noFill/>
          <a:ln>
            <a:noFill/>
          </a:ln>
        </p:spPr>
        <p:txBody>
          <a:bodyPr wrap="square" rtlCol="0">
            <a:spAutoFit/>
          </a:bodyPr>
          <a:lstStyle/>
          <a:p>
            <a:r>
              <a:rPr lang="en-US" b="1" dirty="0" smtClean="0"/>
              <a:t>*</a:t>
            </a:r>
            <a:endParaRPr lang="en-US" b="1" dirty="0"/>
          </a:p>
        </p:txBody>
      </p:sp>
      <p:sp>
        <p:nvSpPr>
          <p:cNvPr id="3" name="Rectangle 2"/>
          <p:cNvSpPr/>
          <p:nvPr/>
        </p:nvSpPr>
        <p:spPr>
          <a:xfrm>
            <a:off x="1828800" y="0"/>
            <a:ext cx="5562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15 ThSh Target Track &amp; Defend Main Ideas [Compatibility Mode] - Microsoft Word"/>
          <p:cNvPicPr>
            <a:picLocks noChangeAspect="1"/>
          </p:cNvPicPr>
          <p:nvPr/>
        </p:nvPicPr>
        <p:blipFill rotWithShape="1">
          <a:blip r:embed="rId4">
            <a:extLst>
              <a:ext uri="{28A0092B-C50C-407E-A947-70E740481C1C}">
                <a14:useLocalDpi xmlns:a14="http://schemas.microsoft.com/office/drawing/2010/main" val="0"/>
              </a:ext>
            </a:extLst>
          </a:blip>
          <a:srcRect l="32540" t="33865" r="31905" b="56252"/>
          <a:stretch/>
        </p:blipFill>
        <p:spPr>
          <a:xfrm>
            <a:off x="2891971" y="0"/>
            <a:ext cx="3251200" cy="486491"/>
          </a:xfrm>
          <a:prstGeom prst="rect">
            <a:avLst/>
          </a:prstGeom>
        </p:spPr>
      </p:pic>
    </p:spTree>
    <p:extLst>
      <p:ext uri="{BB962C8B-B14F-4D97-AF65-F5344CB8AC3E}">
        <p14:creationId xmlns:p14="http://schemas.microsoft.com/office/powerpoint/2010/main" val="845147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53" y="1773488"/>
            <a:ext cx="2207647" cy="2265439"/>
          </a:xfrm>
          <a:prstGeom prst="rect">
            <a:avLst/>
          </a:prstGeom>
        </p:spPr>
      </p:pic>
      <p:sp>
        <p:nvSpPr>
          <p:cNvPr id="4" name="Oval Callout 3"/>
          <p:cNvSpPr/>
          <p:nvPr/>
        </p:nvSpPr>
        <p:spPr>
          <a:xfrm>
            <a:off x="2514600" y="1143001"/>
            <a:ext cx="6248400" cy="3124200"/>
          </a:xfrm>
          <a:prstGeom prst="wedgeEllipseCallout">
            <a:avLst>
              <a:gd name="adj1" fmla="val -65402"/>
              <a:gd name="adj2" fmla="val 8314"/>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smtClean="0"/>
              <a:t>Use this powerful strategy to </a:t>
            </a:r>
            <a:r>
              <a:rPr lang="en-US" sz="2400" b="1" i="1" dirty="0" smtClean="0"/>
              <a:t>determine the important points</a:t>
            </a:r>
            <a:r>
              <a:rPr lang="en-US" sz="2400" dirty="0" smtClean="0"/>
              <a:t> </a:t>
            </a:r>
            <a:r>
              <a:rPr lang="en-US" sz="2400" dirty="0"/>
              <a:t>before reading (</a:t>
            </a:r>
            <a:r>
              <a:rPr lang="en-US" sz="2400" dirty="0" smtClean="0"/>
              <a:t>TARGET) and during </a:t>
            </a:r>
            <a:r>
              <a:rPr lang="en-US" sz="2400" dirty="0"/>
              <a:t>reading (TRACK) so </a:t>
            </a:r>
            <a:r>
              <a:rPr lang="en-US" sz="2400" dirty="0" smtClean="0"/>
              <a:t>you can generate </a:t>
            </a:r>
            <a:r>
              <a:rPr lang="en-US" sz="2400" dirty="0"/>
              <a:t>and </a:t>
            </a:r>
            <a:r>
              <a:rPr lang="en-US" sz="2400" dirty="0" smtClean="0"/>
              <a:t>DEFEND </a:t>
            </a:r>
            <a:r>
              <a:rPr lang="en-US" sz="2400" dirty="0" smtClean="0"/>
              <a:t>the </a:t>
            </a:r>
            <a:r>
              <a:rPr lang="en-US" sz="2400" dirty="0" smtClean="0"/>
              <a:t>main </a:t>
            </a:r>
            <a:r>
              <a:rPr lang="en-US" sz="2400" dirty="0" smtClean="0"/>
              <a:t>messages </a:t>
            </a:r>
            <a:r>
              <a:rPr lang="en-US" sz="2400" dirty="0" smtClean="0"/>
              <a:t>of your </a:t>
            </a:r>
            <a:r>
              <a:rPr lang="en-US" sz="2400" dirty="0" smtClean="0"/>
              <a:t>text (</a:t>
            </a:r>
            <a:r>
              <a:rPr lang="en-US" sz="2400" dirty="0"/>
              <a:t>after reading</a:t>
            </a:r>
            <a:r>
              <a:rPr lang="en-US" sz="2400" dirty="0" smtClean="0"/>
              <a:t>).</a:t>
            </a:r>
            <a:endParaRPr lang="en-US" sz="2400" dirty="0"/>
          </a:p>
        </p:txBody>
      </p:sp>
      <p:sp>
        <p:nvSpPr>
          <p:cNvPr id="6" name="Oval Callout 5"/>
          <p:cNvSpPr/>
          <p:nvPr/>
        </p:nvSpPr>
        <p:spPr>
          <a:xfrm>
            <a:off x="2492828" y="644470"/>
            <a:ext cx="6422571" cy="4232329"/>
          </a:xfrm>
          <a:prstGeom prst="wedgeEllipseCallout">
            <a:avLst>
              <a:gd name="adj1" fmla="val -64498"/>
              <a:gd name="adj2" fmla="val 5228"/>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smtClean="0"/>
              <a:t>It’s fun—you see your fine mind at work.  It demands active processing.  </a:t>
            </a:r>
          </a:p>
          <a:p>
            <a:pPr algn="ctr">
              <a:defRPr/>
            </a:pPr>
            <a:r>
              <a:rPr lang="en-US" sz="2400" dirty="0" smtClean="0"/>
              <a:t>You will learn a lot from the text.</a:t>
            </a:r>
          </a:p>
          <a:p>
            <a:pPr algn="ctr">
              <a:defRPr/>
            </a:pPr>
            <a:endParaRPr lang="en-US" sz="2400" dirty="0"/>
          </a:p>
          <a:p>
            <a:pPr algn="ctr">
              <a:defRPr/>
            </a:pPr>
            <a:r>
              <a:rPr lang="en-US" sz="3200" dirty="0" smtClean="0">
                <a:solidFill>
                  <a:srgbClr val="C00000"/>
                </a:solidFill>
                <a:latin typeface="Aharoni" panose="02010803020104030203" pitchFamily="2" charset="-79"/>
                <a:cs typeface="Aharoni" panose="02010803020104030203" pitchFamily="2" charset="-79"/>
              </a:rPr>
              <a:t>Go for it now</a:t>
            </a:r>
          </a:p>
          <a:p>
            <a:pPr algn="ctr">
              <a:defRPr/>
            </a:pPr>
            <a:r>
              <a:rPr lang="en-US" sz="3200" dirty="0">
                <a:solidFill>
                  <a:srgbClr val="C00000"/>
                </a:solidFill>
                <a:latin typeface="Aharoni" panose="02010803020104030203" pitchFamily="2" charset="-79"/>
                <a:cs typeface="Aharoni" panose="02010803020104030203" pitchFamily="2" charset="-79"/>
              </a:rPr>
              <a:t>u</a:t>
            </a:r>
            <a:r>
              <a:rPr lang="en-US" sz="3200" dirty="0" smtClean="0">
                <a:solidFill>
                  <a:srgbClr val="C00000"/>
                </a:solidFill>
                <a:latin typeface="Aharoni" panose="02010803020104030203" pitchFamily="2" charset="-79"/>
                <a:cs typeface="Aharoni" panose="02010803020104030203" pitchFamily="2" charset="-79"/>
              </a:rPr>
              <a:t>sing your own text.</a:t>
            </a:r>
          </a:p>
        </p:txBody>
      </p:sp>
    </p:spTree>
    <p:extLst>
      <p:ext uri="{BB962C8B-B14F-4D97-AF65-F5344CB8AC3E}">
        <p14:creationId xmlns:p14="http://schemas.microsoft.com/office/powerpoint/2010/main" val="29771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Callout 14"/>
          <p:cNvSpPr/>
          <p:nvPr/>
        </p:nvSpPr>
        <p:spPr>
          <a:xfrm>
            <a:off x="2572796" y="1752600"/>
            <a:ext cx="5867400" cy="2514600"/>
          </a:xfrm>
          <a:prstGeom prst="wedgeEllipseCallout">
            <a:avLst>
              <a:gd name="adj1" fmla="val -66533"/>
              <a:gd name="adj2" fmla="val 2423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Before proceeding further, read the section in the handbook about </a:t>
            </a:r>
            <a:r>
              <a:rPr lang="en-US" sz="2400" b="1" dirty="0" smtClean="0"/>
              <a:t>Determine Importance</a:t>
            </a:r>
            <a:r>
              <a:rPr lang="en-US" sz="2400" dirty="0" smtClean="0"/>
              <a:t> and </a:t>
            </a:r>
            <a:r>
              <a:rPr lang="en-US" sz="2400" i="1" dirty="0" smtClean="0"/>
              <a:t>Target, Track, and Defend the Main Points.</a:t>
            </a:r>
            <a:endParaRPr lang="en-US" sz="2400" dirty="0" smtClean="0"/>
          </a:p>
        </p:txBody>
      </p:sp>
      <p:pic>
        <p:nvPicPr>
          <p:cNvPr id="8"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53" y="2667000"/>
            <a:ext cx="1819529" cy="1867161"/>
          </a:xfrm>
          <a:prstGeom prst="rect">
            <a:avLst/>
          </a:prstGeom>
        </p:spPr>
      </p:pic>
      <p:sp>
        <p:nvSpPr>
          <p:cNvPr id="5" name="Oval Callout 4"/>
          <p:cNvSpPr/>
          <p:nvPr/>
        </p:nvSpPr>
        <p:spPr>
          <a:xfrm>
            <a:off x="2558282" y="304800"/>
            <a:ext cx="6357118" cy="4800600"/>
          </a:xfrm>
          <a:prstGeom prst="wedgeEllipseCallout">
            <a:avLst>
              <a:gd name="adj1" fmla="val -64342"/>
              <a:gd name="adj2" fmla="val 1941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Welcome to the DEMO for </a:t>
            </a:r>
            <a:r>
              <a:rPr lang="en-US" sz="2400" b="1" i="1" dirty="0" smtClean="0"/>
              <a:t>Target, Track, &amp; Defend the Main Points</a:t>
            </a:r>
            <a:r>
              <a:rPr lang="en-US" sz="2400" dirty="0" smtClean="0"/>
              <a:t>.</a:t>
            </a:r>
          </a:p>
          <a:p>
            <a:pPr algn="ctr"/>
            <a:endParaRPr lang="en-US" sz="2400" dirty="0"/>
          </a:p>
          <a:p>
            <a:pPr algn="ctr"/>
            <a:r>
              <a:rPr lang="en-US" dirty="0"/>
              <a:t>When considering Layered Reading, </a:t>
            </a:r>
            <a:r>
              <a:rPr lang="en-US" dirty="0" smtClean="0"/>
              <a:t>this </a:t>
            </a:r>
            <a:r>
              <a:rPr lang="en-US" dirty="0" smtClean="0"/>
              <a:t>strategy has Before, During, and After components, but it is mainly a DURING strategy—helping you figure out what is most important.</a:t>
            </a:r>
          </a:p>
          <a:p>
            <a:pPr algn="ctr"/>
            <a:endParaRPr lang="en-US" dirty="0"/>
          </a:p>
          <a:p>
            <a:pPr algn="ctr"/>
            <a:r>
              <a:rPr lang="en-US" dirty="0" smtClean="0"/>
              <a:t>Are you like many of our </a:t>
            </a:r>
            <a:r>
              <a:rPr lang="en-US" dirty="0" smtClean="0"/>
              <a:t>former students </a:t>
            </a:r>
            <a:r>
              <a:rPr lang="en-US" dirty="0" smtClean="0"/>
              <a:t>who </a:t>
            </a:r>
            <a:r>
              <a:rPr lang="en-US" dirty="0" smtClean="0"/>
              <a:t>said on </a:t>
            </a:r>
            <a:r>
              <a:rPr lang="en-US" dirty="0"/>
              <a:t>Day </a:t>
            </a:r>
            <a:r>
              <a:rPr lang="en-US" dirty="0" smtClean="0"/>
              <a:t>1 of the </a:t>
            </a:r>
            <a:r>
              <a:rPr lang="en-US" dirty="0"/>
              <a:t>course  </a:t>
            </a:r>
            <a:r>
              <a:rPr lang="en-US" dirty="0" smtClean="0"/>
              <a:t>that they wanted </a:t>
            </a:r>
            <a:r>
              <a:rPr lang="en-US" dirty="0" smtClean="0"/>
              <a:t>to learn </a:t>
            </a:r>
            <a:r>
              <a:rPr lang="en-US" dirty="0" smtClean="0"/>
              <a:t>how to figure out what </a:t>
            </a:r>
            <a:r>
              <a:rPr lang="en-US" dirty="0" smtClean="0"/>
              <a:t>is most important in a text?</a:t>
            </a:r>
            <a:endParaRPr lang="en-US" dirty="0"/>
          </a:p>
        </p:txBody>
      </p:sp>
    </p:spTree>
    <p:extLst>
      <p:ext uri="{BB962C8B-B14F-4D97-AF65-F5344CB8AC3E}">
        <p14:creationId xmlns:p14="http://schemas.microsoft.com/office/powerpoint/2010/main" val="121247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53" y="1773488"/>
            <a:ext cx="2207647" cy="2265439"/>
          </a:xfrm>
          <a:prstGeom prst="rect">
            <a:avLst/>
          </a:prstGeom>
        </p:spPr>
      </p:pic>
      <p:sp>
        <p:nvSpPr>
          <p:cNvPr id="4" name="Oval Callout 3"/>
          <p:cNvSpPr/>
          <p:nvPr/>
        </p:nvSpPr>
        <p:spPr>
          <a:xfrm>
            <a:off x="2667000" y="1288941"/>
            <a:ext cx="6096000" cy="2978259"/>
          </a:xfrm>
          <a:prstGeom prst="wedgeEllipseCallout">
            <a:avLst>
              <a:gd name="adj1" fmla="val -65402"/>
              <a:gd name="adj2" fmla="val 8314"/>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a:t>I need to read my history text.  The professor always expects us to see the big picture of the text with the most important issues and points.  He probes us on these. </a:t>
            </a:r>
          </a:p>
        </p:txBody>
      </p:sp>
      <p:sp>
        <p:nvSpPr>
          <p:cNvPr id="6" name="Oval Callout 5"/>
          <p:cNvSpPr/>
          <p:nvPr/>
        </p:nvSpPr>
        <p:spPr>
          <a:xfrm>
            <a:off x="2685143" y="1288613"/>
            <a:ext cx="6077857" cy="2978587"/>
          </a:xfrm>
          <a:prstGeom prst="wedgeEllipseCallout">
            <a:avLst>
              <a:gd name="adj1" fmla="val -65402"/>
              <a:gd name="adj2" fmla="val 8314"/>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200" dirty="0" smtClean="0"/>
              <a:t>Here is Chapter 11.  I am already familiar with its structure--</a:t>
            </a:r>
            <a:r>
              <a:rPr lang="en-US" sz="2200" i="1" dirty="0" smtClean="0"/>
              <a:t>Skeleton</a:t>
            </a:r>
            <a:r>
              <a:rPr lang="en-US" sz="2200" dirty="0" smtClean="0"/>
              <a:t>.  Now I do </a:t>
            </a:r>
            <a:r>
              <a:rPr lang="en-US" sz="2200" i="1" dirty="0" smtClean="0"/>
              <a:t>T.H.I.E.V.V.E.S. with Snatches </a:t>
            </a:r>
            <a:r>
              <a:rPr lang="en-US" sz="2200" dirty="0" smtClean="0"/>
              <a:t>for the usual reasons but also to pick up clues to predict the most important message(s) of this text. </a:t>
            </a:r>
            <a:endParaRPr lang="en-US" sz="2200" dirty="0"/>
          </a:p>
        </p:txBody>
      </p:sp>
    </p:spTree>
    <p:extLst>
      <p:ext uri="{BB962C8B-B14F-4D97-AF65-F5344CB8AC3E}">
        <p14:creationId xmlns:p14="http://schemas.microsoft.com/office/powerpoint/2010/main" val="225826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47" y="346606"/>
            <a:ext cx="3676238" cy="4525963"/>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1000"/>
            <a:ext cx="3581400" cy="4652593"/>
          </a:xfrm>
          <a:prstGeom prst="rect">
            <a:avLst/>
          </a:prstGeom>
          <a:ln>
            <a:noFill/>
          </a:ln>
          <a:effectLst>
            <a:outerShdw blurRad="292100" dist="139700" dir="2700000" algn="tl" rotWithShape="0">
              <a:srgbClr val="333333">
                <a:alpha val="65000"/>
              </a:srgbClr>
            </a:outerShdw>
          </a:effec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7200"/>
            <a:ext cx="3657600" cy="4646844"/>
          </a:xfrm>
          <a:prstGeom prst="rect">
            <a:avLst/>
          </a:prstGeom>
          <a:ln>
            <a:noFill/>
          </a:ln>
          <a:effectLst>
            <a:outerShdw blurRad="292100" dist="139700" dir="2700000" algn="tl" rotWithShape="0">
              <a:srgbClr val="333333">
                <a:alpha val="65000"/>
              </a:srgbClr>
            </a:outerShdw>
          </a:effectLst>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609600"/>
            <a:ext cx="3581400" cy="4614743"/>
          </a:xfrm>
          <a:prstGeom prst="rect">
            <a:avLst/>
          </a:prstGeom>
          <a:ln>
            <a:noFill/>
          </a:ln>
          <a:effectLst>
            <a:outerShdw blurRad="292100" dist="139700" dir="2700000" algn="tl" rotWithShape="0">
              <a:srgbClr val="333333">
                <a:alpha val="65000"/>
              </a:srgbClr>
            </a:outerShdw>
          </a:effectLst>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762000"/>
            <a:ext cx="3505200" cy="4501214"/>
          </a:xfrm>
          <a:prstGeom prst="rect">
            <a:avLst/>
          </a:prstGeom>
          <a:ln>
            <a:noFill/>
          </a:ln>
          <a:effectLst>
            <a:outerShdw blurRad="292100" dist="139700" dir="2700000" algn="tl" rotWithShape="0">
              <a:srgbClr val="333333">
                <a:alpha val="65000"/>
              </a:srgbClr>
            </a:outerShdw>
          </a:effectLst>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7235" y="881148"/>
            <a:ext cx="3434765" cy="4502932"/>
          </a:xfrm>
          <a:prstGeom prst="rect">
            <a:avLst/>
          </a:prstGeom>
          <a:ln>
            <a:noFill/>
          </a:ln>
          <a:effectLst>
            <a:outerShdw blurRad="292100" dist="139700" dir="2700000" algn="tl" rotWithShape="0">
              <a:srgbClr val="333333">
                <a:alpha val="65000"/>
              </a:srgbClr>
            </a:outerShdw>
          </a:effectLst>
        </p:spPr>
      </p:pic>
      <p:pic>
        <p:nvPicPr>
          <p:cNvPr id="10" name="Picture 9"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0665" y="1007674"/>
            <a:ext cx="3510159" cy="4554926"/>
          </a:xfrm>
          <a:prstGeom prst="rect">
            <a:avLst/>
          </a:prstGeom>
          <a:ln>
            <a:noFill/>
          </a:ln>
          <a:effectLst>
            <a:outerShdw blurRad="292100" dist="139700" dir="2700000" algn="tl" rotWithShape="0">
              <a:srgbClr val="333333">
                <a:alpha val="65000"/>
              </a:srgbClr>
            </a:outerShdw>
          </a:effectLst>
        </p:spPr>
      </p:pic>
      <p:pic>
        <p:nvPicPr>
          <p:cNvPr id="11" name="Picture 10"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98463" y="1198400"/>
            <a:ext cx="3707266" cy="4516599"/>
          </a:xfrm>
          <a:prstGeom prst="rect">
            <a:avLst/>
          </a:prstGeom>
          <a:ln>
            <a:noFill/>
          </a:ln>
          <a:effectLst>
            <a:outerShdw blurRad="292100" dist="139700" dir="2700000" algn="tl" rotWithShape="0">
              <a:srgbClr val="333333">
                <a:alpha val="65000"/>
              </a:srgbClr>
            </a:outerShdw>
          </a:effectLst>
        </p:spPr>
      </p:pic>
      <p:pic>
        <p:nvPicPr>
          <p:cNvPr id="12" name="Picture 11"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8800" y="1295400"/>
            <a:ext cx="3657600" cy="4774271"/>
          </a:xfrm>
          <a:prstGeom prst="rect">
            <a:avLst/>
          </a:prstGeom>
          <a:ln>
            <a:noFill/>
          </a:ln>
          <a:effectLst>
            <a:outerShdw blurRad="292100" dist="139700" dir="2700000" algn="tl" rotWithShape="0">
              <a:srgbClr val="333333">
                <a:alpha val="65000"/>
              </a:srgbClr>
            </a:outerShdw>
          </a:effectLst>
        </p:spPr>
      </p:pic>
      <p:pic>
        <p:nvPicPr>
          <p:cNvPr id="13" name="Picture 12"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5731" y="1371601"/>
            <a:ext cx="3874070" cy="4961898"/>
          </a:xfrm>
          <a:prstGeom prst="rect">
            <a:avLst/>
          </a:prstGeom>
          <a:ln>
            <a:noFill/>
          </a:ln>
          <a:effectLst>
            <a:outerShdw blurRad="292100" dist="139700" dir="2700000" algn="tl" rotWithShape="0">
              <a:srgbClr val="333333">
                <a:alpha val="65000"/>
              </a:srgbClr>
            </a:outerShdw>
          </a:effectLst>
        </p:spPr>
      </p:pic>
      <p:pic>
        <p:nvPicPr>
          <p:cNvPr id="14" name="Picture 13"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76500" y="1524001"/>
            <a:ext cx="3914694" cy="4953000"/>
          </a:xfrm>
          <a:prstGeom prst="rect">
            <a:avLst/>
          </a:prstGeom>
          <a:ln>
            <a:noFill/>
          </a:ln>
          <a:effectLst>
            <a:outerShdw blurRad="292100" dist="139700" dir="2700000" algn="tl" rotWithShape="0">
              <a:srgbClr val="333333">
                <a:alpha val="65000"/>
              </a:srgbClr>
            </a:outerShdw>
          </a:effectLst>
        </p:spPr>
      </p:pic>
      <p:pic>
        <p:nvPicPr>
          <p:cNvPr id="15" name="Picture 14"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67000" y="1600200"/>
            <a:ext cx="4114800" cy="5011162"/>
          </a:xfrm>
          <a:prstGeom prst="rect">
            <a:avLst/>
          </a:prstGeom>
          <a:ln>
            <a:noFill/>
          </a:ln>
          <a:effectLst>
            <a:outerShdw blurRad="292100" dist="139700" dir="2700000" algn="tl" rotWithShape="0">
              <a:srgbClr val="333333">
                <a:alpha val="65000"/>
              </a:srgbClr>
            </a:outerShdw>
          </a:effectLst>
        </p:spPr>
      </p:pic>
      <p:pic>
        <p:nvPicPr>
          <p:cNvPr id="16" name="Picture 15"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12422" y="1774396"/>
            <a:ext cx="3945577" cy="5038416"/>
          </a:xfrm>
          <a:prstGeom prst="rect">
            <a:avLst/>
          </a:prstGeom>
          <a:ln>
            <a:noFill/>
          </a:ln>
          <a:effectLst>
            <a:outerShdw blurRad="292100" dist="139700" dir="2700000" algn="tl" rotWithShape="0">
              <a:srgbClr val="333333">
                <a:alpha val="65000"/>
              </a:srgbClr>
            </a:outerShdw>
          </a:effectLst>
        </p:spPr>
      </p:pic>
      <p:pic>
        <p:nvPicPr>
          <p:cNvPr id="17" name="Picture 16" descr="Screen Clippi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76600" y="1876840"/>
            <a:ext cx="3886200" cy="5069565"/>
          </a:xfrm>
          <a:prstGeom prst="rect">
            <a:avLst/>
          </a:prstGeom>
          <a:ln>
            <a:noFill/>
          </a:ln>
          <a:effectLst>
            <a:outerShdw blurRad="292100" dist="139700" dir="2700000" algn="tl" rotWithShape="0">
              <a:srgbClr val="333333">
                <a:alpha val="65000"/>
              </a:srgbClr>
            </a:outerShdw>
          </a:effectLst>
        </p:spPr>
      </p:pic>
      <p:pic>
        <p:nvPicPr>
          <p:cNvPr id="18" name="Picture 17" descr="Screen Clipp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29027" y="2075054"/>
            <a:ext cx="3862373" cy="5121535"/>
          </a:xfrm>
          <a:prstGeom prst="rect">
            <a:avLst/>
          </a:prstGeom>
          <a:ln>
            <a:noFill/>
          </a:ln>
          <a:effectLst>
            <a:outerShdw blurRad="292100" dist="139700" dir="2700000" algn="tl" rotWithShape="0">
              <a:srgbClr val="333333">
                <a:alpha val="65000"/>
              </a:srgbClr>
            </a:outerShdw>
          </a:effectLst>
        </p:spPr>
      </p:pic>
      <p:pic>
        <p:nvPicPr>
          <p:cNvPr id="19" name="Picture 18" descr="Screen Clippi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19041" y="2231132"/>
            <a:ext cx="3981824" cy="5160268"/>
          </a:xfrm>
          <a:prstGeom prst="rect">
            <a:avLst/>
          </a:prstGeom>
          <a:ln>
            <a:noFill/>
          </a:ln>
          <a:effectLst>
            <a:outerShdw blurRad="292100" dist="139700" dir="2700000" algn="tl" rotWithShape="0">
              <a:srgbClr val="333333">
                <a:alpha val="65000"/>
              </a:srgbClr>
            </a:outerShdw>
          </a:effectLst>
        </p:spPr>
      </p:pic>
      <p:pic>
        <p:nvPicPr>
          <p:cNvPr id="20" name="Picture 19" descr="Screen Clippi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14800" y="2442793"/>
            <a:ext cx="3984744" cy="5181600"/>
          </a:xfrm>
          <a:prstGeom prst="rect">
            <a:avLst/>
          </a:prstGeom>
          <a:ln>
            <a:noFill/>
          </a:ln>
          <a:effectLst>
            <a:outerShdw blurRad="292100" dist="139700" dir="2700000" algn="tl" rotWithShape="0">
              <a:srgbClr val="333333">
                <a:alpha val="65000"/>
              </a:srgbClr>
            </a:outerShdw>
          </a:effectLst>
        </p:spPr>
      </p:pic>
      <p:pic>
        <p:nvPicPr>
          <p:cNvPr id="21" name="Picture 20" descr="Screen Clippi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98161" y="2652421"/>
            <a:ext cx="4083837" cy="5221585"/>
          </a:xfrm>
          <a:prstGeom prst="rect">
            <a:avLst/>
          </a:prstGeom>
          <a:ln>
            <a:noFill/>
          </a:ln>
          <a:effectLst>
            <a:outerShdw blurRad="292100" dist="139700" dir="2700000" algn="tl" rotWithShape="0">
              <a:srgbClr val="333333">
                <a:alpha val="65000"/>
              </a:srgbClr>
            </a:outerShdw>
          </a:effectLst>
        </p:spPr>
      </p:pic>
      <p:pic>
        <p:nvPicPr>
          <p:cNvPr id="22" name="Picture 21" descr="Screen Clippi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724400" y="2793280"/>
            <a:ext cx="3943890" cy="5181600"/>
          </a:xfrm>
          <a:prstGeom prst="rect">
            <a:avLst/>
          </a:prstGeom>
          <a:ln>
            <a:noFill/>
          </a:ln>
          <a:effectLst>
            <a:outerShdw blurRad="292100" dist="139700" dir="2700000" algn="tl" rotWithShape="0">
              <a:srgbClr val="333333">
                <a:alpha val="65000"/>
              </a:srgbClr>
            </a:outerShdw>
          </a:effectLst>
        </p:spPr>
      </p:pic>
      <p:pic>
        <p:nvPicPr>
          <p:cNvPr id="24" name="Content Placeholder 3" descr="Screen Clippi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5627" y="3258558"/>
            <a:ext cx="1819529" cy="1867161"/>
          </a:xfrm>
          <a:prstGeom prst="rect">
            <a:avLst/>
          </a:prstGeom>
          <a:ln>
            <a:noFill/>
          </a:ln>
          <a:effectLst>
            <a:outerShdw blurRad="292100" dist="139700" dir="2700000" algn="tl" rotWithShape="0">
              <a:srgbClr val="333333">
                <a:alpha val="65000"/>
              </a:srgbClr>
            </a:outerShdw>
          </a:effectLst>
        </p:spPr>
      </p:pic>
      <p:sp>
        <p:nvSpPr>
          <p:cNvPr id="23" name="Oval Callout 22"/>
          <p:cNvSpPr/>
          <p:nvPr/>
        </p:nvSpPr>
        <p:spPr>
          <a:xfrm>
            <a:off x="2324872" y="2683766"/>
            <a:ext cx="3884656" cy="1018884"/>
          </a:xfrm>
          <a:prstGeom prst="wedgeEllipseCallout">
            <a:avLst>
              <a:gd name="adj1" fmla="val -66745"/>
              <a:gd name="adj2" fmla="val 65844"/>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3300" b="1" i="1" dirty="0" smtClean="0">
                <a:solidFill>
                  <a:srgbClr val="0000CC"/>
                </a:solidFill>
              </a:rPr>
              <a:t>Let’s get to it!</a:t>
            </a:r>
            <a:endParaRPr lang="en-US" sz="3300" b="1" i="1" dirty="0">
              <a:solidFill>
                <a:srgbClr val="0000CC"/>
              </a:solidFill>
            </a:endParaRPr>
          </a:p>
        </p:txBody>
      </p:sp>
    </p:spTree>
    <p:extLst>
      <p:ext uri="{BB962C8B-B14F-4D97-AF65-F5344CB8AC3E}">
        <p14:creationId xmlns:p14="http://schemas.microsoft.com/office/powerpoint/2010/main" val="2990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par>
                          <p:cTn id="16" fill="hold">
                            <p:stCondLst>
                              <p:cond delay="175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75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25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5250"/>
                            </p:stCondLst>
                            <p:childTnLst>
                              <p:par>
                                <p:cTn id="59" presetID="53" presetClass="entr" presetSubtype="16"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par>
                          <p:cTn id="64" fill="hold">
                            <p:stCondLst>
                              <p:cond delay="5750"/>
                            </p:stCondLst>
                            <p:childTnLst>
                              <p:par>
                                <p:cTn id="65" presetID="53"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par>
                          <p:cTn id="70" fill="hold">
                            <p:stCondLst>
                              <p:cond delay="6250"/>
                            </p:stCondLst>
                            <p:childTnLst>
                              <p:par>
                                <p:cTn id="71" presetID="53" presetClass="entr" presetSubtype="16"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childTnLst>
                          </p:cTn>
                        </p:par>
                        <p:par>
                          <p:cTn id="76" fill="hold">
                            <p:stCondLst>
                              <p:cond delay="6750"/>
                            </p:stCondLst>
                            <p:childTnLst>
                              <p:par>
                                <p:cTn id="77" presetID="53" presetClass="entr" presetSubtype="16"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childTnLst>
                          </p:cTn>
                        </p:par>
                        <p:par>
                          <p:cTn id="82" fill="hold">
                            <p:stCondLst>
                              <p:cond delay="7250"/>
                            </p:stCondLst>
                            <p:childTnLst>
                              <p:par>
                                <p:cTn id="83" presetID="53" presetClass="entr" presetSubtype="16"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childTnLst>
                          </p:cTn>
                        </p:par>
                        <p:par>
                          <p:cTn id="88" fill="hold">
                            <p:stCondLst>
                              <p:cond delay="7750"/>
                            </p:stCondLst>
                            <p:childTnLst>
                              <p:par>
                                <p:cTn id="89" presetID="53" presetClass="entr" presetSubtype="16"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par>
                          <p:cTn id="94" fill="hold">
                            <p:stCondLst>
                              <p:cond delay="8250"/>
                            </p:stCondLst>
                            <p:childTnLst>
                              <p:par>
                                <p:cTn id="95" presetID="53" presetClass="entr" presetSubtype="16" fill="hold"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par>
                          <p:cTn id="100" fill="hold">
                            <p:stCondLst>
                              <p:cond delay="8750"/>
                            </p:stCondLst>
                            <p:childTnLst>
                              <p:par>
                                <p:cTn id="101" presetID="53" presetClass="entr" presetSubtype="16" fill="hold" nodeType="after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Effect transition="in" filter="fade">
                                      <p:cBhvr>
                                        <p:cTn id="105" dur="500"/>
                                        <p:tgtEl>
                                          <p:spTgt spid="20"/>
                                        </p:tgtEl>
                                      </p:cBhvr>
                                    </p:animEffect>
                                  </p:childTnLst>
                                </p:cTn>
                              </p:par>
                            </p:childTnLst>
                          </p:cTn>
                        </p:par>
                        <p:par>
                          <p:cTn id="106" fill="hold">
                            <p:stCondLst>
                              <p:cond delay="9250"/>
                            </p:stCondLst>
                            <p:childTnLst>
                              <p:par>
                                <p:cTn id="107" presetID="53" presetClass="entr" presetSubtype="16" fill="hold" nodeType="after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500" fill="hold"/>
                                        <p:tgtEl>
                                          <p:spTgt spid="21"/>
                                        </p:tgtEl>
                                        <p:attrNameLst>
                                          <p:attrName>ppt_w</p:attrName>
                                        </p:attrNameLst>
                                      </p:cBhvr>
                                      <p:tavLst>
                                        <p:tav tm="0">
                                          <p:val>
                                            <p:fltVal val="0"/>
                                          </p:val>
                                        </p:tav>
                                        <p:tav tm="100000">
                                          <p:val>
                                            <p:strVal val="#ppt_w"/>
                                          </p:val>
                                        </p:tav>
                                      </p:tavLst>
                                    </p:anim>
                                    <p:anim calcmode="lin" valueType="num">
                                      <p:cBhvr>
                                        <p:cTn id="110" dur="500" fill="hold"/>
                                        <p:tgtEl>
                                          <p:spTgt spid="21"/>
                                        </p:tgtEl>
                                        <p:attrNameLst>
                                          <p:attrName>ppt_h</p:attrName>
                                        </p:attrNameLst>
                                      </p:cBhvr>
                                      <p:tavLst>
                                        <p:tav tm="0">
                                          <p:val>
                                            <p:fltVal val="0"/>
                                          </p:val>
                                        </p:tav>
                                        <p:tav tm="100000">
                                          <p:val>
                                            <p:strVal val="#ppt_h"/>
                                          </p:val>
                                        </p:tav>
                                      </p:tavLst>
                                    </p:anim>
                                    <p:animEffect transition="in" filter="fade">
                                      <p:cBhvr>
                                        <p:cTn id="111" dur="500"/>
                                        <p:tgtEl>
                                          <p:spTgt spid="21"/>
                                        </p:tgtEl>
                                      </p:cBhvr>
                                    </p:animEffect>
                                  </p:childTnLst>
                                </p:cTn>
                              </p:par>
                            </p:childTnLst>
                          </p:cTn>
                        </p:par>
                        <p:par>
                          <p:cTn id="112" fill="hold">
                            <p:stCondLst>
                              <p:cond delay="9750"/>
                            </p:stCondLst>
                            <p:childTnLst>
                              <p:par>
                                <p:cTn id="113" presetID="53" presetClass="entr" presetSubtype="16" fill="hold"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500" fill="hold"/>
                                        <p:tgtEl>
                                          <p:spTgt spid="22"/>
                                        </p:tgtEl>
                                        <p:attrNameLst>
                                          <p:attrName>ppt_w</p:attrName>
                                        </p:attrNameLst>
                                      </p:cBhvr>
                                      <p:tavLst>
                                        <p:tav tm="0">
                                          <p:val>
                                            <p:fltVal val="0"/>
                                          </p:val>
                                        </p:tav>
                                        <p:tav tm="100000">
                                          <p:val>
                                            <p:strVal val="#ppt_w"/>
                                          </p:val>
                                        </p:tav>
                                      </p:tavLst>
                                    </p:anim>
                                    <p:anim calcmode="lin" valueType="num">
                                      <p:cBhvr>
                                        <p:cTn id="116" dur="500" fill="hold"/>
                                        <p:tgtEl>
                                          <p:spTgt spid="22"/>
                                        </p:tgtEl>
                                        <p:attrNameLst>
                                          <p:attrName>ppt_h</p:attrName>
                                        </p:attrNameLst>
                                      </p:cBhvr>
                                      <p:tavLst>
                                        <p:tav tm="0">
                                          <p:val>
                                            <p:fltVal val="0"/>
                                          </p:val>
                                        </p:tav>
                                        <p:tav tm="100000">
                                          <p:val>
                                            <p:strVal val="#ppt_h"/>
                                          </p:val>
                                        </p:tav>
                                      </p:tavLst>
                                    </p:anim>
                                    <p:animEffect transition="in" filter="fade">
                                      <p:cBhvr>
                                        <p:cTn id="117" dur="500"/>
                                        <p:tgtEl>
                                          <p:spTgt spid="22"/>
                                        </p:tgtEl>
                                      </p:cBhvr>
                                    </p:animEffect>
                                  </p:childTnLst>
                                </p:cTn>
                              </p:par>
                            </p:childTnLst>
                          </p:cTn>
                        </p:par>
                        <p:par>
                          <p:cTn id="118" fill="hold">
                            <p:stCondLst>
                              <p:cond delay="10250"/>
                            </p:stCondLst>
                            <p:childTnLst>
                              <p:par>
                                <p:cTn id="119" presetID="14" presetClass="entr" presetSubtype="10" fill="hold" grpId="0" nodeType="after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randombar(horizontal)">
                                      <p:cBhvr>
                                        <p:cTn id="121" dur="500"/>
                                        <p:tgtEl>
                                          <p:spTgt spid="23"/>
                                        </p:tgtEl>
                                      </p:cBhvr>
                                    </p:animEffect>
                                  </p:childTnLst>
                                </p:cTn>
                              </p:par>
                              <p:par>
                                <p:cTn id="122" presetID="14" presetClass="entr" presetSubtype="10" fill="hold" nodeType="with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randombar(horizontal)">
                                      <p:cBhvr>
                                        <p:cTn id="1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 ThSh Target Track &amp; Defend Main Ideas.pdf - Adobe Reader"/>
          <p:cNvPicPr>
            <a:picLocks noChangeAspect="1"/>
          </p:cNvPicPr>
          <p:nvPr/>
        </p:nvPicPr>
        <p:blipFill rotWithShape="1">
          <a:blip r:embed="rId2">
            <a:extLst>
              <a:ext uri="{28A0092B-C50C-407E-A947-70E740481C1C}">
                <a14:useLocalDpi xmlns:a14="http://schemas.microsoft.com/office/drawing/2010/main" val="0"/>
              </a:ext>
            </a:extLst>
          </a:blip>
          <a:srcRect l="21746" t="12186" r="36666"/>
          <a:stretch/>
        </p:blipFill>
        <p:spPr>
          <a:xfrm>
            <a:off x="2895600" y="152400"/>
            <a:ext cx="5787572" cy="6579062"/>
          </a:xfrm>
          <a:prstGeom prst="rect">
            <a:avLst/>
          </a:prstGeom>
        </p:spPr>
      </p:pic>
      <p:pic>
        <p:nvPicPr>
          <p:cNvPr id="8"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27142"/>
            <a:ext cx="1677310" cy="1721219"/>
          </a:xfrm>
          <a:prstGeom prst="rect">
            <a:avLst/>
          </a:prstGeom>
        </p:spPr>
      </p:pic>
      <p:sp>
        <p:nvSpPr>
          <p:cNvPr id="9" name="Oval Callout 8"/>
          <p:cNvSpPr/>
          <p:nvPr/>
        </p:nvSpPr>
        <p:spPr>
          <a:xfrm>
            <a:off x="2743200" y="1752600"/>
            <a:ext cx="4419600" cy="1447800"/>
          </a:xfrm>
          <a:prstGeom prst="wedgeEllipseCallout">
            <a:avLst>
              <a:gd name="adj1" fmla="val -72875"/>
              <a:gd name="adj2" fmla="val 44200"/>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smtClean="0"/>
              <a:t>Here is </a:t>
            </a:r>
            <a:r>
              <a:rPr lang="en-US" sz="2400" dirty="0"/>
              <a:t>the </a:t>
            </a:r>
            <a:r>
              <a:rPr lang="en-US" sz="2400" b="1" i="1" dirty="0" err="1"/>
              <a:t>ThinkSheet</a:t>
            </a:r>
            <a:r>
              <a:rPr lang="en-US" sz="2400" b="1" i="1" dirty="0"/>
              <a:t> </a:t>
            </a:r>
            <a:r>
              <a:rPr lang="en-US" sz="2400" dirty="0"/>
              <a:t>for this Strategy.</a:t>
            </a:r>
          </a:p>
        </p:txBody>
      </p:sp>
    </p:spTree>
    <p:extLst>
      <p:ext uri="{BB962C8B-B14F-4D97-AF65-F5344CB8AC3E}">
        <p14:creationId xmlns:p14="http://schemas.microsoft.com/office/powerpoint/2010/main" val="58322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17" y="457200"/>
            <a:ext cx="11769983" cy="137516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825" y="2487185"/>
            <a:ext cx="1514729" cy="1554382"/>
          </a:xfrm>
          <a:prstGeom prst="rect">
            <a:avLst/>
          </a:prstGeom>
          <a:ln>
            <a:noFill/>
          </a:ln>
          <a:effectLst>
            <a:outerShdw blurRad="292100" dist="139700" dir="2700000" algn="tl" rotWithShape="0">
              <a:srgbClr val="333333">
                <a:alpha val="65000"/>
              </a:srgbClr>
            </a:outerShdw>
          </a:effectLst>
        </p:spPr>
      </p:pic>
      <p:sp>
        <p:nvSpPr>
          <p:cNvPr id="7" name="Oval Callout 6"/>
          <p:cNvSpPr/>
          <p:nvPr/>
        </p:nvSpPr>
        <p:spPr>
          <a:xfrm>
            <a:off x="5562600" y="1544413"/>
            <a:ext cx="3429000" cy="2417988"/>
          </a:xfrm>
          <a:prstGeom prst="wedgeEllipseCallout">
            <a:avLst>
              <a:gd name="adj1" fmla="val -68263"/>
              <a:gd name="adj2" fmla="val 19919"/>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i="1" dirty="0" smtClean="0">
                <a:solidFill>
                  <a:srgbClr val="0000CC"/>
                </a:solidFill>
              </a:rPr>
              <a:t>Here is what I </a:t>
            </a:r>
            <a:r>
              <a:rPr lang="en-US" sz="2200" b="1" i="1" dirty="0" smtClean="0">
                <a:solidFill>
                  <a:srgbClr val="0000CC"/>
                </a:solidFill>
              </a:rPr>
              <a:t>TARGET to be the main points—based on my preview.  My best guess now.</a:t>
            </a:r>
            <a:endParaRPr lang="en-US" sz="2200" b="1" i="1" dirty="0">
              <a:solidFill>
                <a:srgbClr val="0000CC"/>
              </a:solidFill>
            </a:endParaRPr>
          </a:p>
        </p:txBody>
      </p:sp>
      <p:sp>
        <p:nvSpPr>
          <p:cNvPr id="8" name="TextBox 7"/>
          <p:cNvSpPr txBox="1"/>
          <p:nvPr/>
        </p:nvSpPr>
        <p:spPr>
          <a:xfrm>
            <a:off x="457200" y="2504182"/>
            <a:ext cx="3152775" cy="1077218"/>
          </a:xfrm>
          <a:prstGeom prst="rect">
            <a:avLst/>
          </a:prstGeom>
          <a:noFill/>
        </p:spPr>
        <p:txBody>
          <a:bodyPr wrap="square" rtlCol="0">
            <a:spAutoFit/>
          </a:bodyPr>
          <a:lstStyle/>
          <a:p>
            <a:r>
              <a:rPr lang="en-US" sz="1600" b="1" dirty="0" smtClean="0">
                <a:solidFill>
                  <a:srgbClr val="0000CC"/>
                </a:solidFill>
              </a:rPr>
              <a:t>How the </a:t>
            </a:r>
            <a:r>
              <a:rPr lang="en-US" sz="1600" b="1" u="sng" dirty="0" smtClean="0">
                <a:solidFill>
                  <a:srgbClr val="0000CC"/>
                </a:solidFill>
              </a:rPr>
              <a:t>Civil War</a:t>
            </a:r>
            <a:r>
              <a:rPr lang="en-US" sz="1600" b="1" dirty="0" smtClean="0">
                <a:solidFill>
                  <a:srgbClr val="0000CC"/>
                </a:solidFill>
              </a:rPr>
              <a:t>  “finished the founding” of U.S.A. by dealing with two purposely unresolved issues:</a:t>
            </a:r>
            <a:endParaRPr lang="en-US" sz="1600" b="1" dirty="0">
              <a:solidFill>
                <a:srgbClr val="0000CC"/>
              </a:solidFill>
            </a:endParaRPr>
          </a:p>
        </p:txBody>
      </p:sp>
      <p:sp>
        <p:nvSpPr>
          <p:cNvPr id="9" name="TextBox 8"/>
          <p:cNvSpPr txBox="1"/>
          <p:nvPr/>
        </p:nvSpPr>
        <p:spPr>
          <a:xfrm>
            <a:off x="838200" y="3606225"/>
            <a:ext cx="2895600" cy="584775"/>
          </a:xfrm>
          <a:prstGeom prst="rect">
            <a:avLst/>
          </a:prstGeom>
          <a:noFill/>
        </p:spPr>
        <p:txBody>
          <a:bodyPr wrap="square" rtlCol="0">
            <a:spAutoFit/>
          </a:bodyPr>
          <a:lstStyle/>
          <a:p>
            <a:pPr marL="342900" indent="-342900">
              <a:buAutoNum type="arabicPeriod"/>
            </a:pPr>
            <a:r>
              <a:rPr lang="en-US" sz="1600" b="1" dirty="0" smtClean="0">
                <a:solidFill>
                  <a:srgbClr val="0000CC"/>
                </a:solidFill>
              </a:rPr>
              <a:t>Slavery</a:t>
            </a:r>
          </a:p>
          <a:p>
            <a:pPr marL="342900" indent="-342900">
              <a:buAutoNum type="arabicPeriod"/>
            </a:pPr>
            <a:r>
              <a:rPr lang="en-US" sz="1600" b="1" dirty="0" smtClean="0">
                <a:solidFill>
                  <a:srgbClr val="0000CC"/>
                </a:solidFill>
              </a:rPr>
              <a:t>Federalism</a:t>
            </a:r>
            <a:endParaRPr lang="en-US" sz="1600" b="1" dirty="0">
              <a:solidFill>
                <a:srgbClr val="0000CC"/>
              </a:solidFill>
            </a:endParaRPr>
          </a:p>
        </p:txBody>
      </p:sp>
      <p:sp>
        <p:nvSpPr>
          <p:cNvPr id="11" name="TextBox 10"/>
          <p:cNvSpPr txBox="1"/>
          <p:nvPr/>
        </p:nvSpPr>
        <p:spPr>
          <a:xfrm>
            <a:off x="381001" y="4165699"/>
            <a:ext cx="3200399" cy="2616101"/>
          </a:xfrm>
          <a:prstGeom prst="rect">
            <a:avLst/>
          </a:prstGeom>
          <a:noFill/>
        </p:spPr>
        <p:txBody>
          <a:bodyPr wrap="square" rtlCol="0">
            <a:spAutoFit/>
          </a:bodyPr>
          <a:lstStyle/>
          <a:p>
            <a:r>
              <a:rPr lang="en-US" sz="1600" b="1" dirty="0" smtClean="0"/>
              <a:t>Explain why the big issue of slavery was put off.</a:t>
            </a:r>
          </a:p>
          <a:p>
            <a:pPr marL="342900" indent="-342900">
              <a:buAutoNum type="arabicPeriod"/>
            </a:pPr>
            <a:endParaRPr lang="en-US" sz="1000" b="1" dirty="0" smtClean="0">
              <a:solidFill>
                <a:srgbClr val="FF0000"/>
              </a:solidFill>
            </a:endParaRPr>
          </a:p>
          <a:p>
            <a:r>
              <a:rPr lang="en-US" sz="1600" b="1" dirty="0" smtClean="0">
                <a:solidFill>
                  <a:srgbClr val="FF0000"/>
                </a:solidFill>
              </a:rPr>
              <a:t>Show how </a:t>
            </a:r>
            <a:r>
              <a:rPr lang="en-US" sz="1600" b="1" dirty="0" smtClean="0">
                <a:solidFill>
                  <a:srgbClr val="FF0000"/>
                </a:solidFill>
              </a:rPr>
              <a:t>the slavery </a:t>
            </a:r>
            <a:r>
              <a:rPr lang="en-US" sz="1600" b="1" dirty="0" smtClean="0">
                <a:solidFill>
                  <a:srgbClr val="FF0000"/>
                </a:solidFill>
              </a:rPr>
              <a:t>issue brought the Federalism issue to the forefront.</a:t>
            </a:r>
          </a:p>
          <a:p>
            <a:pPr marL="342900" indent="-342900">
              <a:buAutoNum type="arabicPeriod"/>
            </a:pPr>
            <a:endParaRPr lang="en-US" sz="1000" b="1" dirty="0" smtClean="0">
              <a:solidFill>
                <a:srgbClr val="0000CC"/>
              </a:solidFill>
            </a:endParaRPr>
          </a:p>
          <a:p>
            <a:r>
              <a:rPr lang="en-US" sz="1600" b="1" dirty="0" smtClean="0">
                <a:solidFill>
                  <a:srgbClr val="009900"/>
                </a:solidFill>
              </a:rPr>
              <a:t>Describe how both were resolved.</a:t>
            </a:r>
          </a:p>
          <a:p>
            <a:endParaRPr lang="en-US" sz="1000" b="1" dirty="0" smtClean="0">
              <a:solidFill>
                <a:srgbClr val="0000CC"/>
              </a:solidFill>
            </a:endParaRPr>
          </a:p>
          <a:p>
            <a:r>
              <a:rPr lang="en-US" sz="1600" b="1" dirty="0" smtClean="0">
                <a:solidFill>
                  <a:srgbClr val="7030A0"/>
                </a:solidFill>
              </a:rPr>
              <a:t>Show how these issues played out after the war &amp; today.</a:t>
            </a:r>
            <a:endParaRPr lang="en-US" sz="1600" b="1" dirty="0">
              <a:solidFill>
                <a:srgbClr val="7030A0"/>
              </a:solidFill>
            </a:endParaRPr>
          </a:p>
        </p:txBody>
      </p:sp>
      <p:sp>
        <p:nvSpPr>
          <p:cNvPr id="12" name="Oval Callout 11"/>
          <p:cNvSpPr/>
          <p:nvPr/>
        </p:nvSpPr>
        <p:spPr>
          <a:xfrm>
            <a:off x="5294586" y="1470841"/>
            <a:ext cx="3733800" cy="2497155"/>
          </a:xfrm>
          <a:prstGeom prst="wedgeEllipseCallout">
            <a:avLst>
              <a:gd name="adj1" fmla="val -59608"/>
              <a:gd name="adj2" fmla="val 19921"/>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i="1" dirty="0" smtClean="0">
                <a:solidFill>
                  <a:srgbClr val="0000CC"/>
                </a:solidFill>
              </a:rPr>
              <a:t>From the clues in the preview, here is what I predict the author will do with these main issues.</a:t>
            </a:r>
            <a:endParaRPr lang="en-US" sz="2400" b="1" i="1" dirty="0">
              <a:solidFill>
                <a:srgbClr val="0000CC"/>
              </a:solidFill>
            </a:endParaRPr>
          </a:p>
        </p:txBody>
      </p:sp>
      <p:pic>
        <p:nvPicPr>
          <p:cNvPr id="13" name="Picture 12" descr="15 ThSh Target Track &amp; Defend Main Ideas [Compatibility Mode] - Microsoft Word"/>
          <p:cNvPicPr>
            <a:picLocks noChangeAspect="1"/>
          </p:cNvPicPr>
          <p:nvPr/>
        </p:nvPicPr>
        <p:blipFill rotWithShape="1">
          <a:blip r:embed="rId4">
            <a:extLst>
              <a:ext uri="{28A0092B-C50C-407E-A947-70E740481C1C}">
                <a14:useLocalDpi xmlns:a14="http://schemas.microsoft.com/office/drawing/2010/main" val="0"/>
              </a:ext>
            </a:extLst>
          </a:blip>
          <a:srcRect l="25000" t="35584" r="26826" b="53345"/>
          <a:stretch/>
        </p:blipFill>
        <p:spPr>
          <a:xfrm>
            <a:off x="-1143000" y="-10886"/>
            <a:ext cx="11353800" cy="1404588"/>
          </a:xfrm>
          <a:prstGeom prst="rect">
            <a:avLst/>
          </a:prstGeom>
          <a:ln>
            <a:noFill/>
          </a:ln>
        </p:spPr>
      </p:pic>
    </p:spTree>
    <p:extLst>
      <p:ext uri="{BB962C8B-B14F-4D97-AF65-F5344CB8AC3E}">
        <p14:creationId xmlns:p14="http://schemas.microsoft.com/office/powerpoint/2010/main" val="285124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rgbClr val="80808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rgbClr val="80808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2" end="2"/>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4" end="4"/>
                                            </p:txEl>
                                          </p:spTgt>
                                        </p:tgtEl>
                                        <p:attrNameLst>
                                          <p:attrName>ppt_c</p:attrName>
                                        </p:attrNameLst>
                                      </p:cBhvr>
                                      <p:to>
                                        <a:srgbClr val="808080"/>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12115800" cy="141557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276224" y="1371600"/>
            <a:ext cx="3152775" cy="1077218"/>
          </a:xfrm>
          <a:prstGeom prst="rect">
            <a:avLst/>
          </a:prstGeom>
          <a:noFill/>
        </p:spPr>
        <p:txBody>
          <a:bodyPr wrap="square" rtlCol="0">
            <a:spAutoFit/>
          </a:bodyPr>
          <a:lstStyle/>
          <a:p>
            <a:r>
              <a:rPr lang="en-US" sz="1600" b="1" dirty="0" smtClean="0">
                <a:solidFill>
                  <a:schemeClr val="bg1">
                    <a:lumMod val="50000"/>
                  </a:schemeClr>
                </a:solidFill>
              </a:rPr>
              <a:t>How the </a:t>
            </a:r>
            <a:r>
              <a:rPr lang="en-US" sz="1600" b="1" u="sng" dirty="0" smtClean="0">
                <a:solidFill>
                  <a:schemeClr val="bg1">
                    <a:lumMod val="50000"/>
                  </a:schemeClr>
                </a:solidFill>
              </a:rPr>
              <a:t>Civil War</a:t>
            </a:r>
            <a:r>
              <a:rPr lang="en-US" sz="1600" b="1" dirty="0" smtClean="0">
                <a:solidFill>
                  <a:schemeClr val="bg1">
                    <a:lumMod val="50000"/>
                  </a:schemeClr>
                </a:solidFill>
              </a:rPr>
              <a:t>.  “finished the founding” of U.S.A. by dealing with two purposely unresolved issues:</a:t>
            </a:r>
            <a:endParaRPr lang="en-US" sz="1600" b="1" dirty="0">
              <a:solidFill>
                <a:schemeClr val="bg1">
                  <a:lumMod val="50000"/>
                </a:schemeClr>
              </a:solidFill>
            </a:endParaRPr>
          </a:p>
        </p:txBody>
      </p:sp>
      <p:sp>
        <p:nvSpPr>
          <p:cNvPr id="9" name="TextBox 8"/>
          <p:cNvSpPr txBox="1"/>
          <p:nvPr/>
        </p:nvSpPr>
        <p:spPr>
          <a:xfrm>
            <a:off x="276225" y="2514600"/>
            <a:ext cx="2895600" cy="584775"/>
          </a:xfrm>
          <a:prstGeom prst="rect">
            <a:avLst/>
          </a:prstGeom>
          <a:noFill/>
        </p:spPr>
        <p:txBody>
          <a:bodyPr wrap="square" rtlCol="0">
            <a:spAutoFit/>
          </a:bodyPr>
          <a:lstStyle/>
          <a:p>
            <a:pPr marL="342900" indent="-342900">
              <a:buAutoNum type="arabicPeriod"/>
            </a:pPr>
            <a:r>
              <a:rPr lang="en-US" sz="1600" b="1" dirty="0" smtClean="0">
                <a:solidFill>
                  <a:schemeClr val="bg1">
                    <a:lumMod val="50000"/>
                  </a:schemeClr>
                </a:solidFill>
              </a:rPr>
              <a:t>Slavery</a:t>
            </a:r>
          </a:p>
          <a:p>
            <a:pPr marL="342900" indent="-342900">
              <a:buAutoNum type="arabicPeriod"/>
            </a:pPr>
            <a:r>
              <a:rPr lang="en-US" sz="1600" b="1" dirty="0" smtClean="0">
                <a:solidFill>
                  <a:schemeClr val="bg1">
                    <a:lumMod val="50000"/>
                  </a:schemeClr>
                </a:solidFill>
              </a:rPr>
              <a:t>Federalism</a:t>
            </a:r>
            <a:endParaRPr lang="en-US" sz="1600" b="1" dirty="0">
              <a:solidFill>
                <a:schemeClr val="bg1">
                  <a:lumMod val="50000"/>
                </a:schemeClr>
              </a:solidFill>
            </a:endParaRPr>
          </a:p>
        </p:txBody>
      </p:sp>
      <p:sp>
        <p:nvSpPr>
          <p:cNvPr id="10" name="TextBox 9"/>
          <p:cNvSpPr txBox="1"/>
          <p:nvPr/>
        </p:nvSpPr>
        <p:spPr>
          <a:xfrm>
            <a:off x="228600" y="3276600"/>
            <a:ext cx="3152773" cy="584775"/>
          </a:xfrm>
          <a:prstGeom prst="rect">
            <a:avLst/>
          </a:prstGeom>
          <a:noFill/>
        </p:spPr>
        <p:txBody>
          <a:bodyPr wrap="square" rtlCol="0">
            <a:spAutoFit/>
          </a:bodyPr>
          <a:lstStyle/>
          <a:p>
            <a:r>
              <a:rPr lang="en-US" sz="1600" b="1" dirty="0" smtClean="0">
                <a:solidFill>
                  <a:schemeClr val="bg1">
                    <a:lumMod val="50000"/>
                  </a:schemeClr>
                </a:solidFill>
              </a:rPr>
              <a:t>Prediction of how the authors will discuss these issues:</a:t>
            </a:r>
            <a:endParaRPr lang="en-US" sz="1600" b="1" dirty="0">
              <a:solidFill>
                <a:schemeClr val="bg1">
                  <a:lumMod val="50000"/>
                </a:schemeClr>
              </a:solidFill>
            </a:endParaRPr>
          </a:p>
        </p:txBody>
      </p:sp>
      <p:sp>
        <p:nvSpPr>
          <p:cNvPr id="11" name="TextBox 10"/>
          <p:cNvSpPr txBox="1"/>
          <p:nvPr/>
        </p:nvSpPr>
        <p:spPr>
          <a:xfrm>
            <a:off x="304801" y="3886200"/>
            <a:ext cx="3200399" cy="2062103"/>
          </a:xfrm>
          <a:prstGeom prst="rect">
            <a:avLst/>
          </a:prstGeom>
          <a:noFill/>
        </p:spPr>
        <p:txBody>
          <a:bodyPr wrap="square" rtlCol="0">
            <a:spAutoFit/>
          </a:bodyPr>
          <a:lstStyle/>
          <a:p>
            <a:pPr marL="342900" indent="-342900">
              <a:buAutoNum type="arabicPeriod"/>
            </a:pPr>
            <a:r>
              <a:rPr lang="en-US" sz="1600" b="1" dirty="0" smtClean="0">
                <a:solidFill>
                  <a:schemeClr val="bg1">
                    <a:lumMod val="50000"/>
                  </a:schemeClr>
                </a:solidFill>
              </a:rPr>
              <a:t>Explain why it was put off.</a:t>
            </a:r>
          </a:p>
          <a:p>
            <a:pPr marL="342900" indent="-342900">
              <a:buAutoNum type="arabicPeriod"/>
            </a:pPr>
            <a:r>
              <a:rPr lang="en-US" sz="1600" b="1" dirty="0" smtClean="0">
                <a:solidFill>
                  <a:schemeClr val="bg1">
                    <a:lumMod val="50000"/>
                  </a:schemeClr>
                </a:solidFill>
              </a:rPr>
              <a:t>Show how slavery issue brought the Federalism issue to the forefront.</a:t>
            </a:r>
          </a:p>
          <a:p>
            <a:pPr marL="342900" indent="-342900">
              <a:buAutoNum type="arabicPeriod"/>
            </a:pPr>
            <a:r>
              <a:rPr lang="en-US" sz="1600" b="1" dirty="0" smtClean="0">
                <a:solidFill>
                  <a:schemeClr val="bg1">
                    <a:lumMod val="50000"/>
                  </a:schemeClr>
                </a:solidFill>
              </a:rPr>
              <a:t>Describe how both were resolved.</a:t>
            </a:r>
          </a:p>
          <a:p>
            <a:pPr marL="342900" indent="-342900">
              <a:buAutoNum type="arabicPeriod"/>
            </a:pPr>
            <a:r>
              <a:rPr lang="en-US" sz="1600" b="1" dirty="0" smtClean="0">
                <a:solidFill>
                  <a:schemeClr val="bg1">
                    <a:lumMod val="50000"/>
                  </a:schemeClr>
                </a:solidFill>
              </a:rPr>
              <a:t>Show how these issues played out after the war &amp; today.</a:t>
            </a:r>
          </a:p>
        </p:txBody>
      </p:sp>
      <p:pic>
        <p:nvPicPr>
          <p:cNvPr id="6"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47009"/>
            <a:ext cx="1514729" cy="1554382"/>
          </a:xfrm>
          <a:prstGeom prst="rect">
            <a:avLst/>
          </a:prstGeom>
          <a:ln>
            <a:noFill/>
          </a:ln>
          <a:effectLst>
            <a:outerShdw blurRad="292100" dist="139700" dir="2700000" algn="tl" rotWithShape="0">
              <a:srgbClr val="333333">
                <a:alpha val="65000"/>
              </a:srgbClr>
            </a:outerShdw>
          </a:effectLst>
        </p:spPr>
      </p:pic>
      <p:sp>
        <p:nvSpPr>
          <p:cNvPr id="7" name="Oval Callout 6"/>
          <p:cNvSpPr/>
          <p:nvPr/>
        </p:nvSpPr>
        <p:spPr>
          <a:xfrm>
            <a:off x="2627085" y="3462076"/>
            <a:ext cx="6096000" cy="3091124"/>
          </a:xfrm>
          <a:prstGeom prst="wedgeEllipseCallout">
            <a:avLst>
              <a:gd name="adj1" fmla="val -63718"/>
              <a:gd name="adj2" fmla="val -44660"/>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i="1" dirty="0" smtClean="0">
                <a:solidFill>
                  <a:srgbClr val="0000CC"/>
                </a:solidFill>
              </a:rPr>
              <a:t>Now I TRACK these points to see if they are indeed the main </a:t>
            </a:r>
            <a:r>
              <a:rPr lang="en-US" sz="2400" b="1" i="1" dirty="0" smtClean="0">
                <a:solidFill>
                  <a:srgbClr val="0000CC"/>
                </a:solidFill>
              </a:rPr>
              <a:t>ideas.  </a:t>
            </a:r>
            <a:endParaRPr lang="en-US" sz="2400" b="1" i="1" dirty="0" smtClean="0">
              <a:solidFill>
                <a:srgbClr val="0000CC"/>
              </a:solidFill>
            </a:endParaRPr>
          </a:p>
          <a:p>
            <a:pPr algn="ctr">
              <a:defRPr/>
            </a:pPr>
            <a:r>
              <a:rPr lang="en-US" sz="2400" b="1" i="1" dirty="0" smtClean="0">
                <a:solidFill>
                  <a:srgbClr val="0000CC"/>
                </a:solidFill>
              </a:rPr>
              <a:t>As I </a:t>
            </a:r>
            <a:r>
              <a:rPr lang="en-US" sz="2400" b="1" i="1" dirty="0" smtClean="0">
                <a:solidFill>
                  <a:srgbClr val="0000CC"/>
                </a:solidFill>
              </a:rPr>
              <a:t>do this </a:t>
            </a:r>
            <a:r>
              <a:rPr lang="en-US" sz="2400" b="1" i="1" dirty="0">
                <a:solidFill>
                  <a:srgbClr val="0000CC"/>
                </a:solidFill>
              </a:rPr>
              <a:t>DURING </a:t>
            </a:r>
            <a:r>
              <a:rPr lang="en-US" sz="2400" b="1" i="1" dirty="0" smtClean="0">
                <a:solidFill>
                  <a:srgbClr val="0000CC"/>
                </a:solidFill>
              </a:rPr>
              <a:t>part of the strategy,</a:t>
            </a:r>
            <a:r>
              <a:rPr lang="en-US" sz="2400" b="1" i="1" dirty="0" smtClean="0">
                <a:solidFill>
                  <a:srgbClr val="0000CC"/>
                </a:solidFill>
              </a:rPr>
              <a:t> </a:t>
            </a:r>
            <a:r>
              <a:rPr lang="en-US" sz="2400" b="1" i="1" dirty="0" smtClean="0">
                <a:solidFill>
                  <a:srgbClr val="0000CC"/>
                </a:solidFill>
              </a:rPr>
              <a:t>I will </a:t>
            </a:r>
            <a:r>
              <a:rPr lang="en-US" sz="2400" b="1" i="1" dirty="0" smtClean="0">
                <a:solidFill>
                  <a:srgbClr val="0000CC"/>
                </a:solidFill>
              </a:rPr>
              <a:t>confirm</a:t>
            </a:r>
            <a:r>
              <a:rPr lang="en-US" sz="2400" b="1" i="1" dirty="0" smtClean="0">
                <a:solidFill>
                  <a:srgbClr val="0000CC"/>
                </a:solidFill>
              </a:rPr>
              <a:t>, reject, add to, or tweak these  </a:t>
            </a:r>
            <a:r>
              <a:rPr lang="en-US" sz="2400" b="1" i="1" dirty="0" smtClean="0">
                <a:solidFill>
                  <a:srgbClr val="0000CC"/>
                </a:solidFill>
              </a:rPr>
              <a:t>predictions as I read.</a:t>
            </a:r>
            <a:endParaRPr lang="en-US" sz="2400" b="1" i="1" dirty="0">
              <a:solidFill>
                <a:srgbClr val="0000CC"/>
              </a:solidFill>
            </a:endParaRPr>
          </a:p>
        </p:txBody>
      </p:sp>
      <p:sp>
        <p:nvSpPr>
          <p:cNvPr id="14" name="Rectangle 13"/>
          <p:cNvSpPr/>
          <p:nvPr/>
        </p:nvSpPr>
        <p:spPr>
          <a:xfrm>
            <a:off x="3258787" y="1648718"/>
            <a:ext cx="5732813" cy="1600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solidFill>
                  <a:srgbClr val="0000CC"/>
                </a:solidFill>
              </a:rPr>
              <a:t>Capture the evidence for these important points as you see them.  </a:t>
            </a:r>
            <a:r>
              <a:rPr lang="en-US" dirty="0" smtClean="0">
                <a:solidFill>
                  <a:schemeClr val="bg1"/>
                </a:solidFill>
              </a:rPr>
              <a:t>If you do not see evidence for a point you had predicted, state what you now think is the important point the author is making and track this new point.</a:t>
            </a:r>
            <a:endParaRPr lang="en-US" dirty="0">
              <a:solidFill>
                <a:schemeClr val="bg1"/>
              </a:solidFill>
            </a:endParaRPr>
          </a:p>
        </p:txBody>
      </p:sp>
      <p:sp>
        <p:nvSpPr>
          <p:cNvPr id="15" name="Rectangle 14"/>
          <p:cNvSpPr/>
          <p:nvPr/>
        </p:nvSpPr>
        <p:spPr>
          <a:xfrm>
            <a:off x="3276600" y="1648718"/>
            <a:ext cx="5713021" cy="1600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solidFill>
                  <a:schemeClr val="tx1"/>
                </a:solidFill>
              </a:rPr>
              <a:t>Capture the evidence for these important points as you see them.  </a:t>
            </a:r>
            <a:r>
              <a:rPr lang="en-US" dirty="0" smtClean="0">
                <a:solidFill>
                  <a:srgbClr val="0000CC"/>
                </a:solidFill>
              </a:rPr>
              <a:t>If you do not see evidence for a point you had predicted,</a:t>
            </a:r>
            <a:r>
              <a:rPr lang="en-US" dirty="0" smtClean="0">
                <a:solidFill>
                  <a:schemeClr val="tx1"/>
                </a:solidFill>
              </a:rPr>
              <a:t> </a:t>
            </a:r>
            <a:r>
              <a:rPr lang="en-US" dirty="0" smtClean="0">
                <a:solidFill>
                  <a:schemeClr val="bg1"/>
                </a:solidFill>
              </a:rPr>
              <a:t>state what you now think is the important point the author is making and track this new point.</a:t>
            </a:r>
            <a:endParaRPr lang="en-US" dirty="0">
              <a:solidFill>
                <a:schemeClr val="bg1"/>
              </a:solidFill>
            </a:endParaRPr>
          </a:p>
        </p:txBody>
      </p:sp>
      <p:sp>
        <p:nvSpPr>
          <p:cNvPr id="16" name="Rectangle 15"/>
          <p:cNvSpPr/>
          <p:nvPr/>
        </p:nvSpPr>
        <p:spPr>
          <a:xfrm>
            <a:off x="3276600" y="1648718"/>
            <a:ext cx="5712031" cy="1600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solidFill>
                  <a:schemeClr val="tx1"/>
                </a:solidFill>
              </a:rPr>
              <a:t>Capture the evidence for these important points as you see them.  If you do not see evidence for a point you had predicted, </a:t>
            </a:r>
            <a:r>
              <a:rPr lang="en-US" dirty="0" smtClean="0">
                <a:solidFill>
                  <a:srgbClr val="0000CC"/>
                </a:solidFill>
              </a:rPr>
              <a:t>state what you now think is the important point the author is making and track this new point.</a:t>
            </a:r>
            <a:endParaRPr lang="en-US" dirty="0">
              <a:solidFill>
                <a:srgbClr val="0000CC"/>
              </a:solidFill>
            </a:endParaRPr>
          </a:p>
        </p:txBody>
      </p:sp>
      <p:sp>
        <p:nvSpPr>
          <p:cNvPr id="17" name="Rectangle 16"/>
          <p:cNvSpPr/>
          <p:nvPr/>
        </p:nvSpPr>
        <p:spPr>
          <a:xfrm>
            <a:off x="6781800" y="152400"/>
            <a:ext cx="2133600" cy="4572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3" name="Straight Arrow Connector 12"/>
          <p:cNvCxnSpPr>
            <a:stCxn id="7" idx="0"/>
          </p:cNvCxnSpPr>
          <p:nvPr/>
        </p:nvCxnSpPr>
        <p:spPr>
          <a:xfrm flipV="1">
            <a:off x="5675085" y="1219200"/>
            <a:ext cx="1335315" cy="22428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781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12115800" cy="141557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276224" y="2057400"/>
            <a:ext cx="3152775" cy="1077218"/>
          </a:xfrm>
          <a:prstGeom prst="rect">
            <a:avLst/>
          </a:prstGeom>
          <a:noFill/>
        </p:spPr>
        <p:txBody>
          <a:bodyPr wrap="square" rtlCol="0">
            <a:spAutoFit/>
          </a:bodyPr>
          <a:lstStyle/>
          <a:p>
            <a:r>
              <a:rPr lang="en-US" sz="1600" b="1" dirty="0" smtClean="0">
                <a:solidFill>
                  <a:schemeClr val="bg1">
                    <a:lumMod val="50000"/>
                  </a:schemeClr>
                </a:solidFill>
              </a:rPr>
              <a:t>How the </a:t>
            </a:r>
            <a:r>
              <a:rPr lang="en-US" sz="1600" b="1" u="sng" dirty="0" smtClean="0">
                <a:solidFill>
                  <a:schemeClr val="bg1">
                    <a:lumMod val="50000"/>
                  </a:schemeClr>
                </a:solidFill>
              </a:rPr>
              <a:t>Civil War</a:t>
            </a:r>
            <a:r>
              <a:rPr lang="en-US" sz="1600" b="1" dirty="0" smtClean="0">
                <a:solidFill>
                  <a:schemeClr val="bg1">
                    <a:lumMod val="50000"/>
                  </a:schemeClr>
                </a:solidFill>
              </a:rPr>
              <a:t>.  “finished the founding” of U.S.A. by dealing with two purposely unresolved issues:</a:t>
            </a:r>
            <a:endParaRPr lang="en-US" sz="1600" b="1" dirty="0">
              <a:solidFill>
                <a:schemeClr val="bg1">
                  <a:lumMod val="50000"/>
                </a:schemeClr>
              </a:solidFill>
            </a:endParaRPr>
          </a:p>
        </p:txBody>
      </p:sp>
      <p:sp>
        <p:nvSpPr>
          <p:cNvPr id="9" name="TextBox 8"/>
          <p:cNvSpPr txBox="1"/>
          <p:nvPr/>
        </p:nvSpPr>
        <p:spPr>
          <a:xfrm>
            <a:off x="276225" y="3124200"/>
            <a:ext cx="2895600" cy="584775"/>
          </a:xfrm>
          <a:prstGeom prst="rect">
            <a:avLst/>
          </a:prstGeom>
          <a:noFill/>
        </p:spPr>
        <p:txBody>
          <a:bodyPr wrap="square" rtlCol="0">
            <a:spAutoFit/>
          </a:bodyPr>
          <a:lstStyle/>
          <a:p>
            <a:pPr marL="342900" indent="-342900">
              <a:buAutoNum type="arabicPeriod"/>
            </a:pPr>
            <a:r>
              <a:rPr lang="en-US" sz="1600" b="1" dirty="0" smtClean="0">
                <a:solidFill>
                  <a:schemeClr val="bg1">
                    <a:lumMod val="50000"/>
                  </a:schemeClr>
                </a:solidFill>
              </a:rPr>
              <a:t>Slavery</a:t>
            </a:r>
          </a:p>
          <a:p>
            <a:pPr marL="342900" indent="-342900">
              <a:buAutoNum type="arabicPeriod"/>
            </a:pPr>
            <a:r>
              <a:rPr lang="en-US" sz="1600" b="1" dirty="0" smtClean="0">
                <a:solidFill>
                  <a:schemeClr val="bg1">
                    <a:lumMod val="50000"/>
                  </a:schemeClr>
                </a:solidFill>
              </a:rPr>
              <a:t>Federalism</a:t>
            </a:r>
            <a:endParaRPr lang="en-US" sz="1600" b="1" dirty="0">
              <a:solidFill>
                <a:schemeClr val="bg1">
                  <a:lumMod val="50000"/>
                </a:schemeClr>
              </a:solidFill>
            </a:endParaRPr>
          </a:p>
        </p:txBody>
      </p:sp>
      <p:sp>
        <p:nvSpPr>
          <p:cNvPr id="10" name="TextBox 9"/>
          <p:cNvSpPr txBox="1"/>
          <p:nvPr/>
        </p:nvSpPr>
        <p:spPr>
          <a:xfrm>
            <a:off x="228600" y="3758625"/>
            <a:ext cx="3152773" cy="584775"/>
          </a:xfrm>
          <a:prstGeom prst="rect">
            <a:avLst/>
          </a:prstGeom>
          <a:noFill/>
        </p:spPr>
        <p:txBody>
          <a:bodyPr wrap="square" rtlCol="0">
            <a:spAutoFit/>
          </a:bodyPr>
          <a:lstStyle/>
          <a:p>
            <a:r>
              <a:rPr lang="en-US" sz="1600" b="1" dirty="0" smtClean="0">
                <a:solidFill>
                  <a:schemeClr val="bg1">
                    <a:lumMod val="50000"/>
                  </a:schemeClr>
                </a:solidFill>
              </a:rPr>
              <a:t>Prediction of how the authors will discuss these issues:</a:t>
            </a:r>
            <a:endParaRPr lang="en-US" sz="1600" b="1" dirty="0">
              <a:solidFill>
                <a:schemeClr val="bg1">
                  <a:lumMod val="50000"/>
                </a:schemeClr>
              </a:solidFill>
            </a:endParaRPr>
          </a:p>
        </p:txBody>
      </p:sp>
      <p:sp>
        <p:nvSpPr>
          <p:cNvPr id="11" name="TextBox 10"/>
          <p:cNvSpPr txBox="1"/>
          <p:nvPr/>
        </p:nvSpPr>
        <p:spPr>
          <a:xfrm>
            <a:off x="304801" y="4343400"/>
            <a:ext cx="3200399" cy="2062103"/>
          </a:xfrm>
          <a:prstGeom prst="rect">
            <a:avLst/>
          </a:prstGeom>
          <a:noFill/>
        </p:spPr>
        <p:txBody>
          <a:bodyPr wrap="square" rtlCol="0">
            <a:spAutoFit/>
          </a:bodyPr>
          <a:lstStyle/>
          <a:p>
            <a:pPr marL="342900" indent="-342900">
              <a:buAutoNum type="arabicPeriod"/>
            </a:pPr>
            <a:r>
              <a:rPr lang="en-US" sz="1600" b="1" dirty="0" smtClean="0">
                <a:solidFill>
                  <a:srgbClr val="0000CC"/>
                </a:solidFill>
              </a:rPr>
              <a:t>Explain why it was put off.</a:t>
            </a:r>
          </a:p>
          <a:p>
            <a:pPr marL="342900" indent="-342900">
              <a:buAutoNum type="arabicPeriod"/>
            </a:pPr>
            <a:r>
              <a:rPr lang="en-US" sz="1600" b="1" dirty="0" smtClean="0">
                <a:solidFill>
                  <a:schemeClr val="bg1">
                    <a:lumMod val="50000"/>
                  </a:schemeClr>
                </a:solidFill>
              </a:rPr>
              <a:t>Show how slavery issue brought the Federalism issue to the forefront.</a:t>
            </a:r>
          </a:p>
          <a:p>
            <a:pPr marL="342900" indent="-342900">
              <a:buAutoNum type="arabicPeriod"/>
            </a:pPr>
            <a:r>
              <a:rPr lang="en-US" sz="1600" b="1" dirty="0" smtClean="0">
                <a:solidFill>
                  <a:schemeClr val="bg1">
                    <a:lumMod val="50000"/>
                  </a:schemeClr>
                </a:solidFill>
              </a:rPr>
              <a:t>Describe how both were resolved.</a:t>
            </a:r>
          </a:p>
          <a:p>
            <a:pPr marL="342900" indent="-342900">
              <a:buAutoNum type="arabicPeriod"/>
            </a:pPr>
            <a:r>
              <a:rPr lang="en-US" sz="1600" b="1" dirty="0" smtClean="0">
                <a:solidFill>
                  <a:schemeClr val="bg1">
                    <a:lumMod val="50000"/>
                  </a:schemeClr>
                </a:solidFill>
              </a:rPr>
              <a:t>Show how these issues played out after the war &amp; today.</a:t>
            </a:r>
          </a:p>
        </p:txBody>
      </p:sp>
      <p:sp>
        <p:nvSpPr>
          <p:cNvPr id="7" name="TextBox 6"/>
          <p:cNvSpPr txBox="1"/>
          <p:nvPr/>
        </p:nvSpPr>
        <p:spPr>
          <a:xfrm>
            <a:off x="3505200" y="1828800"/>
            <a:ext cx="5562600" cy="203132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itchFamily="34" charset="0"/>
              <a:buChar char="•"/>
            </a:pPr>
            <a:r>
              <a:rPr lang="en-US" dirty="0" smtClean="0">
                <a:solidFill>
                  <a:srgbClr val="0000CC"/>
                </a:solidFill>
              </a:rPr>
              <a:t>It’s too divisive &amp; volatile and the infant nation was too fragile to survive these issues (p. 198, 201)</a:t>
            </a:r>
          </a:p>
          <a:p>
            <a:pPr marL="285750" indent="-285750">
              <a:buFont typeface="Arial" pitchFamily="34" charset="0"/>
              <a:buChar char="•"/>
            </a:pPr>
            <a:r>
              <a:rPr lang="en-US" dirty="0" smtClean="0">
                <a:solidFill>
                  <a:srgbClr val="0000CC"/>
                </a:solidFill>
              </a:rPr>
              <a:t>Founders knew these issues would have to be dealt with - - - </a:t>
            </a:r>
            <a:r>
              <a:rPr lang="en-US" b="1" i="1" dirty="0" smtClean="0">
                <a:solidFill>
                  <a:srgbClr val="0000CC"/>
                </a:solidFill>
              </a:rPr>
              <a:t>BUT LATER</a:t>
            </a:r>
            <a:r>
              <a:rPr lang="en-US" dirty="0" smtClean="0">
                <a:solidFill>
                  <a:srgbClr val="0000CC"/>
                </a:solidFill>
              </a:rPr>
              <a:t>. </a:t>
            </a:r>
          </a:p>
          <a:p>
            <a:pPr marL="285750" indent="-285750">
              <a:buFont typeface="Arial" pitchFamily="34" charset="0"/>
              <a:buChar char="•"/>
            </a:pPr>
            <a:r>
              <a:rPr lang="en-US" dirty="0" smtClean="0">
                <a:solidFill>
                  <a:srgbClr val="0000CC"/>
                </a:solidFill>
              </a:rPr>
              <a:t>Founders hoped Slavery would soon end without trouble  – but no – it actually became more entrenched in the South. (p. 192+)</a:t>
            </a:r>
            <a:endParaRPr lang="en-US" dirty="0">
              <a:solidFill>
                <a:srgbClr val="0000CC"/>
              </a:solidFill>
            </a:endParaRPr>
          </a:p>
        </p:txBody>
      </p:sp>
      <p:cxnSp>
        <p:nvCxnSpPr>
          <p:cNvPr id="13" name="Straight Arrow Connector 12"/>
          <p:cNvCxnSpPr/>
          <p:nvPr/>
        </p:nvCxnSpPr>
        <p:spPr>
          <a:xfrm flipV="1">
            <a:off x="2438400" y="2159541"/>
            <a:ext cx="1069769" cy="2183860"/>
          </a:xfrm>
          <a:prstGeom prst="straightConnector1">
            <a:avLst/>
          </a:prstGeom>
          <a:ln>
            <a:solidFill>
              <a:srgbClr val="0000CC"/>
            </a:solidFill>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endCxn id="7" idx="1"/>
          </p:cNvCxnSpPr>
          <p:nvPr/>
        </p:nvCxnSpPr>
        <p:spPr>
          <a:xfrm flipV="1">
            <a:off x="2438400" y="2844463"/>
            <a:ext cx="1066800" cy="1498938"/>
          </a:xfrm>
          <a:prstGeom prst="straightConnector1">
            <a:avLst/>
          </a:prstGeom>
          <a:ln>
            <a:solidFill>
              <a:srgbClr val="0000CC"/>
            </a:solidFill>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flipV="1">
            <a:off x="2438400" y="3251471"/>
            <a:ext cx="1066800" cy="1091931"/>
          </a:xfrm>
          <a:prstGeom prst="straightConnector1">
            <a:avLst/>
          </a:prstGeom>
          <a:ln>
            <a:solidFill>
              <a:srgbClr val="0000CC"/>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168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808080"/>
                                      </p:to>
                                    </p:animClr>
                                  </p:sub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12115800" cy="141557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276224" y="2057400"/>
            <a:ext cx="3152775" cy="1077218"/>
          </a:xfrm>
          <a:prstGeom prst="rect">
            <a:avLst/>
          </a:prstGeom>
          <a:noFill/>
        </p:spPr>
        <p:txBody>
          <a:bodyPr wrap="square" rtlCol="0">
            <a:spAutoFit/>
          </a:bodyPr>
          <a:lstStyle/>
          <a:p>
            <a:r>
              <a:rPr lang="en-US" sz="1600" b="1" dirty="0" smtClean="0">
                <a:solidFill>
                  <a:schemeClr val="bg1">
                    <a:lumMod val="50000"/>
                  </a:schemeClr>
                </a:solidFill>
              </a:rPr>
              <a:t>How the </a:t>
            </a:r>
            <a:r>
              <a:rPr lang="en-US" sz="1600" b="1" u="sng" dirty="0" smtClean="0">
                <a:solidFill>
                  <a:schemeClr val="bg1">
                    <a:lumMod val="50000"/>
                  </a:schemeClr>
                </a:solidFill>
              </a:rPr>
              <a:t>Civil War</a:t>
            </a:r>
            <a:r>
              <a:rPr lang="en-US" sz="1600" b="1" dirty="0" smtClean="0">
                <a:solidFill>
                  <a:schemeClr val="bg1">
                    <a:lumMod val="50000"/>
                  </a:schemeClr>
                </a:solidFill>
              </a:rPr>
              <a:t>.  “finished the founding” of U.S.A. by dealing with two purposely unresolved issues:</a:t>
            </a:r>
            <a:endParaRPr lang="en-US" sz="1600" b="1" dirty="0">
              <a:solidFill>
                <a:schemeClr val="bg1">
                  <a:lumMod val="50000"/>
                </a:schemeClr>
              </a:solidFill>
            </a:endParaRPr>
          </a:p>
        </p:txBody>
      </p:sp>
      <p:sp>
        <p:nvSpPr>
          <p:cNvPr id="9" name="TextBox 8"/>
          <p:cNvSpPr txBox="1"/>
          <p:nvPr/>
        </p:nvSpPr>
        <p:spPr>
          <a:xfrm>
            <a:off x="276225" y="3124200"/>
            <a:ext cx="2895600" cy="584775"/>
          </a:xfrm>
          <a:prstGeom prst="rect">
            <a:avLst/>
          </a:prstGeom>
          <a:noFill/>
        </p:spPr>
        <p:txBody>
          <a:bodyPr wrap="square" rtlCol="0">
            <a:spAutoFit/>
          </a:bodyPr>
          <a:lstStyle/>
          <a:p>
            <a:pPr marL="342900" indent="-342900">
              <a:buAutoNum type="arabicPeriod"/>
            </a:pPr>
            <a:r>
              <a:rPr lang="en-US" sz="1600" b="1" dirty="0" smtClean="0">
                <a:solidFill>
                  <a:schemeClr val="bg1">
                    <a:lumMod val="50000"/>
                  </a:schemeClr>
                </a:solidFill>
              </a:rPr>
              <a:t>Slavery</a:t>
            </a:r>
          </a:p>
          <a:p>
            <a:pPr marL="342900" indent="-342900">
              <a:buAutoNum type="arabicPeriod"/>
            </a:pPr>
            <a:r>
              <a:rPr lang="en-US" sz="1600" b="1" dirty="0" smtClean="0">
                <a:solidFill>
                  <a:schemeClr val="bg1">
                    <a:lumMod val="50000"/>
                  </a:schemeClr>
                </a:solidFill>
              </a:rPr>
              <a:t>Federalism</a:t>
            </a:r>
            <a:endParaRPr lang="en-US" sz="1600" b="1" dirty="0">
              <a:solidFill>
                <a:schemeClr val="bg1">
                  <a:lumMod val="50000"/>
                </a:schemeClr>
              </a:solidFill>
            </a:endParaRPr>
          </a:p>
        </p:txBody>
      </p:sp>
      <p:sp>
        <p:nvSpPr>
          <p:cNvPr id="10" name="TextBox 9"/>
          <p:cNvSpPr txBox="1"/>
          <p:nvPr/>
        </p:nvSpPr>
        <p:spPr>
          <a:xfrm>
            <a:off x="228600" y="3758625"/>
            <a:ext cx="3152773" cy="584775"/>
          </a:xfrm>
          <a:prstGeom prst="rect">
            <a:avLst/>
          </a:prstGeom>
          <a:noFill/>
        </p:spPr>
        <p:txBody>
          <a:bodyPr wrap="square" rtlCol="0">
            <a:spAutoFit/>
          </a:bodyPr>
          <a:lstStyle/>
          <a:p>
            <a:r>
              <a:rPr lang="en-US" sz="1600" b="1" dirty="0" smtClean="0">
                <a:solidFill>
                  <a:schemeClr val="bg1">
                    <a:lumMod val="50000"/>
                  </a:schemeClr>
                </a:solidFill>
              </a:rPr>
              <a:t>Prediction of how the authors will discuss these issues:</a:t>
            </a:r>
            <a:endParaRPr lang="en-US" sz="1600" b="1" dirty="0">
              <a:solidFill>
                <a:schemeClr val="bg1">
                  <a:lumMod val="50000"/>
                </a:schemeClr>
              </a:solidFill>
            </a:endParaRPr>
          </a:p>
        </p:txBody>
      </p:sp>
      <p:sp>
        <p:nvSpPr>
          <p:cNvPr id="11" name="TextBox 10"/>
          <p:cNvSpPr txBox="1"/>
          <p:nvPr/>
        </p:nvSpPr>
        <p:spPr>
          <a:xfrm>
            <a:off x="304801" y="4343400"/>
            <a:ext cx="3200399" cy="2062103"/>
          </a:xfrm>
          <a:prstGeom prst="rect">
            <a:avLst/>
          </a:prstGeom>
          <a:noFill/>
        </p:spPr>
        <p:txBody>
          <a:bodyPr wrap="square" rtlCol="0">
            <a:spAutoFit/>
          </a:bodyPr>
          <a:lstStyle/>
          <a:p>
            <a:pPr marL="342900" indent="-342900">
              <a:buAutoNum type="arabicPeriod"/>
            </a:pPr>
            <a:r>
              <a:rPr lang="en-US" sz="1600" b="1" dirty="0" smtClean="0">
                <a:solidFill>
                  <a:schemeClr val="bg1">
                    <a:lumMod val="50000"/>
                  </a:schemeClr>
                </a:solidFill>
              </a:rPr>
              <a:t>Explain why it was put off.</a:t>
            </a:r>
          </a:p>
          <a:p>
            <a:pPr marL="342900" indent="-342900">
              <a:buAutoNum type="arabicPeriod"/>
            </a:pPr>
            <a:r>
              <a:rPr lang="en-US" sz="1600" b="1" dirty="0" smtClean="0">
                <a:solidFill>
                  <a:srgbClr val="FF0000"/>
                </a:solidFill>
              </a:rPr>
              <a:t>Show how slavery issue brought the Federalism issue to the forefront.</a:t>
            </a:r>
          </a:p>
          <a:p>
            <a:pPr marL="342900" indent="-342900">
              <a:buAutoNum type="arabicPeriod"/>
            </a:pPr>
            <a:r>
              <a:rPr lang="en-US" sz="1600" b="1" dirty="0" smtClean="0">
                <a:solidFill>
                  <a:schemeClr val="bg1">
                    <a:lumMod val="50000"/>
                  </a:schemeClr>
                </a:solidFill>
              </a:rPr>
              <a:t>Describe how both were resolved.</a:t>
            </a:r>
          </a:p>
          <a:p>
            <a:pPr marL="342900" indent="-342900">
              <a:buAutoNum type="arabicPeriod"/>
            </a:pPr>
            <a:r>
              <a:rPr lang="en-US" sz="1600" b="1" dirty="0" smtClean="0">
                <a:solidFill>
                  <a:schemeClr val="bg1">
                    <a:lumMod val="50000"/>
                  </a:schemeClr>
                </a:solidFill>
              </a:rPr>
              <a:t>Show how these issues played out after the war &amp; today.</a:t>
            </a:r>
            <a:endParaRPr lang="en-US" sz="1600" b="1" dirty="0">
              <a:solidFill>
                <a:schemeClr val="bg1">
                  <a:lumMod val="50000"/>
                </a:schemeClr>
              </a:solidFill>
            </a:endParaRPr>
          </a:p>
        </p:txBody>
      </p:sp>
      <p:sp>
        <p:nvSpPr>
          <p:cNvPr id="18" name="TextBox 17"/>
          <p:cNvSpPr txBox="1"/>
          <p:nvPr/>
        </p:nvSpPr>
        <p:spPr>
          <a:xfrm>
            <a:off x="3429000" y="1676400"/>
            <a:ext cx="5562600" cy="397031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smtClean="0">
                <a:solidFill>
                  <a:srgbClr val="FF0000"/>
                </a:solidFill>
              </a:rPr>
              <a:t>STRONG </a:t>
            </a:r>
            <a:r>
              <a:rPr lang="en-US" dirty="0" smtClean="0">
                <a:solidFill>
                  <a:srgbClr val="FF0000"/>
                </a:solidFill>
              </a:rPr>
              <a:t> regional view – entrenched, NO COMPROMISE – </a:t>
            </a:r>
            <a:r>
              <a:rPr lang="en-US" b="1" i="1" dirty="0" smtClean="0">
                <a:solidFill>
                  <a:srgbClr val="FF0000"/>
                </a:solidFill>
              </a:rPr>
              <a:t>so how to resolve?</a:t>
            </a:r>
            <a:endParaRPr lang="en-US" b="1" u="sng" dirty="0" smtClean="0">
              <a:solidFill>
                <a:srgbClr val="FF0000"/>
              </a:solidFill>
            </a:endParaRPr>
          </a:p>
          <a:p>
            <a:pPr marL="342900" indent="-342900">
              <a:buFont typeface="+mj-lt"/>
              <a:buAutoNum type="alphaLcPeriod"/>
            </a:pPr>
            <a:r>
              <a:rPr lang="en-US" dirty="0" smtClean="0">
                <a:solidFill>
                  <a:srgbClr val="FF0000"/>
                </a:solidFill>
              </a:rPr>
              <a:t>Many unsuccessful compromises</a:t>
            </a:r>
          </a:p>
          <a:p>
            <a:pPr marL="800100" lvl="1" indent="-342900">
              <a:buFont typeface="+mj-lt"/>
              <a:buAutoNum type="arabicPeriod"/>
            </a:pPr>
            <a:r>
              <a:rPr lang="en-US" dirty="0" smtClean="0">
                <a:solidFill>
                  <a:srgbClr val="FF0000"/>
                </a:solidFill>
              </a:rPr>
              <a:t>Secession &amp; keep slavery?</a:t>
            </a:r>
          </a:p>
          <a:p>
            <a:pPr marL="800100" lvl="1" indent="-342900">
              <a:buFont typeface="+mj-lt"/>
              <a:buAutoNum type="arabicPeriod"/>
            </a:pPr>
            <a:r>
              <a:rPr lang="en-US" dirty="0" smtClean="0">
                <a:solidFill>
                  <a:srgbClr val="FF0000"/>
                </a:solidFill>
              </a:rPr>
              <a:t>Keep union together &amp; abolish slavery?</a:t>
            </a:r>
          </a:p>
          <a:p>
            <a:pPr marL="342900" indent="-342900">
              <a:buFont typeface="+mj-lt"/>
              <a:buAutoNum type="alphaLcPeriod"/>
            </a:pPr>
            <a:r>
              <a:rPr lang="en-US" dirty="0" smtClean="0">
                <a:solidFill>
                  <a:srgbClr val="FF0000"/>
                </a:solidFill>
              </a:rPr>
              <a:t>Finally Civil War was needed to resolve who has supreme power: the States or the Federal Government</a:t>
            </a:r>
          </a:p>
          <a:p>
            <a:pPr marL="800100" lvl="1" indent="-342900">
              <a:buFont typeface="Arial" panose="020B0604020202020204" pitchFamily="34" charset="0"/>
              <a:buChar char="•"/>
            </a:pPr>
            <a:r>
              <a:rPr lang="en-US" dirty="0" smtClean="0">
                <a:solidFill>
                  <a:srgbClr val="FF0000"/>
                </a:solidFill>
              </a:rPr>
              <a:t>Founders 1787 shared sovereignty between states &amp; national gov’t. </a:t>
            </a:r>
          </a:p>
          <a:p>
            <a:pPr marL="800100" lvl="1" indent="-342900">
              <a:buFont typeface="Arial" panose="020B0604020202020204" pitchFamily="34" charset="0"/>
              <a:buChar char="•"/>
            </a:pPr>
            <a:r>
              <a:rPr lang="en-US" dirty="0" smtClean="0">
                <a:solidFill>
                  <a:srgbClr val="FF0000"/>
                </a:solidFill>
              </a:rPr>
              <a:t>For example, Missouri Compromise 1820</a:t>
            </a:r>
          </a:p>
          <a:p>
            <a:pPr marL="1257300" lvl="2" indent="-342900">
              <a:buFont typeface="Arial" pitchFamily="34" charset="0"/>
              <a:buChar char="•"/>
            </a:pPr>
            <a:r>
              <a:rPr lang="en-US" dirty="0" smtClean="0">
                <a:solidFill>
                  <a:srgbClr val="FF0000"/>
                </a:solidFill>
              </a:rPr>
              <a:t>Missouri – slave state</a:t>
            </a:r>
          </a:p>
          <a:p>
            <a:pPr marL="1257300" lvl="2" indent="-342900">
              <a:buFont typeface="Arial" pitchFamily="34" charset="0"/>
              <a:buChar char="•"/>
            </a:pPr>
            <a:r>
              <a:rPr lang="en-US" dirty="0" smtClean="0">
                <a:solidFill>
                  <a:srgbClr val="FF0000"/>
                </a:solidFill>
              </a:rPr>
              <a:t>Permit slavery below Arkansas’s northern border &amp; forbid it above.</a:t>
            </a:r>
          </a:p>
        </p:txBody>
      </p:sp>
      <p:cxnSp>
        <p:nvCxnSpPr>
          <p:cNvPr id="19" name="Straight Arrow Connector 18"/>
          <p:cNvCxnSpPr/>
          <p:nvPr/>
        </p:nvCxnSpPr>
        <p:spPr>
          <a:xfrm flipV="1">
            <a:off x="2514600" y="2159541"/>
            <a:ext cx="866773" cy="2412459"/>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V="1">
            <a:off x="2514600" y="2438401"/>
            <a:ext cx="990600" cy="2133599"/>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flipV="1">
            <a:off x="2514600" y="2743201"/>
            <a:ext cx="1447800" cy="1828799"/>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flipV="1">
            <a:off x="2514600" y="2936732"/>
            <a:ext cx="1447800" cy="163527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flipV="1">
            <a:off x="2576677" y="3365770"/>
            <a:ext cx="1157123" cy="120623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flipV="1">
            <a:off x="2514600" y="4051012"/>
            <a:ext cx="1371600" cy="520989"/>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p:nvPr/>
        </p:nvCxnSpPr>
        <p:spPr>
          <a:xfrm>
            <a:off x="2600325" y="4572001"/>
            <a:ext cx="1285875" cy="1"/>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a:off x="2746169" y="4697377"/>
            <a:ext cx="1524000" cy="109611"/>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a:off x="2848303" y="4806988"/>
            <a:ext cx="1524000" cy="298412"/>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00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0" end="0"/>
                                            </p:txEl>
                                          </p:spTgt>
                                        </p:tgtEl>
                                        <p:attrNameLst>
                                          <p:attrName>ppt_c</p:attrName>
                                        </p:attrNameLst>
                                      </p:cBhvr>
                                      <p:to>
                                        <a:srgbClr val="80808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1" end="1"/>
                                            </p:txEl>
                                          </p:spTgt>
                                        </p:tgtEl>
                                        <p:attrNameLst>
                                          <p:attrName>ppt_c</p:attrName>
                                        </p:attrNameLst>
                                      </p:cBhvr>
                                      <p:to>
                                        <a:srgbClr val="808080"/>
                                      </p:to>
                                    </p:animClr>
                                  </p:sub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2" end="2"/>
                                            </p:txEl>
                                          </p:spTgt>
                                        </p:tgtEl>
                                        <p:attrNameLst>
                                          <p:attrName>ppt_c</p:attrName>
                                        </p:attrNameLst>
                                      </p:cBhvr>
                                      <p:to>
                                        <a:srgbClr val="808080"/>
                                      </p:to>
                                    </p:animClr>
                                  </p:sub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3" end="3"/>
                                            </p:txEl>
                                          </p:spTgt>
                                        </p:tgtEl>
                                        <p:attrNameLst>
                                          <p:attrName>ppt_c</p:attrName>
                                        </p:attrNameLst>
                                      </p:cBhvr>
                                      <p:to>
                                        <a:srgbClr val="808080"/>
                                      </p:to>
                                    </p:animClr>
                                  </p:sub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4" end="4"/>
                                            </p:txEl>
                                          </p:spTgt>
                                        </p:tgtEl>
                                        <p:attrNameLst>
                                          <p:attrName>ppt_c</p:attrName>
                                        </p:attrNameLst>
                                      </p:cBhvr>
                                      <p:to>
                                        <a:srgbClr val="808080"/>
                                      </p:to>
                                    </p:animClr>
                                  </p:sub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5" end="5"/>
                                            </p:txEl>
                                          </p:spTgt>
                                        </p:tgtEl>
                                        <p:attrNameLst>
                                          <p:attrName>ppt_c</p:attrName>
                                        </p:attrNameLst>
                                      </p:cBhvr>
                                      <p:to>
                                        <a:srgbClr val="808080"/>
                                      </p:to>
                                    </p:animClr>
                                  </p:sub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6" end="6"/>
                                            </p:txEl>
                                          </p:spTgt>
                                        </p:tgtEl>
                                        <p:attrNameLst>
                                          <p:attrName>ppt_c</p:attrName>
                                        </p:attrNameLst>
                                      </p:cBhvr>
                                      <p:to>
                                        <a:srgbClr val="808080"/>
                                      </p:to>
                                    </p:animClr>
                                  </p:sub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7" end="7"/>
                                            </p:txEl>
                                          </p:spTgt>
                                        </p:tgtEl>
                                        <p:attrNameLst>
                                          <p:attrName>ppt_c</p:attrName>
                                        </p:attrNameLst>
                                      </p:cBhvr>
                                      <p:to>
                                        <a:srgbClr val="808080"/>
                                      </p:to>
                                    </p:animClr>
                                  </p:sub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1606</Words>
  <Application>Microsoft Office PowerPoint</Application>
  <PresentationFormat>On-screen Show (4:3)</PresentationFormat>
  <Paragraphs>158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Target, Track, and Defend  the Main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 Track, and Defend</dc:title>
  <dc:creator>Kenneth Plummer</dc:creator>
  <cp:lastModifiedBy>Marné B. Isakson</cp:lastModifiedBy>
  <cp:revision>86</cp:revision>
  <dcterms:created xsi:type="dcterms:W3CDTF">2013-02-05T16:45:15Z</dcterms:created>
  <dcterms:modified xsi:type="dcterms:W3CDTF">2015-01-05T17:29:02Z</dcterms:modified>
</cp:coreProperties>
</file>