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7" r:id="rId14"/>
    <p:sldId id="270" r:id="rId15"/>
    <p:sldId id="269" r:id="rId16"/>
    <p:sldId id="272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8" autoAdjust="0"/>
    <p:restoredTop sz="97158" autoAdjust="0"/>
  </p:normalViewPr>
  <p:slideViewPr>
    <p:cSldViewPr>
      <p:cViewPr>
        <p:scale>
          <a:sx n="80" d="100"/>
          <a:sy n="80" d="100"/>
        </p:scale>
        <p:origin x="-109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C511E-0D46-44A3-A2E0-891C93ED9627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E8E1E-04BF-4036-8C92-1376F1F2C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E1E-04BF-4036-8C92-1376F1F2CD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5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E1E-04BF-4036-8C92-1376F1F2CD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58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E1E-04BF-4036-8C92-1376F1F2CD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59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E1E-04BF-4036-8C92-1376F1F2CD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21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endParaRPr lang="en-US" sz="1200" dirty="0" smtClean="0"/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E1E-04BF-4036-8C92-1376F1F2CD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21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E1E-04BF-4036-8C92-1376F1F2CD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7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B888-F7A8-479A-B2F7-07A26CA2198A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1A1-8EC2-438C-8B01-4502D2C8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5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B888-F7A8-479A-B2F7-07A26CA2198A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1A1-8EC2-438C-8B01-4502D2C8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B888-F7A8-479A-B2F7-07A26CA2198A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1A1-8EC2-438C-8B01-4502D2C8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7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B888-F7A8-479A-B2F7-07A26CA2198A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1A1-8EC2-438C-8B01-4502D2C8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0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B888-F7A8-479A-B2F7-07A26CA2198A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1A1-8EC2-438C-8B01-4502D2C8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7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B888-F7A8-479A-B2F7-07A26CA2198A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1A1-8EC2-438C-8B01-4502D2C8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B888-F7A8-479A-B2F7-07A26CA2198A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1A1-8EC2-438C-8B01-4502D2C8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8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B888-F7A8-479A-B2F7-07A26CA2198A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1A1-8EC2-438C-8B01-4502D2C8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8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B888-F7A8-479A-B2F7-07A26CA2198A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1A1-8EC2-438C-8B01-4502D2C8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9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B888-F7A8-479A-B2F7-07A26CA2198A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1A1-8EC2-438C-8B01-4502D2C8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6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B888-F7A8-479A-B2F7-07A26CA2198A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1A1-8EC2-438C-8B01-4502D2C8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3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7B888-F7A8-479A-B2F7-07A26CA2198A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991A1-8EC2-438C-8B01-4502D2C8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7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13" Type="http://schemas.openxmlformats.org/officeDocument/2006/relationships/image" Target="../media/image12.tmp"/><Relationship Id="rId3" Type="http://schemas.openxmlformats.org/officeDocument/2006/relationships/image" Target="../media/image1.tmp"/><Relationship Id="rId7" Type="http://schemas.openxmlformats.org/officeDocument/2006/relationships/image" Target="../media/image6.tmp"/><Relationship Id="rId12" Type="http://schemas.openxmlformats.org/officeDocument/2006/relationships/image" Target="../media/image1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11" Type="http://schemas.openxmlformats.org/officeDocument/2006/relationships/image" Target="../media/image10.tmp"/><Relationship Id="rId5" Type="http://schemas.openxmlformats.org/officeDocument/2006/relationships/image" Target="../media/image4.tmp"/><Relationship Id="rId15" Type="http://schemas.openxmlformats.org/officeDocument/2006/relationships/image" Target="../media/image14.tmp"/><Relationship Id="rId10" Type="http://schemas.openxmlformats.org/officeDocument/2006/relationships/image" Target="../media/image9.tmp"/><Relationship Id="rId4" Type="http://schemas.openxmlformats.org/officeDocument/2006/relationships/image" Target="../media/image3.tmp"/><Relationship Id="rId9" Type="http://schemas.openxmlformats.org/officeDocument/2006/relationships/image" Target="../media/image8.tmp"/><Relationship Id="rId14" Type="http://schemas.openxmlformats.org/officeDocument/2006/relationships/image" Target="../media/image13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That Reminds 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7463"/>
            <a:ext cx="8610600" cy="1046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2133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Atoms form partnerships &amp; exchange old partners for new ones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15691" y="2317728"/>
            <a:ext cx="6373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53000" y="2138003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Dance experiences in high school &amp; college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209800"/>
            <a:ext cx="762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204b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1523998"/>
            <a:ext cx="500144" cy="4552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2886" y="26918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Atoms dance Solo, in pairs, in lines, complex formations like 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-24740" y="2743200"/>
            <a:ext cx="762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204b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64231" y="2984212"/>
            <a:ext cx="6373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3000" y="2667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have watched opening ceremonies:  Most complex - China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3225225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Halogen family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-35626" y="3276600"/>
            <a:ext cx="762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207d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53345" y="3517612"/>
            <a:ext cx="6373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42114" y="32004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 have halogen lamps.  What is this connection? If any?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26374" y="3657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Mendeleev relentlessly sorted &amp; re-sorted according to different properties/patterns.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76200" y="3810000"/>
            <a:ext cx="7620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p. 208a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217719" y="4051012"/>
            <a:ext cx="63730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06488" y="3617893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 try to categorize similar ideas to see how they are the same and different, such as for my education course when I observed the class management systems of three different teachers.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8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00400"/>
            <a:ext cx="2038589" cy="17526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200400" y="2057400"/>
            <a:ext cx="5715000" cy="1752600"/>
          </a:xfrm>
          <a:prstGeom prst="wedgeEllipseCallout">
            <a:avLst>
              <a:gd name="adj1" fmla="val -56985"/>
              <a:gd name="adj2" fmla="val 502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When I first learned this strategy, I made notes on the </a:t>
            </a:r>
            <a:r>
              <a:rPr lang="en-US" sz="2400" dirty="0" err="1" smtClean="0"/>
              <a:t>ThinkSheet</a:t>
            </a:r>
            <a:r>
              <a:rPr lang="en-US" sz="2400" dirty="0"/>
              <a:t>;</a:t>
            </a:r>
            <a:endParaRPr lang="en-US" sz="2400" b="1" i="1" dirty="0"/>
          </a:p>
        </p:txBody>
      </p:sp>
      <p:sp>
        <p:nvSpPr>
          <p:cNvPr id="6" name="Oval Callout 5"/>
          <p:cNvSpPr/>
          <p:nvPr/>
        </p:nvSpPr>
        <p:spPr>
          <a:xfrm>
            <a:off x="3048001" y="1219200"/>
            <a:ext cx="5867400" cy="3657600"/>
          </a:xfrm>
          <a:prstGeom prst="wedgeEllipseCallout">
            <a:avLst>
              <a:gd name="adj1" fmla="val -62676"/>
              <a:gd name="adj2" fmla="val 2432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. . . now, I write them in the </a:t>
            </a:r>
            <a:r>
              <a:rPr lang="en-US" sz="2200" b="1" i="1" dirty="0" smtClean="0"/>
              <a:t>margins</a:t>
            </a:r>
            <a:r>
              <a:rPr lang="en-US" sz="2200" dirty="0"/>
              <a:t> </a:t>
            </a:r>
            <a:r>
              <a:rPr lang="en-US" sz="2200" dirty="0" smtClean="0"/>
              <a:t>and code the kind of connection I am making: T-S, T-T, T-TT, T-W, T-D.  Sometimes they overlap, so I code it as the first type of connection that comes to mind and write a trigger word to remind me of my connection.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280688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7" y="-1219200"/>
            <a:ext cx="8610600" cy="1046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44187" y="786937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Atoms form partnerships &amp; exchange old partners for new ones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97878" y="971065"/>
            <a:ext cx="6373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35187" y="79134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Dance experiences in high school &amp; college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-17813" y="863137"/>
            <a:ext cx="762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204b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073" y="1345162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Atoms dance Solo, in pairs, in lines, complex formations like 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-42553" y="1396537"/>
            <a:ext cx="762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204b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46418" y="1637549"/>
            <a:ext cx="6373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35187" y="1320337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have watched opening ceremonies:  Most complex - China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44187" y="1878562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Halogen family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-53439" y="1929937"/>
            <a:ext cx="762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207d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35532" y="2170949"/>
            <a:ext cx="6373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24301" y="1853737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 have halogen lamps.  What is this connection? If any?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08561" y="2411962"/>
            <a:ext cx="381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Mendeleev relentlessly sorted &amp; re-sorted according to different properties / patterns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-94013" y="2463337"/>
            <a:ext cx="762000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208a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99906" y="2704349"/>
            <a:ext cx="6373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88675" y="2387137"/>
            <a:ext cx="381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How I go about learning new things: Doing qualitative research – looking for patterns .</a:t>
            </a:r>
            <a:endParaRPr lang="en-US" sz="1600" dirty="0"/>
          </a:p>
        </p:txBody>
      </p:sp>
      <p:pic>
        <p:nvPicPr>
          <p:cNvPr id="23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7" y="1219312"/>
            <a:ext cx="2038589" cy="1752600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3234047" y="432375"/>
            <a:ext cx="5715000" cy="2844225"/>
          </a:xfrm>
          <a:prstGeom prst="wedgeEllipseCallout">
            <a:avLst>
              <a:gd name="adj1" fmla="val -66335"/>
              <a:gd name="adj2" fmla="val 1680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text can also</a:t>
            </a:r>
          </a:p>
          <a:p>
            <a:pPr algn="ctr"/>
            <a:r>
              <a:rPr lang="en-US" sz="2400" dirty="0" smtClean="0"/>
              <a:t>“Remind Me” of something I’ve read in </a:t>
            </a:r>
            <a:r>
              <a:rPr lang="en-US" sz="2400" b="1" i="1" dirty="0" smtClean="0"/>
              <a:t>Other Texts</a:t>
            </a:r>
          </a:p>
          <a:p>
            <a:pPr algn="ctr"/>
            <a:endParaRPr lang="en-US" sz="2400" b="1" i="1" dirty="0"/>
          </a:p>
          <a:p>
            <a:pPr algn="ctr"/>
            <a:r>
              <a:rPr lang="en-US" sz="2400" b="1" dirty="0" smtClean="0"/>
              <a:t>Text to Other Texts</a:t>
            </a:r>
          </a:p>
          <a:p>
            <a:pPr algn="ctr"/>
            <a:r>
              <a:rPr lang="en-US" sz="2400" b="1" dirty="0" smtClean="0"/>
              <a:t>T-OT</a:t>
            </a:r>
            <a:endParaRPr lang="en-US" sz="2400" b="1" dirty="0"/>
          </a:p>
        </p:txBody>
      </p:sp>
      <p:sp>
        <p:nvSpPr>
          <p:cNvPr id="25" name="Oval Callout 24"/>
          <p:cNvSpPr/>
          <p:nvPr/>
        </p:nvSpPr>
        <p:spPr>
          <a:xfrm>
            <a:off x="3048000" y="533400"/>
            <a:ext cx="5029200" cy="3124200"/>
          </a:xfrm>
          <a:prstGeom prst="wedgeEllipseCallout">
            <a:avLst>
              <a:gd name="adj1" fmla="val -65297"/>
              <a:gd name="adj2" fmla="val 67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smtClean="0"/>
              <a:t>Remember to think of “Other Texts” broadly: a movie, your professor’s lecture, an essay in a magazine, a work of art, and any human-made communication.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100080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7" y="-1219200"/>
            <a:ext cx="8610600" cy="1046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44187" y="786937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Atoms form partnerships &amp; exchange old partners for new ones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97878" y="971065"/>
            <a:ext cx="6373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35187" y="79134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Dance experiences in high school &amp; college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-17813" y="863137"/>
            <a:ext cx="762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204b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073" y="1345162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Atoms dance Solo, in pairs, in lines, complex formations like 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-42553" y="1396537"/>
            <a:ext cx="762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204b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46418" y="1637549"/>
            <a:ext cx="6373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35187" y="1320337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have watched opening ceremonies:  Most complex - China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44187" y="1878562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Halogen family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-53439" y="1929937"/>
            <a:ext cx="762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207d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35532" y="2170949"/>
            <a:ext cx="6373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24301" y="1853737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 have halogen lamps.  What is this connection? If any?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08561" y="2411962"/>
            <a:ext cx="381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Mendeleev relentlessly sorted &amp; re-sorted according to different properties / patterns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-94013" y="2463337"/>
            <a:ext cx="762000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208a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99906" y="2704349"/>
            <a:ext cx="6373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88675" y="2387137"/>
            <a:ext cx="381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How I go about learning new things: Doing qualitative research – looking for patterns .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1752600" y="3124200"/>
            <a:ext cx="19050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19545" y="4035838"/>
            <a:ext cx="2094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Periodic Table 111 elements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23 elements are not natural elements – 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hmm . . . man-made?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67294" y="3512618"/>
            <a:ext cx="7620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p. 204 par 3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90800" y="3886200"/>
            <a:ext cx="20445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In an old Smithsonian magazine I found this: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“Out of 88 natural elements, only 20 are found in the native state meaning that it is not combined with other elements.” </a:t>
            </a:r>
            <a:r>
              <a:rPr lang="en-US" sz="800" i="1" dirty="0" smtClean="0">
                <a:solidFill>
                  <a:srgbClr val="FF0000"/>
                </a:solidFill>
              </a:rPr>
              <a:t>(Smithsonian Magazine)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Ah, the Periodic Table changes over time.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312719" y="4800600"/>
            <a:ext cx="3364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2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2038589" cy="17526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124200" y="1628899"/>
            <a:ext cx="4953000" cy="3247901"/>
          </a:xfrm>
          <a:prstGeom prst="wedgeEllipseCallout">
            <a:avLst>
              <a:gd name="adj1" fmla="val -65297"/>
              <a:gd name="adj2" fmla="val 67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Often something I’m reading will remind me of something I had read in that </a:t>
            </a:r>
            <a:r>
              <a:rPr lang="en-US" sz="2400" b="1" i="1" dirty="0" smtClean="0"/>
              <a:t>same text</a:t>
            </a:r>
            <a:r>
              <a:rPr lang="en-US" sz="2400" dirty="0"/>
              <a:t> </a:t>
            </a:r>
            <a:r>
              <a:rPr lang="en-US" sz="2400" dirty="0" smtClean="0"/>
              <a:t>earlier.  </a:t>
            </a:r>
          </a:p>
          <a:p>
            <a:pPr algn="ctr"/>
            <a:endParaRPr lang="en-US" sz="2400" b="1" i="1" dirty="0"/>
          </a:p>
          <a:p>
            <a:pPr algn="ctr"/>
            <a:r>
              <a:rPr lang="en-US" sz="2400" b="1" dirty="0" smtClean="0"/>
              <a:t>Text to Same Text</a:t>
            </a:r>
          </a:p>
          <a:p>
            <a:pPr algn="ctr"/>
            <a:r>
              <a:rPr lang="en-US" sz="2400" b="1" dirty="0" smtClean="0"/>
              <a:t>T-ST</a:t>
            </a:r>
            <a:endParaRPr lang="en-US" sz="2400" b="1" dirty="0"/>
          </a:p>
        </p:txBody>
      </p:sp>
      <p:sp>
        <p:nvSpPr>
          <p:cNvPr id="6" name="Oval Callout 5"/>
          <p:cNvSpPr/>
          <p:nvPr/>
        </p:nvSpPr>
        <p:spPr>
          <a:xfrm>
            <a:off x="3048000" y="1066800"/>
            <a:ext cx="5486400" cy="4086101"/>
          </a:xfrm>
          <a:prstGeom prst="wedgeEllipseCallout">
            <a:avLst>
              <a:gd name="adj1" fmla="val -65297"/>
              <a:gd name="adj2" fmla="val 67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/>
              <a:t>I naturally connect the parts to earlier </a:t>
            </a:r>
            <a:r>
              <a:rPr lang="en-US" sz="2400" dirty="0" smtClean="0"/>
              <a:t>parts.  Do you?  </a:t>
            </a:r>
            <a:r>
              <a:rPr lang="en-US" sz="2400" dirty="0"/>
              <a:t>They all enhance understanding of each other:  “Ah, that’s what </a:t>
            </a:r>
            <a:r>
              <a:rPr lang="en-US" sz="2400" i="1" dirty="0" smtClean="0"/>
              <a:t>xyz</a:t>
            </a:r>
            <a:r>
              <a:rPr lang="en-US" sz="2400" dirty="0" smtClean="0"/>
              <a:t> </a:t>
            </a:r>
            <a:r>
              <a:rPr lang="en-US" sz="2400" dirty="0"/>
              <a:t>meant </a:t>
            </a:r>
            <a:r>
              <a:rPr lang="en-US" sz="2400" dirty="0" smtClean="0"/>
              <a:t>back in </a:t>
            </a:r>
            <a:r>
              <a:rPr lang="en-US" sz="2400" dirty="0"/>
              <a:t>Chapter 2. Now I get it.”  I do not squelch those connections; I invite them.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89438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7" y="-1219200"/>
            <a:ext cx="8610600" cy="1046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44187" y="786937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Atoms form partnerships &amp; exchange old partners for new ones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97878" y="971065"/>
            <a:ext cx="6373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35187" y="79134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Dance experiences in high school &amp; college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-17813" y="863137"/>
            <a:ext cx="762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204b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073" y="1345162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Atoms dance Solo, in pairs, in lines, complex formations like 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-42553" y="1396537"/>
            <a:ext cx="762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204b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46418" y="1637549"/>
            <a:ext cx="6373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35187" y="1320337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have watched opening ceremonies:  Most complex - China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44187" y="1878562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Halogen family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-53439" y="1929937"/>
            <a:ext cx="762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207d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35532" y="2170949"/>
            <a:ext cx="6373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24301" y="1853737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 have halogen lamps.  What is this connection? If any?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08561" y="2411962"/>
            <a:ext cx="381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Mendeleev relentlessly sorted &amp; re-sorted according to different properties / patterns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-94013" y="2463337"/>
            <a:ext cx="762000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208a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99906" y="2704349"/>
            <a:ext cx="6373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88675" y="2387137"/>
            <a:ext cx="381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How I go about learning new things: Doing qualitative research – looking for patterns .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19545" y="4035838"/>
            <a:ext cx="2094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Periodic Table 111 elements</a:t>
            </a:r>
          </a:p>
          <a:p>
            <a:endParaRPr lang="en-US" sz="1600" dirty="0"/>
          </a:p>
          <a:p>
            <a:r>
              <a:rPr lang="en-US" sz="1600" dirty="0" smtClean="0"/>
              <a:t>23 elements are not natural elements – </a:t>
            </a:r>
          </a:p>
          <a:p>
            <a:endParaRPr lang="en-US" sz="1600" dirty="0"/>
          </a:p>
          <a:p>
            <a:r>
              <a:rPr lang="en-US" sz="1600" dirty="0" smtClean="0"/>
              <a:t>hmm . . . man-made?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-67294" y="3512618"/>
            <a:ext cx="76200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204 par 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89811" y="4628493"/>
            <a:ext cx="2044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“Out of 88 natural elements, only 20 are found in the native state meaning that it is not combined with other elements.” </a:t>
            </a:r>
            <a:r>
              <a:rPr lang="en-US" sz="1200" i="1" dirty="0" smtClean="0"/>
              <a:t>(Smithsonian Magazine)</a:t>
            </a:r>
          </a:p>
          <a:p>
            <a:r>
              <a:rPr lang="en-US" sz="1200" dirty="0" smtClean="0"/>
              <a:t>Must be an out of date article.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590800" y="3849469"/>
            <a:ext cx="2094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 remember a magazine article at my parent’s.  I looked it up and found this:  </a:t>
            </a:r>
            <a:endParaRPr lang="en-US" sz="12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312719" y="4800600"/>
            <a:ext cx="3364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15000" y="3124200"/>
            <a:ext cx="21336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613563" y="3908178"/>
            <a:ext cx="2094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P. 204 – 1</a:t>
            </a:r>
            <a:r>
              <a:rPr lang="en-US" sz="1600" baseline="30000" dirty="0" smtClean="0">
                <a:solidFill>
                  <a:srgbClr val="FF0000"/>
                </a:solidFill>
              </a:rPr>
              <a:t>st</a:t>
            </a:r>
            <a:r>
              <a:rPr lang="en-US" sz="1600" dirty="0" smtClean="0">
                <a:solidFill>
                  <a:srgbClr val="FF0000"/>
                </a:solidFill>
              </a:rPr>
              <a:t> sentence...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29400" y="3886200"/>
            <a:ext cx="2094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Entire Ch. 16 discusses quantum model of the atom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12573" y="4673025"/>
            <a:ext cx="2094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P. 214b – Lanthanide &amp; Actinide series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29400" y="4648200"/>
            <a:ext cx="2094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Go back to my discovery of my misunderstanding on p. 210b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48200" y="5381916"/>
            <a:ext cx="2094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P. 212 – S &amp; P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538354" y="4077455"/>
            <a:ext cx="1692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38354" y="5029200"/>
            <a:ext cx="16823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537366" y="5533380"/>
            <a:ext cx="16823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629400" y="5392227"/>
            <a:ext cx="2094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Studied pp. 196+197 to make sense of these symbols</a:t>
            </a:r>
          </a:p>
        </p:txBody>
      </p:sp>
    </p:spTree>
    <p:extLst>
      <p:ext uri="{BB962C8B-B14F-4D97-AF65-F5344CB8AC3E}">
        <p14:creationId xmlns:p14="http://schemas.microsoft.com/office/powerpoint/2010/main" val="1252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/>
      <p:bldP spid="35" grpId="0"/>
      <p:bldP spid="36" grpId="0"/>
      <p:bldP spid="37" grpId="0"/>
      <p:bldP spid="38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00400"/>
            <a:ext cx="2038589" cy="17526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200400" y="2057400"/>
            <a:ext cx="5486400" cy="2895600"/>
          </a:xfrm>
          <a:prstGeom prst="wedgeEllipseCallout">
            <a:avLst>
              <a:gd name="adj1" fmla="val -68093"/>
              <a:gd name="adj2" fmla="val 2684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Now I will connect what’s </a:t>
            </a:r>
          </a:p>
          <a:p>
            <a:pPr algn="ctr"/>
            <a:r>
              <a:rPr lang="en-US" sz="2400" dirty="0" smtClean="0"/>
              <a:t>in the text with </a:t>
            </a:r>
            <a:r>
              <a:rPr lang="en-US" sz="2400" b="1" i="1" dirty="0" smtClean="0"/>
              <a:t>general world knowledge</a:t>
            </a:r>
            <a:r>
              <a:rPr lang="en-US" sz="2400" dirty="0" smtClean="0"/>
              <a:t>.</a:t>
            </a:r>
          </a:p>
          <a:p>
            <a:pPr algn="ctr"/>
            <a:endParaRPr lang="en-US" sz="2400" b="1" i="1" dirty="0"/>
          </a:p>
          <a:p>
            <a:pPr algn="ctr"/>
            <a:r>
              <a:rPr lang="en-US" sz="2400" b="1" dirty="0" smtClean="0"/>
              <a:t>Text to World</a:t>
            </a:r>
          </a:p>
          <a:p>
            <a:pPr algn="ctr"/>
            <a:r>
              <a:rPr lang="en-US" sz="2400" b="1" dirty="0" smtClean="0"/>
              <a:t>T-W</a:t>
            </a:r>
            <a:endParaRPr lang="en-US" sz="2400" b="1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2895600" y="2286000"/>
            <a:ext cx="4419600" cy="2971800"/>
          </a:xfrm>
          <a:prstGeom prst="wedgeEllipseCallout">
            <a:avLst>
              <a:gd name="adj1" fmla="val -65297"/>
              <a:gd name="adj2" fmla="val 67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  <a:defRPr/>
            </a:pPr>
            <a:r>
              <a:rPr lang="en-US" sz="1800" dirty="0" smtClean="0"/>
              <a:t>These Text to World connections probably came from some “text,” broadly defined.  I have the knowledge but can’t think where I learned it.  It is now just part of what I know—ah, my prior knowledge.</a:t>
            </a:r>
          </a:p>
          <a:p>
            <a:pPr marL="0" indent="0" algn="ctr">
              <a:buNone/>
              <a:defRPr/>
            </a:pPr>
            <a:endParaRPr lang="en-US" sz="1800" b="1" i="1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048000" y="2438400"/>
            <a:ext cx="4419600" cy="2971800"/>
          </a:xfrm>
          <a:prstGeom prst="wedgeEllipseCallout">
            <a:avLst>
              <a:gd name="adj1" fmla="val -65297"/>
              <a:gd name="adj2" fmla="val 67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800" dirty="0"/>
              <a:t>For example, when someone says the “boot of Europe,” I picture Italy.  </a:t>
            </a:r>
            <a:endParaRPr lang="en-US" sz="1800" dirty="0" smtClean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800" dirty="0" smtClean="0"/>
              <a:t>When </a:t>
            </a:r>
            <a:r>
              <a:rPr lang="en-US" sz="1800" dirty="0"/>
              <a:t>did I learn that? Where?  It doesn’t matter; it came from somewhere and is now part of my background </a:t>
            </a:r>
            <a:r>
              <a:rPr lang="en-US" sz="1800" dirty="0" smtClean="0"/>
              <a:t>world knowledge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337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7" y="-3526858"/>
            <a:ext cx="8610600" cy="1046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44187" y="-152072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Atoms form partnerships &amp; exchange old partners for new ones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97878" y="-1336593"/>
            <a:ext cx="6373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35187" y="-151631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Dance experiences in high school &amp; college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-17813" y="-1444521"/>
            <a:ext cx="762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204b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073" y="-962496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Atoms dance Solo, in pairs, in lines, complex formations like 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-42553" y="-911121"/>
            <a:ext cx="762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204b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46418" y="-670109"/>
            <a:ext cx="6373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35187" y="-98732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have watched opening ceremonies:  Most complex - China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44187" y="-429096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Halogen family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-53439" y="-377721"/>
            <a:ext cx="762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207d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35532" y="-136709"/>
            <a:ext cx="6373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24301" y="-45392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 have halogen lamps.  What is this connection? If any?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08561" y="104304"/>
            <a:ext cx="381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Mendeleev relentlessly sorted &amp; re-sorted according to different properties / patterns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-94013" y="155679"/>
            <a:ext cx="762000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208a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99906" y="396691"/>
            <a:ext cx="6373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88675" y="79479"/>
            <a:ext cx="381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How I go about learning new things: Doing qualitative research – looking for patterns .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19545" y="1728180"/>
            <a:ext cx="2094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Periodic Table 111 elements</a:t>
            </a:r>
          </a:p>
          <a:p>
            <a:endParaRPr lang="en-US" sz="1600" dirty="0"/>
          </a:p>
          <a:p>
            <a:r>
              <a:rPr lang="en-US" sz="1600" dirty="0" smtClean="0"/>
              <a:t>23 elements are not natural elements – </a:t>
            </a:r>
          </a:p>
          <a:p>
            <a:endParaRPr lang="en-US" sz="1600" dirty="0"/>
          </a:p>
          <a:p>
            <a:r>
              <a:rPr lang="en-US" sz="1600" dirty="0" smtClean="0"/>
              <a:t>hmm . . . man-made?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-67294" y="1204960"/>
            <a:ext cx="76200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204 par 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49187" y="1578542"/>
            <a:ext cx="2094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reminds me of something  I read.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79866" y="2645342"/>
            <a:ext cx="204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“Out of 88 natural elements, only 20 are found in the native state meaning that it is not combined with other elements.” </a:t>
            </a:r>
            <a:r>
              <a:rPr lang="en-US" sz="800" i="1" dirty="0" smtClean="0"/>
              <a:t>(Smithsonian Magazine)</a:t>
            </a:r>
            <a:endParaRPr lang="en-US" sz="8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2610592" y="2111942"/>
            <a:ext cx="2094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looked it up and found this:  </a:t>
            </a:r>
            <a:endParaRPr lang="en-US" sz="16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312719" y="2492942"/>
            <a:ext cx="3364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13563" y="1600520"/>
            <a:ext cx="2094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P. 204 –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sentence...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29400" y="1578542"/>
            <a:ext cx="2094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Entire Ch. 16 discusses quantum model of the atom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12573" y="2365367"/>
            <a:ext cx="2094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P. 214b – Lanthanide &amp; Actinide series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29400" y="2340542"/>
            <a:ext cx="2094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Go back to my discovery of my misunderstanding on p. 210b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48200" y="3074258"/>
            <a:ext cx="2094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P. 212 – S &amp; P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538354" y="1769797"/>
            <a:ext cx="16922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38354" y="2721542"/>
            <a:ext cx="16823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537366" y="3225722"/>
            <a:ext cx="16823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629400" y="3084569"/>
            <a:ext cx="2094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Studied pp. 196+197 to make sense of these symbols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6577" y="4876800"/>
            <a:ext cx="209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Author gives analogy of Michelangelo’s  </a:t>
            </a:r>
            <a:r>
              <a:rPr lang="en-US" sz="1600" b="1" i="1" dirty="0" smtClean="0">
                <a:solidFill>
                  <a:srgbClr val="FF0000"/>
                </a:solidFill>
              </a:rPr>
              <a:t>Pieta</a:t>
            </a:r>
            <a:r>
              <a:rPr lang="en-US" sz="1600" dirty="0" smtClean="0">
                <a:solidFill>
                  <a:srgbClr val="FF0000"/>
                </a:solidFill>
              </a:rPr>
              <a:t> to better understand the </a:t>
            </a:r>
            <a:r>
              <a:rPr lang="en-US" sz="1600" b="1" i="1" dirty="0" smtClean="0">
                <a:solidFill>
                  <a:srgbClr val="FF0000"/>
                </a:solidFill>
              </a:rPr>
              <a:t>Periodic Table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13561" y="4876800"/>
            <a:ext cx="2005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The connection seems bizarre in a physical science text, but maybe not to a chemist.  It is probably meant to be an analogy to the elegance and beauty of art , </a:t>
            </a:r>
            <a:r>
              <a:rPr lang="en-US" sz="1200" i="1" dirty="0" smtClean="0">
                <a:solidFill>
                  <a:srgbClr val="FF0000"/>
                </a:solidFill>
              </a:rPr>
              <a:t>Pieta, </a:t>
            </a:r>
            <a:r>
              <a:rPr lang="en-US" sz="1200" dirty="0" smtClean="0">
                <a:solidFill>
                  <a:srgbClr val="FF0000"/>
                </a:solidFill>
              </a:rPr>
              <a:t>and of nature, the Periodic Table.</a:t>
            </a:r>
            <a:endParaRPr lang="en-US" sz="1200" b="1" i="1" dirty="0" smtClean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676400" y="4043202"/>
            <a:ext cx="22860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7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00400"/>
            <a:ext cx="2038589" cy="17526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200400" y="2057400"/>
            <a:ext cx="5715000" cy="3048000"/>
          </a:xfrm>
          <a:prstGeom prst="wedgeEllipseCallout">
            <a:avLst>
              <a:gd name="adj1" fmla="val -67167"/>
              <a:gd name="adj2" fmla="val 2130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Finally I will connect what’s </a:t>
            </a:r>
          </a:p>
          <a:p>
            <a:pPr algn="ctr"/>
            <a:r>
              <a:rPr lang="en-US" sz="2400" dirty="0" smtClean="0"/>
              <a:t>in the text with the </a:t>
            </a:r>
            <a:r>
              <a:rPr lang="en-US" sz="2400" b="1" i="1" dirty="0" smtClean="0"/>
              <a:t>specific discipline of study</a:t>
            </a:r>
            <a:r>
              <a:rPr lang="en-US" sz="2400" dirty="0" smtClean="0"/>
              <a:t>.</a:t>
            </a:r>
          </a:p>
          <a:p>
            <a:pPr algn="ctr"/>
            <a:endParaRPr lang="en-US" sz="2400" b="1" i="1" dirty="0"/>
          </a:p>
          <a:p>
            <a:pPr algn="ctr"/>
            <a:r>
              <a:rPr lang="en-US" sz="2400" b="1" dirty="0" smtClean="0"/>
              <a:t>Text to Discipline</a:t>
            </a:r>
          </a:p>
          <a:p>
            <a:pPr algn="ctr"/>
            <a:r>
              <a:rPr lang="en-US" sz="2400" b="1" dirty="0" smtClean="0"/>
              <a:t>T-D</a:t>
            </a:r>
            <a:endParaRPr lang="en-US" sz="2400" b="1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2324100" y="1828800"/>
            <a:ext cx="6019800" cy="4191000"/>
          </a:xfrm>
          <a:prstGeom prst="wedgeEllipseCallout">
            <a:avLst>
              <a:gd name="adj1" fmla="val -57998"/>
              <a:gd name="adj2" fmla="val 790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000" dirty="0" smtClean="0"/>
              <a:t>This connection is obviously founded on the other types of connections, especially </a:t>
            </a:r>
            <a:r>
              <a:rPr lang="en-US" sz="2000" b="1" dirty="0" smtClean="0"/>
              <a:t>Text to Other Text</a:t>
            </a:r>
            <a:r>
              <a:rPr lang="en-US" sz="2000" dirty="0" smtClean="0"/>
              <a:t> and </a:t>
            </a:r>
            <a:r>
              <a:rPr lang="en-US" sz="2000" b="1" dirty="0" smtClean="0"/>
              <a:t>Text to World</a:t>
            </a:r>
            <a:r>
              <a:rPr lang="en-US" sz="2000" dirty="0" smtClean="0"/>
              <a:t>, but since I am studying a specific discipline and want to learn well, I need to see how what I am studying right now fits within the major issues, knowledge base, and contributions of the discipline.</a:t>
            </a:r>
            <a:endParaRPr lang="en-US" sz="2000" b="1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2590800" y="533400"/>
            <a:ext cx="6324600" cy="5715000"/>
          </a:xfrm>
          <a:prstGeom prst="wedgeEllipseCallout">
            <a:avLst>
              <a:gd name="adj1" fmla="val -60219"/>
              <a:gd name="adj2" fmla="val 1194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000" dirty="0" smtClean="0"/>
              <a:t>This type of connection doesn’t usually come naturally for me; I have to consciously work at it.  Part of the problem is that I know too little about this discipline. 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000" dirty="0" smtClean="0"/>
              <a:t>My professor will make these connections easily because she has abundant knowledge of the discipline.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2000" dirty="0" smtClean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000" dirty="0" smtClean="0"/>
              <a:t>Yet, as I try to make such connections, this field becomes more fascinating, and much less a bunch of facts to learn.  I begin to see the big picture and why this discipline is very important.</a:t>
            </a:r>
            <a:endParaRPr lang="en-US" sz="20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2743200" y="2438400"/>
            <a:ext cx="5181600" cy="3352800"/>
          </a:xfrm>
          <a:prstGeom prst="wedgeEllipseCallout">
            <a:avLst>
              <a:gd name="adj1" fmla="val -65297"/>
              <a:gd name="adj2" fmla="val 67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200" dirty="0" smtClean="0"/>
              <a:t>So, yes</a:t>
            </a:r>
            <a:r>
              <a:rPr lang="en-US" sz="2200" dirty="0"/>
              <a:t>, I make fewer of these </a:t>
            </a:r>
            <a:r>
              <a:rPr lang="en-US" sz="2200" b="1" dirty="0" smtClean="0"/>
              <a:t>Text to Discipline </a:t>
            </a:r>
            <a:r>
              <a:rPr lang="en-US" sz="2200" dirty="0" smtClean="0"/>
              <a:t>connections than the other types.  </a:t>
            </a:r>
            <a:r>
              <a:rPr lang="en-US" sz="2200" dirty="0"/>
              <a:t>But </a:t>
            </a:r>
            <a:r>
              <a:rPr lang="en-US" sz="2200" dirty="0" smtClean="0"/>
              <a:t>as </a:t>
            </a:r>
            <a:r>
              <a:rPr lang="en-US" sz="2200" dirty="0"/>
              <a:t>I immerse </a:t>
            </a:r>
            <a:r>
              <a:rPr lang="en-US" sz="2200" dirty="0" smtClean="0"/>
              <a:t>myself in my </a:t>
            </a:r>
            <a:r>
              <a:rPr lang="en-US" sz="2200" dirty="0"/>
              <a:t>major, I am able to make more and more of these </a:t>
            </a:r>
            <a:r>
              <a:rPr lang="en-US" sz="2200" dirty="0" smtClean="0"/>
              <a:t>connections, </a:t>
            </a:r>
            <a:r>
              <a:rPr lang="en-US" sz="2200" dirty="0"/>
              <a:t>and I must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916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0" y="-3505200"/>
            <a:ext cx="8610600" cy="1046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44187" y="-152072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Atoms form partnerships &amp; exchange old partners for new ones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97878" y="-1336593"/>
            <a:ext cx="6373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35187" y="-151631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Dance experiences in high school &amp; college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-17813" y="-1444521"/>
            <a:ext cx="762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204b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073" y="-962496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Atoms dance Solo, in pairs, in lines, complex formations like 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-42553" y="-911121"/>
            <a:ext cx="762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204b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46418" y="-670109"/>
            <a:ext cx="6373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35187" y="-98732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have watched opening ceremonies:  Most complex - China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44187" y="-429096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Halogen family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-53439" y="-377721"/>
            <a:ext cx="762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207d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35532" y="-136709"/>
            <a:ext cx="6373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24301" y="-45392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 have halogen lamps.  What is this connection? If any?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08561" y="104304"/>
            <a:ext cx="381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Mendeleev relentlessly sorted &amp; re-sorted according to different properties / patterns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-94013" y="155679"/>
            <a:ext cx="762000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208a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99906" y="396691"/>
            <a:ext cx="6373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88675" y="79479"/>
            <a:ext cx="381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How I go about learning new things: Doing qualitative research – looking for patterns .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19545" y="1728180"/>
            <a:ext cx="2094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Periodic Table 111 elements</a:t>
            </a:r>
          </a:p>
          <a:p>
            <a:endParaRPr lang="en-US" sz="1600" dirty="0"/>
          </a:p>
          <a:p>
            <a:r>
              <a:rPr lang="en-US" sz="1600" dirty="0" smtClean="0"/>
              <a:t>23 elements are not natural elements – </a:t>
            </a:r>
          </a:p>
          <a:p>
            <a:endParaRPr lang="en-US" sz="1600" dirty="0"/>
          </a:p>
          <a:p>
            <a:r>
              <a:rPr lang="en-US" sz="1600" dirty="0" smtClean="0"/>
              <a:t>hmm . . . man-made?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-67294" y="1204960"/>
            <a:ext cx="76200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204 par 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49187" y="1578542"/>
            <a:ext cx="2094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reminds me of something  I read.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79866" y="2645342"/>
            <a:ext cx="204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“Out of 88 natural elements, only 20 are found in the native state meaning that it is not combined with other elements.” </a:t>
            </a:r>
            <a:r>
              <a:rPr lang="en-US" sz="800" i="1" dirty="0" smtClean="0"/>
              <a:t>(Smithsonian Magazine)</a:t>
            </a:r>
            <a:endParaRPr lang="en-US" sz="8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2610592" y="2111942"/>
            <a:ext cx="2094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looked it up and found this:  </a:t>
            </a:r>
            <a:endParaRPr lang="en-US" sz="16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312719" y="2492942"/>
            <a:ext cx="3364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13563" y="1600520"/>
            <a:ext cx="2094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P. 204 –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sentence...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29400" y="1578542"/>
            <a:ext cx="2094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Entire Ch. 16 discusses quantum model of the atom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12573" y="2365367"/>
            <a:ext cx="2094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P. 214b – Lanthanide &amp; Actinide series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29400" y="2340542"/>
            <a:ext cx="2094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Go back to my discovery of my misunderstanding on p. 210b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48200" y="3074258"/>
            <a:ext cx="2094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P. 212 – S &amp; P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538354" y="1769797"/>
            <a:ext cx="16922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38354" y="2721542"/>
            <a:ext cx="16823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537366" y="3225722"/>
            <a:ext cx="16823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629400" y="3084569"/>
            <a:ext cx="2094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Studied pp. 196+197 to make sense of these symbols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6577" y="4876800"/>
            <a:ext cx="2094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Author gives analogy of the </a:t>
            </a:r>
            <a:r>
              <a:rPr lang="en-US" sz="1600" b="1" i="1" dirty="0" smtClean="0"/>
              <a:t>Pieta</a:t>
            </a:r>
            <a:r>
              <a:rPr lang="en-US" sz="1600" dirty="0" smtClean="0"/>
              <a:t> to better understand the </a:t>
            </a:r>
            <a:r>
              <a:rPr lang="en-US" sz="1600" b="1" i="1" dirty="0" smtClean="0"/>
              <a:t>Periodic Table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06634" y="4924562"/>
            <a:ext cx="2005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have seen it in person – .</a:t>
            </a:r>
            <a:endParaRPr lang="en-US" sz="1600" b="1" i="1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2613561" y="5538519"/>
            <a:ext cx="2005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connection seems </a:t>
            </a:r>
            <a:r>
              <a:rPr lang="en-US" sz="1600" b="1" i="1" dirty="0" smtClean="0"/>
              <a:t>far-fetched</a:t>
            </a:r>
            <a:r>
              <a:rPr lang="en-US" sz="1600" dirty="0" smtClean="0"/>
              <a:t>, but to a chemist, maybe not.</a:t>
            </a:r>
            <a:endParaRPr lang="en-US" sz="1600" b="1" i="1" dirty="0" smtClean="0"/>
          </a:p>
        </p:txBody>
      </p:sp>
      <p:sp>
        <p:nvSpPr>
          <p:cNvPr id="46" name="Rectangle 45"/>
          <p:cNvSpPr/>
          <p:nvPr/>
        </p:nvSpPr>
        <p:spPr>
          <a:xfrm>
            <a:off x="5660569" y="4043202"/>
            <a:ext cx="1883231" cy="604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622470" y="4984949"/>
            <a:ext cx="13211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FF0000"/>
                </a:solidFill>
              </a:rPr>
              <a:t>Quantum model </a:t>
            </a:r>
          </a:p>
          <a:p>
            <a:r>
              <a:rPr lang="en-US" sz="1300" dirty="0" smtClean="0">
                <a:solidFill>
                  <a:srgbClr val="FF0000"/>
                </a:solidFill>
              </a:rPr>
              <a:t>of the atom</a:t>
            </a:r>
            <a:endParaRPr lang="en-US" sz="1300" b="1" i="1" dirty="0" smtClean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11585" y="5410200"/>
            <a:ext cx="2094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Periodic table</a:t>
            </a:r>
            <a:endParaRPr lang="en-US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26429" y="5715000"/>
            <a:ext cx="2094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Shells</a:t>
            </a:r>
            <a:endParaRPr lang="en-US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31377" y="6011054"/>
            <a:ext cx="1027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Orbitals</a:t>
            </a:r>
            <a:endParaRPr lang="en-US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77000" y="5177135"/>
            <a:ext cx="1836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Descriptive, predictive ,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orderly  pattern</a:t>
            </a:r>
            <a:endParaRPr lang="en-US" sz="1200" b="1" i="1" dirty="0" smtClean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53199" y="5581471"/>
            <a:ext cx="2145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This seems to be an essential concept I must know to move forward in chemistry. The meaning is very different from its common meaning.</a:t>
            </a:r>
            <a:endParaRPr lang="en-US" sz="1200" b="1" i="1" dirty="0" smtClean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5283035" y="5748754"/>
            <a:ext cx="1319149" cy="13552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3" idx="1"/>
          </p:cNvCxnSpPr>
          <p:nvPr/>
        </p:nvCxnSpPr>
        <p:spPr>
          <a:xfrm flipV="1">
            <a:off x="5900056" y="5407968"/>
            <a:ext cx="576944" cy="17350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521036" y="5816515"/>
            <a:ext cx="1081148" cy="36381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38354" y="4783723"/>
            <a:ext cx="21850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Grew out of Einstein’s theories, but goes way beyond.</a:t>
            </a:r>
            <a:endParaRPr lang="en-US" sz="1100" b="1" i="1" dirty="0" smtClean="0">
              <a:solidFill>
                <a:srgbClr val="FF0000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5900056" y="4924562"/>
            <a:ext cx="729344" cy="25257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48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9" grpId="0"/>
      <p:bldP spid="51" grpId="0"/>
      <p:bldP spid="52" grpId="0"/>
      <p:bldP spid="53" grpId="0"/>
      <p:bldP spid="54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2038589" cy="1752600"/>
          </a:xfrm>
        </p:spPr>
      </p:pic>
      <p:sp>
        <p:nvSpPr>
          <p:cNvPr id="12" name="Oval Callout 11"/>
          <p:cNvSpPr/>
          <p:nvPr/>
        </p:nvSpPr>
        <p:spPr>
          <a:xfrm>
            <a:off x="2735282" y="1981200"/>
            <a:ext cx="6150429" cy="2895600"/>
          </a:xfrm>
          <a:prstGeom prst="wedgeEllipseCallout">
            <a:avLst>
              <a:gd name="adj1" fmla="val -64432"/>
              <a:gd name="adj2" fmla="val -38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Welcome to a DEMO of </a:t>
            </a:r>
            <a:r>
              <a:rPr lang="en-US" sz="2400" b="1" i="1" dirty="0" smtClean="0"/>
              <a:t>That Reminds Me</a:t>
            </a:r>
            <a:r>
              <a:rPr lang="en-US" sz="2400" dirty="0" smtClean="0"/>
              <a:t>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When considering Layered Reading, this </a:t>
            </a:r>
            <a:r>
              <a:rPr lang="en-US" sz="2000" dirty="0" smtClean="0"/>
              <a:t>is a During strategy that helps you draw on your prior knowledge while reading—a very important part of learning well.</a:t>
            </a:r>
            <a:endParaRPr lang="en-US" sz="2000" dirty="0"/>
          </a:p>
        </p:txBody>
      </p:sp>
      <p:sp>
        <p:nvSpPr>
          <p:cNvPr id="13" name="Oval Callout 12"/>
          <p:cNvSpPr/>
          <p:nvPr/>
        </p:nvSpPr>
        <p:spPr>
          <a:xfrm>
            <a:off x="2950028" y="685800"/>
            <a:ext cx="5715000" cy="2514600"/>
          </a:xfrm>
          <a:prstGeom prst="wedgeEllipseCallout">
            <a:avLst>
              <a:gd name="adj1" fmla="val -68951"/>
              <a:gd name="adj2" fmla="val 518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Before proceeding further, read the pages in the Handbook about the principle </a:t>
            </a:r>
            <a:r>
              <a:rPr lang="en-US" sz="2400" b="1" dirty="0" smtClean="0"/>
              <a:t>Connect the Text </a:t>
            </a:r>
            <a:r>
              <a:rPr lang="en-US" sz="2400" dirty="0" smtClean="0"/>
              <a:t>and the strategy </a:t>
            </a:r>
            <a:r>
              <a:rPr lang="en-US" sz="2400" b="1" i="1" dirty="0" smtClean="0"/>
              <a:t>That Reminds Me.</a:t>
            </a:r>
            <a:endParaRPr lang="en-US" sz="2400" dirty="0" smtClean="0"/>
          </a:p>
        </p:txBody>
      </p:sp>
      <p:sp>
        <p:nvSpPr>
          <p:cNvPr id="15" name="Oval Callout 14"/>
          <p:cNvSpPr/>
          <p:nvPr/>
        </p:nvSpPr>
        <p:spPr>
          <a:xfrm>
            <a:off x="2948049" y="1447800"/>
            <a:ext cx="5715000" cy="1676400"/>
          </a:xfrm>
          <a:prstGeom prst="wedgeEllipseCallout">
            <a:avLst>
              <a:gd name="adj1" fmla="val -68951"/>
              <a:gd name="adj2" fmla="val 518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smtClean="0"/>
              <a:t>After you have learned from the Handbook, go </a:t>
            </a:r>
            <a:r>
              <a:rPr lang="en-US" sz="2400" dirty="0"/>
              <a:t>to the </a:t>
            </a:r>
            <a:r>
              <a:rPr lang="en-US" sz="2400" b="1" i="1" dirty="0" err="1"/>
              <a:t>ThinkSheet</a:t>
            </a:r>
            <a:r>
              <a:rPr lang="en-US" sz="2400" b="1" i="1" dirty="0"/>
              <a:t> </a:t>
            </a:r>
            <a:r>
              <a:rPr lang="en-US" sz="2400" dirty="0"/>
              <a:t>for this Strategy.</a:t>
            </a:r>
          </a:p>
        </p:txBody>
      </p:sp>
    </p:spTree>
    <p:extLst>
      <p:ext uri="{BB962C8B-B14F-4D97-AF65-F5344CB8AC3E}">
        <p14:creationId xmlns:p14="http://schemas.microsoft.com/office/powerpoint/2010/main" val="170799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00400"/>
            <a:ext cx="2038589" cy="17526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724389" y="914400"/>
            <a:ext cx="6388933" cy="2514600"/>
          </a:xfrm>
          <a:prstGeom prst="wedgeEllipseCallout">
            <a:avLst>
              <a:gd name="adj1" fmla="val -57534"/>
              <a:gd name="adj2" fmla="val 766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Making </a:t>
            </a:r>
            <a:r>
              <a:rPr lang="en-US" sz="2400" b="1" i="1" dirty="0" smtClean="0"/>
              <a:t>connections</a:t>
            </a:r>
            <a:r>
              <a:rPr lang="en-US" sz="2400" dirty="0" smtClean="0"/>
              <a:t> in and out of the text </a:t>
            </a:r>
            <a:r>
              <a:rPr lang="en-US" sz="2400" b="1" i="1" dirty="0" smtClean="0"/>
              <a:t>connects</a:t>
            </a:r>
            <a:r>
              <a:rPr lang="en-US" sz="2400" dirty="0" smtClean="0"/>
              <a:t> me much stronger to the text itself and definitely enhances my understanding.</a:t>
            </a:r>
            <a:endParaRPr lang="en-US" sz="2400" b="1" i="1" dirty="0"/>
          </a:p>
        </p:txBody>
      </p:sp>
      <p:sp>
        <p:nvSpPr>
          <p:cNvPr id="6" name="Oval Callout 5"/>
          <p:cNvSpPr/>
          <p:nvPr/>
        </p:nvSpPr>
        <p:spPr>
          <a:xfrm>
            <a:off x="3437906" y="3276600"/>
            <a:ext cx="5715000" cy="1752600"/>
          </a:xfrm>
          <a:prstGeom prst="wedgeEllipseCallout">
            <a:avLst>
              <a:gd name="adj1" fmla="val -69660"/>
              <a:gd name="adj2" fmla="val 1368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Good luck practicing on your </a:t>
            </a:r>
            <a:r>
              <a:rPr lang="en-US" sz="2400" b="1" i="1" dirty="0" smtClean="0"/>
              <a:t>own text</a:t>
            </a:r>
            <a:r>
              <a:rPr lang="en-US" sz="2400" dirty="0" smtClean="0"/>
              <a:t>!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11174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 ThSh That Reminds Me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4" t="18458" r="40390" b="12548"/>
          <a:stretch/>
        </p:blipFill>
        <p:spPr>
          <a:xfrm>
            <a:off x="2339438" y="457201"/>
            <a:ext cx="5654252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2038589" cy="1752600"/>
          </a:xfrm>
        </p:spPr>
      </p:pic>
      <p:sp>
        <p:nvSpPr>
          <p:cNvPr id="12" name="Oval Callout 11"/>
          <p:cNvSpPr/>
          <p:nvPr/>
        </p:nvSpPr>
        <p:spPr>
          <a:xfrm>
            <a:off x="2819400" y="228600"/>
            <a:ext cx="6248400" cy="1676401"/>
          </a:xfrm>
          <a:prstGeom prst="wedgeEllipseCallout">
            <a:avLst>
              <a:gd name="adj1" fmla="val -70030"/>
              <a:gd name="adj2" fmla="val 185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We’ll be working with the physical science text, Chapter 17 </a:t>
            </a:r>
          </a:p>
          <a:p>
            <a:pPr algn="ctr"/>
            <a:r>
              <a:rPr lang="en-US" sz="2400" b="1" i="1" dirty="0" smtClean="0"/>
              <a:t>“The Periodic Table”</a:t>
            </a:r>
            <a:endParaRPr lang="en-US" sz="2400" b="1" i="1" dirty="0"/>
          </a:p>
        </p:txBody>
      </p:sp>
      <p:pic>
        <p:nvPicPr>
          <p:cNvPr id="7" name="Content Placeholder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397483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1"/>
            <a:ext cx="3876402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5306"/>
            <a:ext cx="3962400" cy="4718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20" y="2209800"/>
            <a:ext cx="3855736" cy="4648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0"/>
            <a:ext cx="3832384" cy="4624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38400"/>
            <a:ext cx="4007168" cy="4673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14942"/>
            <a:ext cx="374801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668293"/>
            <a:ext cx="3855265" cy="4552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88" y="2781642"/>
            <a:ext cx="3820712" cy="468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84" y="2940479"/>
            <a:ext cx="3733800" cy="4368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69" y="3042266"/>
            <a:ext cx="3536442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86" y="3208149"/>
            <a:ext cx="406537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66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00400"/>
            <a:ext cx="2038589" cy="17526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200400" y="2057400"/>
            <a:ext cx="5334000" cy="2743200"/>
          </a:xfrm>
          <a:prstGeom prst="wedgeEllipseCallout">
            <a:avLst>
              <a:gd name="adj1" fmla="val -69052"/>
              <a:gd name="adj2" fmla="val 3256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Let’s begin with how </a:t>
            </a:r>
          </a:p>
          <a:p>
            <a:pPr algn="ctr"/>
            <a:r>
              <a:rPr lang="en-US" sz="2400" dirty="0" smtClean="0"/>
              <a:t>the text “Reminds Me” of something in </a:t>
            </a:r>
            <a:r>
              <a:rPr lang="en-US" sz="2400" b="1" i="1" dirty="0" smtClean="0"/>
              <a:t>my own life</a:t>
            </a:r>
            <a:r>
              <a:rPr lang="en-US" sz="2400" dirty="0" smtClean="0"/>
              <a:t>:</a:t>
            </a:r>
            <a:endParaRPr lang="en-US" sz="2400" b="1" i="1" dirty="0" smtClean="0"/>
          </a:p>
          <a:p>
            <a:pPr algn="ctr"/>
            <a:endParaRPr lang="en-US" sz="2400" b="1" i="1" dirty="0" smtClean="0"/>
          </a:p>
          <a:p>
            <a:pPr algn="ctr"/>
            <a:r>
              <a:rPr lang="en-US" sz="2400" b="1" dirty="0" smtClean="0"/>
              <a:t>Text to Self</a:t>
            </a:r>
          </a:p>
          <a:p>
            <a:pPr algn="ctr"/>
            <a:r>
              <a:rPr lang="en-US" sz="2400" b="1" dirty="0" smtClean="0"/>
              <a:t>T-S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30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7463"/>
            <a:ext cx="8610600" cy="1046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2133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Atoms form partnerships &amp; exchange old partners for new ones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09800"/>
            <a:ext cx="7620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p. 204b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4666" y="1523999"/>
            <a:ext cx="500144" cy="4552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7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7463"/>
            <a:ext cx="8610600" cy="1046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2133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Atoms form partnerships &amp; exchange old partners for new ones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15691" y="2317728"/>
            <a:ext cx="63730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53000" y="2138003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Dance experiences in high school &amp; college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09800"/>
            <a:ext cx="762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204b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1523998"/>
            <a:ext cx="500144" cy="4552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5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7463"/>
            <a:ext cx="8610600" cy="1046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2133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Atoms form partnerships &amp; exchange old partners for new ones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15691" y="2317728"/>
            <a:ext cx="6373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53000" y="2138003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Dance experiences in high school &amp; college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209800"/>
            <a:ext cx="762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204b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1523998"/>
            <a:ext cx="500144" cy="4552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5647" y="27057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Atoms dance solo, in pairs, in lines, and complex formations.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979" y="2757100"/>
            <a:ext cx="7620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p. 204b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86992" y="2998112"/>
            <a:ext cx="63730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75761" y="26809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I have watched opening ceremonies of the Olympics:  Most complex - China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8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7463"/>
            <a:ext cx="8610600" cy="1046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2133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Atoms form partnerships &amp; exchange old partners for new ones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15691" y="2317728"/>
            <a:ext cx="6373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53000" y="2138003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Dance experiences in high school &amp; college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209800"/>
            <a:ext cx="762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204b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1523998"/>
            <a:ext cx="500144" cy="4552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2886" y="26918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Atoms dance Solo, in pairs, in lines, complex formations like 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-24740" y="2743200"/>
            <a:ext cx="762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204b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64231" y="2984212"/>
            <a:ext cx="6373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3000" y="2667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have watched opening ceremonies:  Most complex - China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3301425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Halogen family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5626" y="3352800"/>
            <a:ext cx="7620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p. 204b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53345" y="3593812"/>
            <a:ext cx="63730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42114" y="3276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We have halogen lamps.  What is this connection? If any?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1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1974</Words>
  <Application>Microsoft Office PowerPoint</Application>
  <PresentationFormat>On-screen Show (4:3)</PresentationFormat>
  <Paragraphs>214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That Reminds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Plummer</dc:creator>
  <cp:lastModifiedBy>Marné B. Isakson</cp:lastModifiedBy>
  <cp:revision>50</cp:revision>
  <dcterms:created xsi:type="dcterms:W3CDTF">2013-01-23T19:39:14Z</dcterms:created>
  <dcterms:modified xsi:type="dcterms:W3CDTF">2015-01-05T17:11:46Z</dcterms:modified>
</cp:coreProperties>
</file>