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4" r:id="rId3"/>
    <p:sldId id="290" r:id="rId4"/>
    <p:sldId id="337" r:id="rId5"/>
    <p:sldId id="331" r:id="rId6"/>
    <p:sldId id="291" r:id="rId7"/>
    <p:sldId id="330" r:id="rId8"/>
    <p:sldId id="338" r:id="rId9"/>
    <p:sldId id="332" r:id="rId10"/>
    <p:sldId id="334" r:id="rId11"/>
    <p:sldId id="335" r:id="rId12"/>
    <p:sldId id="339" r:id="rId13"/>
    <p:sldId id="342" r:id="rId14"/>
    <p:sldId id="341" r:id="rId15"/>
    <p:sldId id="340" r:id="rId16"/>
    <p:sldId id="344" r:id="rId17"/>
    <p:sldId id="343" r:id="rId18"/>
    <p:sldId id="346" r:id="rId19"/>
    <p:sldId id="347" r:id="rId20"/>
    <p:sldId id="345" r:id="rId21"/>
    <p:sldId id="350" r:id="rId22"/>
    <p:sldId id="349" r:id="rId23"/>
    <p:sldId id="351" r:id="rId24"/>
    <p:sldId id="352" r:id="rId25"/>
    <p:sldId id="348" r:id="rId26"/>
    <p:sldId id="353" r:id="rId27"/>
    <p:sldId id="31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6980" autoAdjust="0"/>
  </p:normalViewPr>
  <p:slideViewPr>
    <p:cSldViewPr>
      <p:cViewPr>
        <p:scale>
          <a:sx n="73" d="100"/>
          <a:sy n="73" d="100"/>
        </p:scale>
        <p:origin x="-8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31FFA-2C89-4BA5-9ECE-F30B096DE1AF}" type="datetimeFigureOut">
              <a:rPr lang="en-US" smtClean="0"/>
              <a:t>2/21/2015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37362-5D22-4464-893F-25D414E2E767}" type="slidenum">
              <a:rPr lang="en-US" smtClean="0"/>
              <a:t>‹#›</a:t>
            </a:fld>
            <a:endParaRPr lang="en-US"/>
          </a:p>
        </p:txBody>
      </p:sp>
    </p:spTree>
    <p:extLst>
      <p:ext uri="{BB962C8B-B14F-4D97-AF65-F5344CB8AC3E}">
        <p14:creationId xmlns:p14="http://schemas.microsoft.com/office/powerpoint/2010/main" val="236911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smtClean="0"/>
          </a:p>
        </p:txBody>
      </p:sp>
      <p:sp>
        <p:nvSpPr>
          <p:cNvPr id="4" name="Slide Number Placeholder 3"/>
          <p:cNvSpPr>
            <a:spLocks noGrp="1"/>
          </p:cNvSpPr>
          <p:nvPr>
            <p:ph type="sldNum" sz="quarter" idx="10"/>
          </p:nvPr>
        </p:nvSpPr>
        <p:spPr/>
        <p:txBody>
          <a:bodyPr/>
          <a:lstStyle/>
          <a:p>
            <a:fld id="{B3037362-5D22-4464-893F-25D414E2E767}" type="slidenum">
              <a:rPr lang="en-US" smtClean="0"/>
              <a:t>2</a:t>
            </a:fld>
            <a:endParaRPr lang="en-US"/>
          </a:p>
        </p:txBody>
      </p:sp>
    </p:spTree>
    <p:extLst>
      <p:ext uri="{BB962C8B-B14F-4D97-AF65-F5344CB8AC3E}">
        <p14:creationId xmlns:p14="http://schemas.microsoft.com/office/powerpoint/2010/main" val="23303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16</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17</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18</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19</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20</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21</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22</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23</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24</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smtClean="0"/>
              <a:t>The 4x4 Download </a:t>
            </a:r>
            <a:r>
              <a:rPr lang="en-US" sz="1200" dirty="0" err="1" smtClean="0"/>
              <a:t>ThinkSheet</a:t>
            </a:r>
            <a:r>
              <a:rPr lang="en-US" sz="1200" dirty="0" smtClean="0"/>
              <a:t> was originally conceptualized to include only four parts of a chapter.  This is unrealistic for most chapters.</a:t>
            </a:r>
            <a:endParaRPr lang="en-US" sz="1200" dirty="0" smtClean="0"/>
          </a:p>
        </p:txBody>
      </p:sp>
      <p:sp>
        <p:nvSpPr>
          <p:cNvPr id="4" name="Slide Number Placeholder 3"/>
          <p:cNvSpPr>
            <a:spLocks noGrp="1"/>
          </p:cNvSpPr>
          <p:nvPr>
            <p:ph type="sldNum" sz="quarter" idx="10"/>
          </p:nvPr>
        </p:nvSpPr>
        <p:spPr/>
        <p:txBody>
          <a:bodyPr/>
          <a:lstStyle/>
          <a:p>
            <a:fld id="{B3037362-5D22-4464-893F-25D414E2E767}" type="slidenum">
              <a:rPr lang="en-US" smtClean="0"/>
              <a:t>25</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3</a:t>
            </a:fld>
            <a:endParaRPr lang="en-US"/>
          </a:p>
        </p:txBody>
      </p:sp>
    </p:spTree>
    <p:extLst>
      <p:ext uri="{BB962C8B-B14F-4D97-AF65-F5344CB8AC3E}">
        <p14:creationId xmlns:p14="http://schemas.microsoft.com/office/powerpoint/2010/main" val="3284611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smtClean="0"/>
              <a:t>The 4x4 Download </a:t>
            </a:r>
            <a:r>
              <a:rPr lang="en-US" sz="1200" dirty="0" err="1" smtClean="0"/>
              <a:t>ThinkSheet</a:t>
            </a:r>
            <a:r>
              <a:rPr lang="en-US" sz="1200" dirty="0" smtClean="0"/>
              <a:t> was originally conceptualized to include only four parts of a chapter.  This is unrealistic for most chapters.</a:t>
            </a:r>
            <a:endParaRPr lang="en-US" sz="1200" dirty="0" smtClean="0"/>
          </a:p>
        </p:txBody>
      </p:sp>
      <p:sp>
        <p:nvSpPr>
          <p:cNvPr id="4" name="Slide Number Placeholder 3"/>
          <p:cNvSpPr>
            <a:spLocks noGrp="1"/>
          </p:cNvSpPr>
          <p:nvPr>
            <p:ph type="sldNum" sz="quarter" idx="10"/>
          </p:nvPr>
        </p:nvSpPr>
        <p:spPr/>
        <p:txBody>
          <a:bodyPr/>
          <a:lstStyle/>
          <a:p>
            <a:fld id="{B3037362-5D22-4464-893F-25D414E2E767}" type="slidenum">
              <a:rPr lang="en-US" smtClean="0"/>
              <a:t>26</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9</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10</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11</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12</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13</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14</a:t>
            </a:fld>
            <a:endParaRPr lang="en-US"/>
          </a:p>
        </p:txBody>
      </p:sp>
    </p:spTree>
    <p:extLst>
      <p:ext uri="{BB962C8B-B14F-4D97-AF65-F5344CB8AC3E}">
        <p14:creationId xmlns:p14="http://schemas.microsoft.com/office/powerpoint/2010/main" val="159563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15</a:t>
            </a:fld>
            <a:endParaRPr lang="en-US"/>
          </a:p>
        </p:txBody>
      </p:sp>
    </p:spTree>
    <p:extLst>
      <p:ext uri="{BB962C8B-B14F-4D97-AF65-F5344CB8AC3E}">
        <p14:creationId xmlns:p14="http://schemas.microsoft.com/office/powerpoint/2010/main" val="159563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04EDBD-F793-4CB7-8FE7-801A3A7F2A1A}"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241055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4EDBD-F793-4CB7-8FE7-801A3A7F2A1A}"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286091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4EDBD-F793-4CB7-8FE7-801A3A7F2A1A}"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7146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4EDBD-F793-4CB7-8FE7-801A3A7F2A1A}"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72955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4EDBD-F793-4CB7-8FE7-801A3A7F2A1A}"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02382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04EDBD-F793-4CB7-8FE7-801A3A7F2A1A}"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3366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04EDBD-F793-4CB7-8FE7-801A3A7F2A1A}" type="datetimeFigureOut">
              <a:rPr lang="en-US" smtClean="0"/>
              <a:t>2/21/2015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55390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04EDBD-F793-4CB7-8FE7-801A3A7F2A1A}" type="datetimeFigureOut">
              <a:rPr lang="en-US" smtClean="0"/>
              <a:t>2/21/2015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51748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4EDBD-F793-4CB7-8FE7-801A3A7F2A1A}" type="datetimeFigureOut">
              <a:rPr lang="en-US" smtClean="0"/>
              <a:t>2/21/2015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325392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4EDBD-F793-4CB7-8FE7-801A3A7F2A1A}"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09276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4EDBD-F793-4CB7-8FE7-801A3A7F2A1A}"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64027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4EDBD-F793-4CB7-8FE7-801A3A7F2A1A}" type="datetimeFigureOut">
              <a:rPr lang="en-US" smtClean="0"/>
              <a:t>2/21/2015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C5D02-FEC5-407C-89EB-38A9DA2B709C}" type="slidenum">
              <a:rPr lang="en-US" smtClean="0"/>
              <a:t>‹#›</a:t>
            </a:fld>
            <a:endParaRPr lang="en-US"/>
          </a:p>
        </p:txBody>
      </p:sp>
    </p:spTree>
    <p:extLst>
      <p:ext uri="{BB962C8B-B14F-4D97-AF65-F5344CB8AC3E}">
        <p14:creationId xmlns:p14="http://schemas.microsoft.com/office/powerpoint/2010/main" val="3966251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x 4 Download</a:t>
            </a:r>
            <a:endParaRPr lang="en-US" dirty="0"/>
          </a:p>
        </p:txBody>
      </p:sp>
      <p:sp>
        <p:nvSpPr>
          <p:cNvPr id="3" name="Subtitle 2"/>
          <p:cNvSpPr>
            <a:spLocks noGrp="1"/>
          </p:cNvSpPr>
          <p:nvPr>
            <p:ph type="subTitle" idx="1"/>
          </p:nvPr>
        </p:nvSpPr>
        <p:spPr/>
        <p:txBody>
          <a:bodyPr/>
          <a:lstStyle/>
          <a:p>
            <a:r>
              <a:rPr lang="en-US" dirty="0" smtClean="0"/>
              <a:t>Demo</a:t>
            </a:r>
            <a:endParaRPr lang="en-US" dirty="0"/>
          </a:p>
        </p:txBody>
      </p:sp>
    </p:spTree>
    <p:extLst>
      <p:ext uri="{BB962C8B-B14F-4D97-AF65-F5344CB8AC3E}">
        <p14:creationId xmlns:p14="http://schemas.microsoft.com/office/powerpoint/2010/main" val="789421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25649" t="12157" r="39179" b="3294"/>
          <a:stretch/>
        </p:blipFill>
        <p:spPr>
          <a:xfrm>
            <a:off x="3444766" y="76201"/>
            <a:ext cx="5165834" cy="6685196"/>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533400" y="4539611"/>
            <a:ext cx="1656359" cy="2158286"/>
          </a:xfrm>
          <a:prstGeom prst="rect">
            <a:avLst/>
          </a:prstGeom>
        </p:spPr>
      </p:pic>
      <p:sp>
        <p:nvSpPr>
          <p:cNvPr id="5" name="Oval Callout 4"/>
          <p:cNvSpPr/>
          <p:nvPr/>
        </p:nvSpPr>
        <p:spPr>
          <a:xfrm>
            <a:off x="762000" y="76201"/>
            <a:ext cx="4343400" cy="4190999"/>
          </a:xfrm>
          <a:prstGeom prst="wedgeEllipseCallout">
            <a:avLst>
              <a:gd name="adj1" fmla="val -29658"/>
              <a:gd name="adj2" fmla="val 587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I decide on four:  </a:t>
            </a:r>
          </a:p>
          <a:p>
            <a:pPr algn="ctr"/>
            <a:endParaRPr lang="en-US" sz="2400" dirty="0" smtClean="0"/>
          </a:p>
          <a:p>
            <a:pPr marL="457200" indent="-457200">
              <a:buFont typeface="+mj-lt"/>
              <a:buAutoNum type="arabicPeriod"/>
            </a:pPr>
            <a:r>
              <a:rPr lang="en-US" dirty="0" smtClean="0"/>
              <a:t>English and Classical Influences on the Founders’ thinking.</a:t>
            </a:r>
          </a:p>
          <a:p>
            <a:pPr marL="457200" indent="-457200">
              <a:buFont typeface="+mj-lt"/>
              <a:buAutoNum type="arabicPeriod"/>
            </a:pPr>
            <a:r>
              <a:rPr lang="en-US" dirty="0" smtClean="0"/>
              <a:t>Important details about these influences.</a:t>
            </a:r>
          </a:p>
          <a:p>
            <a:pPr marL="457200" indent="-457200">
              <a:buFont typeface="+mj-lt"/>
              <a:buAutoNum type="arabicPeriod"/>
            </a:pPr>
            <a:r>
              <a:rPr lang="en-US" dirty="0" smtClean="0"/>
              <a:t>Professor’s Questions.</a:t>
            </a:r>
          </a:p>
          <a:p>
            <a:pPr marL="457200" indent="-457200">
              <a:buFont typeface="+mj-lt"/>
              <a:buAutoNum type="arabicPeriod"/>
            </a:pPr>
            <a:r>
              <a:rPr lang="en-US" dirty="0" smtClean="0"/>
              <a:t>My Questions.</a:t>
            </a:r>
            <a:endParaRPr lang="en-US" dirty="0"/>
          </a:p>
        </p:txBody>
      </p:sp>
      <p:sp>
        <p:nvSpPr>
          <p:cNvPr id="11" name="Oval Callout 10"/>
          <p:cNvSpPr/>
          <p:nvPr/>
        </p:nvSpPr>
        <p:spPr>
          <a:xfrm>
            <a:off x="762000" y="76200"/>
            <a:ext cx="4343400" cy="4190999"/>
          </a:xfrm>
          <a:prstGeom prst="wedgeEllipseCallout">
            <a:avLst>
              <a:gd name="adj1" fmla="val -29658"/>
              <a:gd name="adj2" fmla="val 587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Do you see that the first two are generic even though they are worded specifically for this text?  </a:t>
            </a:r>
          </a:p>
          <a:p>
            <a:pPr algn="ctr"/>
            <a:endParaRPr lang="en-US" sz="2400" dirty="0"/>
          </a:p>
          <a:p>
            <a:pPr algn="ctr"/>
            <a:r>
              <a:rPr lang="en-US" dirty="0" smtClean="0"/>
              <a:t>I can use these four questions for this chapter, no matter the section.</a:t>
            </a:r>
          </a:p>
        </p:txBody>
      </p:sp>
      <p:sp>
        <p:nvSpPr>
          <p:cNvPr id="12" name="Oval Callout 11"/>
          <p:cNvSpPr/>
          <p:nvPr/>
        </p:nvSpPr>
        <p:spPr>
          <a:xfrm>
            <a:off x="762000" y="76201"/>
            <a:ext cx="4343400" cy="4190999"/>
          </a:xfrm>
          <a:prstGeom prst="wedgeEllipseCallout">
            <a:avLst>
              <a:gd name="adj1" fmla="val -29658"/>
              <a:gd name="adj2" fmla="val 58744"/>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a:t>Do you also see that they will help me meet my </a:t>
            </a:r>
            <a:r>
              <a:rPr lang="en-US" sz="2400" dirty="0" smtClean="0"/>
              <a:t>purposes of being able </a:t>
            </a:r>
            <a:r>
              <a:rPr lang="en-US" sz="2400" b="1" dirty="0" smtClean="0"/>
              <a:t>to </a:t>
            </a:r>
            <a:r>
              <a:rPr lang="en-US" sz="2400" b="1" dirty="0"/>
              <a:t>list the influences and to explain the main </a:t>
            </a:r>
            <a:r>
              <a:rPr lang="en-US" sz="2400" b="1" dirty="0" smtClean="0"/>
              <a:t>influences</a:t>
            </a:r>
            <a:r>
              <a:rPr lang="en-US" sz="2400" dirty="0" smtClean="0"/>
              <a:t>? </a:t>
            </a:r>
            <a:endParaRPr lang="en-US" dirty="0"/>
          </a:p>
        </p:txBody>
      </p:sp>
    </p:spTree>
    <p:extLst>
      <p:ext uri="{BB962C8B-B14F-4D97-AF65-F5344CB8AC3E}">
        <p14:creationId xmlns:p14="http://schemas.microsoft.com/office/powerpoint/2010/main" val="36890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25649" t="12157" r="39179" b="3294"/>
          <a:stretch/>
        </p:blipFill>
        <p:spPr>
          <a:xfrm>
            <a:off x="4038600" y="76201"/>
            <a:ext cx="5165834" cy="6685196"/>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533401" y="5004514"/>
            <a:ext cx="1363964" cy="1777286"/>
          </a:xfrm>
          <a:prstGeom prst="rect">
            <a:avLst/>
          </a:prstGeom>
        </p:spPr>
      </p:pic>
      <p:sp>
        <p:nvSpPr>
          <p:cNvPr id="5" name="Oval Callout 4"/>
          <p:cNvSpPr/>
          <p:nvPr/>
        </p:nvSpPr>
        <p:spPr>
          <a:xfrm>
            <a:off x="91967" y="277973"/>
            <a:ext cx="4089400" cy="4412611"/>
          </a:xfrm>
          <a:prstGeom prst="wedgeEllipseCallout">
            <a:avLst>
              <a:gd name="adj1" fmla="val -11956"/>
              <a:gd name="adj2" fmla="val 6766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t>I now write these into the first quadrant.  </a:t>
            </a:r>
          </a:p>
          <a:p>
            <a:pPr algn="ctr"/>
            <a:r>
              <a:rPr lang="en-US" sz="2200" dirty="0" smtClean="0"/>
              <a:t>I won’t need to write them again because I can easily see what they are.  </a:t>
            </a:r>
          </a:p>
          <a:p>
            <a:pPr algn="ctr"/>
            <a:r>
              <a:rPr lang="en-US" sz="2200" dirty="0" smtClean="0"/>
              <a:t>Or I could put a key word or an abbreviation in the remaining quadrants</a:t>
            </a:r>
            <a:r>
              <a:rPr lang="en-US" sz="2400" dirty="0" smtClean="0"/>
              <a:t>.</a:t>
            </a:r>
            <a:endParaRPr lang="en-US" dirty="0"/>
          </a:p>
        </p:txBody>
      </p:sp>
      <p:sp>
        <p:nvSpPr>
          <p:cNvPr id="3" name="TextBox 2"/>
          <p:cNvSpPr txBox="1"/>
          <p:nvPr/>
        </p:nvSpPr>
        <p:spPr>
          <a:xfrm>
            <a:off x="4305300" y="947579"/>
            <a:ext cx="1219200" cy="246221"/>
          </a:xfrm>
          <a:prstGeom prst="rect">
            <a:avLst/>
          </a:prstGeom>
          <a:noFill/>
        </p:spPr>
        <p:txBody>
          <a:bodyPr wrap="square" rtlCol="0">
            <a:spAutoFit/>
          </a:bodyPr>
          <a:lstStyle/>
          <a:p>
            <a:r>
              <a:rPr lang="en-US" sz="1000" b="1" dirty="0" err="1" smtClean="0">
                <a:solidFill>
                  <a:srgbClr val="FF0000"/>
                </a:solidFill>
              </a:rPr>
              <a:t>Engl</a:t>
            </a:r>
            <a:r>
              <a:rPr lang="en-US" sz="1000" b="1" dirty="0" smtClean="0">
                <a:solidFill>
                  <a:srgbClr val="FF0000"/>
                </a:solidFill>
              </a:rPr>
              <a:t> or Classic </a:t>
            </a:r>
            <a:r>
              <a:rPr lang="en-US" sz="1000" b="1" dirty="0" err="1" smtClean="0">
                <a:solidFill>
                  <a:srgbClr val="FF0000"/>
                </a:solidFill>
              </a:rPr>
              <a:t>Infls</a:t>
            </a:r>
            <a:endParaRPr lang="en-US" sz="1000" b="1" dirty="0">
              <a:solidFill>
                <a:srgbClr val="FF0000"/>
              </a:solidFill>
            </a:endParaRPr>
          </a:p>
        </p:txBody>
      </p:sp>
      <p:sp>
        <p:nvSpPr>
          <p:cNvPr id="9" name="TextBox 8"/>
          <p:cNvSpPr txBox="1"/>
          <p:nvPr/>
        </p:nvSpPr>
        <p:spPr>
          <a:xfrm>
            <a:off x="5524500" y="947579"/>
            <a:ext cx="1219200" cy="246221"/>
          </a:xfrm>
          <a:prstGeom prst="rect">
            <a:avLst/>
          </a:prstGeom>
          <a:noFill/>
        </p:spPr>
        <p:txBody>
          <a:bodyPr wrap="square" rtlCol="0">
            <a:spAutoFit/>
          </a:bodyPr>
          <a:lstStyle/>
          <a:p>
            <a:r>
              <a:rPr lang="en-US" sz="1000" b="1" dirty="0" smtClean="0">
                <a:solidFill>
                  <a:srgbClr val="FF0000"/>
                </a:solidFill>
              </a:rPr>
              <a:t>Details </a:t>
            </a:r>
            <a:r>
              <a:rPr lang="en-US" sz="1000" b="1" dirty="0" err="1" smtClean="0">
                <a:solidFill>
                  <a:srgbClr val="FF0000"/>
                </a:solidFill>
              </a:rPr>
              <a:t>abt</a:t>
            </a:r>
            <a:r>
              <a:rPr lang="en-US" sz="1000" b="1" dirty="0" smtClean="0">
                <a:solidFill>
                  <a:srgbClr val="FF0000"/>
                </a:solidFill>
              </a:rPr>
              <a:t> </a:t>
            </a:r>
            <a:r>
              <a:rPr lang="en-US" sz="1000" b="1" dirty="0" err="1" smtClean="0">
                <a:solidFill>
                  <a:srgbClr val="FF0000"/>
                </a:solidFill>
              </a:rPr>
              <a:t>infls</a:t>
            </a:r>
            <a:r>
              <a:rPr lang="en-US" sz="1000" b="1" dirty="0" smtClean="0">
                <a:solidFill>
                  <a:srgbClr val="FF0000"/>
                </a:solidFill>
              </a:rPr>
              <a:t> </a:t>
            </a:r>
            <a:endParaRPr lang="en-US" sz="1000" b="1" dirty="0">
              <a:solidFill>
                <a:srgbClr val="FF0000"/>
              </a:solidFill>
            </a:endParaRPr>
          </a:p>
        </p:txBody>
      </p:sp>
      <p:sp>
        <p:nvSpPr>
          <p:cNvPr id="10" name="TextBox 9"/>
          <p:cNvSpPr txBox="1"/>
          <p:nvPr/>
        </p:nvSpPr>
        <p:spPr>
          <a:xfrm>
            <a:off x="4343400" y="2471579"/>
            <a:ext cx="762000" cy="246221"/>
          </a:xfrm>
          <a:prstGeom prst="rect">
            <a:avLst/>
          </a:prstGeom>
          <a:noFill/>
        </p:spPr>
        <p:txBody>
          <a:bodyPr wrap="square" rtlCol="0">
            <a:spAutoFit/>
          </a:bodyPr>
          <a:lstStyle/>
          <a:p>
            <a:r>
              <a:rPr lang="en-US" sz="1000" b="1" dirty="0" smtClean="0">
                <a:solidFill>
                  <a:srgbClr val="FF0000"/>
                </a:solidFill>
              </a:rPr>
              <a:t>Prof’s ?s</a:t>
            </a:r>
            <a:endParaRPr lang="en-US" sz="1000" b="1" dirty="0">
              <a:solidFill>
                <a:srgbClr val="FF0000"/>
              </a:solidFill>
            </a:endParaRPr>
          </a:p>
        </p:txBody>
      </p:sp>
      <p:sp>
        <p:nvSpPr>
          <p:cNvPr id="14" name="TextBox 13"/>
          <p:cNvSpPr txBox="1"/>
          <p:nvPr/>
        </p:nvSpPr>
        <p:spPr>
          <a:xfrm>
            <a:off x="6070600" y="2484279"/>
            <a:ext cx="609600" cy="246221"/>
          </a:xfrm>
          <a:prstGeom prst="rect">
            <a:avLst/>
          </a:prstGeom>
          <a:noFill/>
        </p:spPr>
        <p:txBody>
          <a:bodyPr wrap="square" rtlCol="0">
            <a:spAutoFit/>
          </a:bodyPr>
          <a:lstStyle/>
          <a:p>
            <a:r>
              <a:rPr lang="en-US" sz="1000" b="1" dirty="0" smtClean="0">
                <a:solidFill>
                  <a:srgbClr val="FF0000"/>
                </a:solidFill>
              </a:rPr>
              <a:t>My ?s</a:t>
            </a:r>
            <a:endParaRPr lang="en-US" sz="1000" b="1" dirty="0">
              <a:solidFill>
                <a:srgbClr val="FF0000"/>
              </a:solidFill>
            </a:endParaRPr>
          </a:p>
        </p:txBody>
      </p:sp>
      <p:sp>
        <p:nvSpPr>
          <p:cNvPr id="15" name="TextBox 14"/>
          <p:cNvSpPr txBox="1"/>
          <p:nvPr/>
        </p:nvSpPr>
        <p:spPr>
          <a:xfrm>
            <a:off x="6769100" y="9398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16" name="TextBox 15"/>
          <p:cNvSpPr txBox="1"/>
          <p:nvPr/>
        </p:nvSpPr>
        <p:spPr>
          <a:xfrm>
            <a:off x="7924800" y="939800"/>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17" name="TextBox 16"/>
          <p:cNvSpPr txBox="1"/>
          <p:nvPr/>
        </p:nvSpPr>
        <p:spPr>
          <a:xfrm>
            <a:off x="6705600" y="2496979"/>
            <a:ext cx="381000" cy="246221"/>
          </a:xfrm>
          <a:prstGeom prst="rect">
            <a:avLst/>
          </a:prstGeom>
          <a:noFill/>
        </p:spPr>
        <p:txBody>
          <a:bodyPr wrap="square" rtlCol="0">
            <a:spAutoFit/>
          </a:bodyPr>
          <a:lstStyle/>
          <a:p>
            <a:r>
              <a:rPr lang="en-US" sz="1000" b="1" dirty="0" smtClean="0">
                <a:solidFill>
                  <a:schemeClr val="accent6">
                    <a:lumMod val="50000"/>
                  </a:schemeClr>
                </a:solidFill>
              </a:rPr>
              <a:t>P ?</a:t>
            </a:r>
            <a:endParaRPr lang="en-US" sz="1000" b="1" dirty="0">
              <a:solidFill>
                <a:schemeClr val="accent6">
                  <a:lumMod val="50000"/>
                </a:schemeClr>
              </a:solidFill>
            </a:endParaRPr>
          </a:p>
        </p:txBody>
      </p:sp>
      <p:sp>
        <p:nvSpPr>
          <p:cNvPr id="18" name="TextBox 17"/>
          <p:cNvSpPr txBox="1"/>
          <p:nvPr/>
        </p:nvSpPr>
        <p:spPr>
          <a:xfrm>
            <a:off x="8382000" y="2463800"/>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cxnSp>
        <p:nvCxnSpPr>
          <p:cNvPr id="22" name="Straight Arrow Connector 21"/>
          <p:cNvCxnSpPr/>
          <p:nvPr/>
        </p:nvCxnSpPr>
        <p:spPr>
          <a:xfrm flipV="1">
            <a:off x="3276600" y="1371600"/>
            <a:ext cx="3492500" cy="19812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752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777777"/>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9" grpId="0"/>
      <p:bldP spid="10"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25649" t="12157" r="39179" b="3294"/>
          <a:stretch/>
        </p:blipFill>
        <p:spPr>
          <a:xfrm>
            <a:off x="4038600" y="76201"/>
            <a:ext cx="5165834" cy="6685196"/>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533401" y="5004514"/>
            <a:ext cx="1363964" cy="1777286"/>
          </a:xfrm>
          <a:prstGeom prst="rect">
            <a:avLst/>
          </a:prstGeom>
        </p:spPr>
      </p:pic>
      <p:sp>
        <p:nvSpPr>
          <p:cNvPr id="11" name="Oval Callout 10"/>
          <p:cNvSpPr/>
          <p:nvPr/>
        </p:nvSpPr>
        <p:spPr>
          <a:xfrm>
            <a:off x="428734" y="156289"/>
            <a:ext cx="3609866" cy="4902200"/>
          </a:xfrm>
          <a:prstGeom prst="wedgeEllipseCallout">
            <a:avLst>
              <a:gd name="adj1" fmla="val -18048"/>
              <a:gd name="adj2" fmla="val 5570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As I started reading, I immediately realized that </a:t>
            </a:r>
            <a:r>
              <a:rPr lang="en-US" sz="2000" u="sng" dirty="0" smtClean="0"/>
              <a:t>Prof’s Questions</a:t>
            </a:r>
            <a:r>
              <a:rPr lang="en-US" sz="2000" dirty="0" smtClean="0"/>
              <a:t> was a waste of time because I was basically recopying what I had written for the first two questions.  So, I changed the 3</a:t>
            </a:r>
            <a:r>
              <a:rPr lang="en-US" sz="2000" baseline="30000" dirty="0" smtClean="0"/>
              <a:t>rd</a:t>
            </a:r>
            <a:r>
              <a:rPr lang="en-US" sz="2000" dirty="0" smtClean="0"/>
              <a:t> question to </a:t>
            </a:r>
            <a:r>
              <a:rPr lang="en-US" sz="2000" u="sng" dirty="0" smtClean="0"/>
              <a:t>American Applications of these Ideas</a:t>
            </a:r>
          </a:p>
        </p:txBody>
      </p:sp>
      <p:sp>
        <p:nvSpPr>
          <p:cNvPr id="3" name="TextBox 2"/>
          <p:cNvSpPr txBox="1"/>
          <p:nvPr/>
        </p:nvSpPr>
        <p:spPr>
          <a:xfrm>
            <a:off x="4305300" y="947579"/>
            <a:ext cx="1219200" cy="246221"/>
          </a:xfrm>
          <a:prstGeom prst="rect">
            <a:avLst/>
          </a:prstGeom>
          <a:noFill/>
        </p:spPr>
        <p:txBody>
          <a:bodyPr wrap="square" rtlCol="0">
            <a:spAutoFit/>
          </a:bodyPr>
          <a:lstStyle/>
          <a:p>
            <a:r>
              <a:rPr lang="en-US" sz="1000" b="1" dirty="0" err="1" smtClean="0">
                <a:solidFill>
                  <a:srgbClr val="FF0000"/>
                </a:solidFill>
              </a:rPr>
              <a:t>Engl</a:t>
            </a:r>
            <a:r>
              <a:rPr lang="en-US" sz="1000" b="1" dirty="0" smtClean="0">
                <a:solidFill>
                  <a:srgbClr val="FF0000"/>
                </a:solidFill>
              </a:rPr>
              <a:t> or Classic </a:t>
            </a:r>
            <a:r>
              <a:rPr lang="en-US" sz="1000" b="1" dirty="0" err="1" smtClean="0">
                <a:solidFill>
                  <a:srgbClr val="FF0000"/>
                </a:solidFill>
              </a:rPr>
              <a:t>Infls</a:t>
            </a:r>
            <a:endParaRPr lang="en-US" sz="1000" b="1" dirty="0">
              <a:solidFill>
                <a:srgbClr val="FF0000"/>
              </a:solidFill>
            </a:endParaRPr>
          </a:p>
        </p:txBody>
      </p:sp>
      <p:sp>
        <p:nvSpPr>
          <p:cNvPr id="9" name="TextBox 8"/>
          <p:cNvSpPr txBox="1"/>
          <p:nvPr/>
        </p:nvSpPr>
        <p:spPr>
          <a:xfrm>
            <a:off x="5524500" y="947579"/>
            <a:ext cx="1219200" cy="246221"/>
          </a:xfrm>
          <a:prstGeom prst="rect">
            <a:avLst/>
          </a:prstGeom>
          <a:noFill/>
        </p:spPr>
        <p:txBody>
          <a:bodyPr wrap="square" rtlCol="0">
            <a:spAutoFit/>
          </a:bodyPr>
          <a:lstStyle/>
          <a:p>
            <a:r>
              <a:rPr lang="en-US" sz="1000" b="1" dirty="0" smtClean="0">
                <a:solidFill>
                  <a:srgbClr val="FF0000"/>
                </a:solidFill>
              </a:rPr>
              <a:t>Details </a:t>
            </a:r>
            <a:r>
              <a:rPr lang="en-US" sz="1000" b="1" dirty="0" err="1" smtClean="0">
                <a:solidFill>
                  <a:srgbClr val="FF0000"/>
                </a:solidFill>
              </a:rPr>
              <a:t>abt</a:t>
            </a:r>
            <a:r>
              <a:rPr lang="en-US" sz="1000" b="1" dirty="0" smtClean="0">
                <a:solidFill>
                  <a:srgbClr val="FF0000"/>
                </a:solidFill>
              </a:rPr>
              <a:t> </a:t>
            </a:r>
            <a:r>
              <a:rPr lang="en-US" sz="1000" b="1" dirty="0" err="1" smtClean="0">
                <a:solidFill>
                  <a:srgbClr val="FF0000"/>
                </a:solidFill>
              </a:rPr>
              <a:t>influ.s</a:t>
            </a:r>
            <a:r>
              <a:rPr lang="en-US" sz="1000" b="1" dirty="0" smtClean="0">
                <a:solidFill>
                  <a:srgbClr val="FF0000"/>
                </a:solidFill>
              </a:rPr>
              <a:t> </a:t>
            </a:r>
            <a:endParaRPr lang="en-US" sz="1000" b="1" dirty="0">
              <a:solidFill>
                <a:srgbClr val="FF0000"/>
              </a:solidFill>
            </a:endParaRPr>
          </a:p>
        </p:txBody>
      </p:sp>
      <p:sp>
        <p:nvSpPr>
          <p:cNvPr id="10" name="TextBox 9"/>
          <p:cNvSpPr txBox="1"/>
          <p:nvPr/>
        </p:nvSpPr>
        <p:spPr>
          <a:xfrm>
            <a:off x="4343400" y="2471579"/>
            <a:ext cx="762000" cy="246221"/>
          </a:xfrm>
          <a:prstGeom prst="rect">
            <a:avLst/>
          </a:prstGeom>
          <a:noFill/>
        </p:spPr>
        <p:txBody>
          <a:bodyPr wrap="square" rtlCol="0">
            <a:spAutoFit/>
          </a:bodyPr>
          <a:lstStyle/>
          <a:p>
            <a:r>
              <a:rPr lang="en-US" sz="1000" b="1" dirty="0" smtClean="0">
                <a:solidFill>
                  <a:srgbClr val="FF0000"/>
                </a:solidFill>
              </a:rPr>
              <a:t>Prof’s ?s</a:t>
            </a:r>
            <a:endParaRPr lang="en-US" sz="1000" b="1" dirty="0">
              <a:solidFill>
                <a:srgbClr val="FF0000"/>
              </a:solidFill>
            </a:endParaRPr>
          </a:p>
        </p:txBody>
      </p:sp>
      <p:sp>
        <p:nvSpPr>
          <p:cNvPr id="14" name="TextBox 13"/>
          <p:cNvSpPr txBox="1"/>
          <p:nvPr/>
        </p:nvSpPr>
        <p:spPr>
          <a:xfrm>
            <a:off x="6070600" y="2484279"/>
            <a:ext cx="609600" cy="246221"/>
          </a:xfrm>
          <a:prstGeom prst="rect">
            <a:avLst/>
          </a:prstGeom>
          <a:noFill/>
        </p:spPr>
        <p:txBody>
          <a:bodyPr wrap="square" rtlCol="0">
            <a:spAutoFit/>
          </a:bodyPr>
          <a:lstStyle/>
          <a:p>
            <a:r>
              <a:rPr lang="en-US" sz="1000" b="1" dirty="0" smtClean="0">
                <a:solidFill>
                  <a:srgbClr val="FF0000"/>
                </a:solidFill>
              </a:rPr>
              <a:t>My ?s</a:t>
            </a:r>
            <a:endParaRPr lang="en-US" sz="1000" b="1" dirty="0">
              <a:solidFill>
                <a:srgbClr val="FF0000"/>
              </a:solidFill>
            </a:endParaRPr>
          </a:p>
        </p:txBody>
      </p:sp>
      <p:sp>
        <p:nvSpPr>
          <p:cNvPr id="15" name="TextBox 14"/>
          <p:cNvSpPr txBox="1"/>
          <p:nvPr/>
        </p:nvSpPr>
        <p:spPr>
          <a:xfrm>
            <a:off x="6769100" y="9398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16" name="TextBox 15"/>
          <p:cNvSpPr txBox="1"/>
          <p:nvPr/>
        </p:nvSpPr>
        <p:spPr>
          <a:xfrm>
            <a:off x="7924800" y="939800"/>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17" name="TextBox 16"/>
          <p:cNvSpPr txBox="1"/>
          <p:nvPr/>
        </p:nvSpPr>
        <p:spPr>
          <a:xfrm>
            <a:off x="6705600" y="2496979"/>
            <a:ext cx="381000" cy="246221"/>
          </a:xfrm>
          <a:prstGeom prst="rect">
            <a:avLst/>
          </a:prstGeom>
          <a:noFill/>
        </p:spPr>
        <p:txBody>
          <a:bodyPr wrap="square" rtlCol="0">
            <a:spAutoFit/>
          </a:bodyPr>
          <a:lstStyle/>
          <a:p>
            <a:r>
              <a:rPr lang="en-US" sz="1000" b="1" dirty="0" smtClean="0">
                <a:solidFill>
                  <a:schemeClr val="accent6">
                    <a:lumMod val="50000"/>
                  </a:schemeClr>
                </a:solidFill>
              </a:rPr>
              <a:t>P ?</a:t>
            </a:r>
            <a:endParaRPr lang="en-US" sz="1000" b="1" dirty="0">
              <a:solidFill>
                <a:schemeClr val="accent6">
                  <a:lumMod val="50000"/>
                </a:schemeClr>
              </a:solidFill>
            </a:endParaRPr>
          </a:p>
        </p:txBody>
      </p:sp>
      <p:sp>
        <p:nvSpPr>
          <p:cNvPr id="18" name="TextBox 17"/>
          <p:cNvSpPr txBox="1"/>
          <p:nvPr/>
        </p:nvSpPr>
        <p:spPr>
          <a:xfrm>
            <a:off x="8382000" y="2463800"/>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27" name="TextBox 26"/>
          <p:cNvSpPr txBox="1"/>
          <p:nvPr/>
        </p:nvSpPr>
        <p:spPr>
          <a:xfrm>
            <a:off x="6743700" y="2514599"/>
            <a:ext cx="914400" cy="246221"/>
          </a:xfrm>
          <a:prstGeom prst="rect">
            <a:avLst/>
          </a:prstGeom>
          <a:solidFill>
            <a:schemeClr val="bg1"/>
          </a:solidFill>
        </p:spPr>
        <p:txBody>
          <a:bodyPr wrap="square" rtlCol="0">
            <a:spAutoFit/>
          </a:bodyPr>
          <a:lstStyle/>
          <a:p>
            <a:r>
              <a:rPr lang="en-US" sz="1000" b="1" dirty="0" err="1" smtClean="0">
                <a:solidFill>
                  <a:schemeClr val="accent6">
                    <a:lumMod val="50000"/>
                  </a:schemeClr>
                </a:solidFill>
              </a:rPr>
              <a:t>Ameri</a:t>
            </a:r>
            <a:r>
              <a:rPr lang="en-US" sz="1000" b="1" dirty="0" smtClean="0">
                <a:solidFill>
                  <a:schemeClr val="accent6">
                    <a:lumMod val="50000"/>
                  </a:schemeClr>
                </a:solidFill>
              </a:rPr>
              <a:t>. </a:t>
            </a:r>
            <a:r>
              <a:rPr lang="en-US" sz="1000" b="1" dirty="0" err="1" smtClean="0">
                <a:solidFill>
                  <a:schemeClr val="accent6">
                    <a:lumMod val="50000"/>
                  </a:schemeClr>
                </a:solidFill>
              </a:rPr>
              <a:t>Appli</a:t>
            </a:r>
            <a:endParaRPr lang="en-US" sz="1000" b="1" dirty="0">
              <a:solidFill>
                <a:schemeClr val="accent6">
                  <a:lumMod val="50000"/>
                </a:schemeClr>
              </a:solidFill>
            </a:endParaRPr>
          </a:p>
        </p:txBody>
      </p:sp>
      <p:sp>
        <p:nvSpPr>
          <p:cNvPr id="28" name="TextBox 27"/>
          <p:cNvSpPr txBox="1"/>
          <p:nvPr/>
        </p:nvSpPr>
        <p:spPr>
          <a:xfrm>
            <a:off x="6756400" y="2476500"/>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cxnSp>
        <p:nvCxnSpPr>
          <p:cNvPr id="8" name="Straight Arrow Connector 7"/>
          <p:cNvCxnSpPr>
            <a:endCxn id="28" idx="1"/>
          </p:cNvCxnSpPr>
          <p:nvPr/>
        </p:nvCxnSpPr>
        <p:spPr>
          <a:xfrm>
            <a:off x="3429000" y="1371600"/>
            <a:ext cx="3327400" cy="122801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V="1">
            <a:off x="3581400" y="2760820"/>
            <a:ext cx="3187700" cy="127778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835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4" grpId="0"/>
      <p:bldP spid="15" grpId="0"/>
      <p:bldP spid="16" grpId="0"/>
      <p:bldP spid="17" grpId="0"/>
      <p:bldP spid="18" grpId="0"/>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25649" t="12157" r="39179" b="3294"/>
          <a:stretch/>
        </p:blipFill>
        <p:spPr>
          <a:xfrm>
            <a:off x="4038600" y="76201"/>
            <a:ext cx="5165834" cy="6685196"/>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533401" y="5004514"/>
            <a:ext cx="1363964" cy="1777286"/>
          </a:xfrm>
          <a:prstGeom prst="rect">
            <a:avLst/>
          </a:prstGeom>
        </p:spPr>
      </p:pic>
      <p:sp>
        <p:nvSpPr>
          <p:cNvPr id="7" name="Oval Callout 6"/>
          <p:cNvSpPr/>
          <p:nvPr/>
        </p:nvSpPr>
        <p:spPr>
          <a:xfrm>
            <a:off x="381000" y="102115"/>
            <a:ext cx="3752633" cy="4969589"/>
          </a:xfrm>
          <a:prstGeom prst="wedgeEllipseCallout">
            <a:avLst>
              <a:gd name="adj1" fmla="val -20076"/>
              <a:gd name="adj2" fmla="val 5652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smtClean="0"/>
              <a:t>You do this, too.  </a:t>
            </a:r>
          </a:p>
          <a:p>
            <a:pPr algn="ctr"/>
            <a:r>
              <a:rPr lang="en-US" sz="1900" dirty="0" smtClean="0"/>
              <a:t>Use your metacognitive awareness to decide if the questions are working for you and taking you where you want to go.  If not, change them, as I did.</a:t>
            </a:r>
          </a:p>
          <a:p>
            <a:pPr algn="ctr"/>
            <a:endParaRPr lang="en-US" sz="900" u="sng" dirty="0"/>
          </a:p>
          <a:p>
            <a:pPr algn="ctr"/>
            <a:r>
              <a:rPr lang="en-US" sz="1900" dirty="0" smtClean="0"/>
              <a:t>The 4x4 Download should not be busy work.  Instead make every moment a highly productive learning experience for you.</a:t>
            </a:r>
          </a:p>
        </p:txBody>
      </p:sp>
      <p:sp>
        <p:nvSpPr>
          <p:cNvPr id="3" name="TextBox 2"/>
          <p:cNvSpPr txBox="1"/>
          <p:nvPr/>
        </p:nvSpPr>
        <p:spPr>
          <a:xfrm>
            <a:off x="4305300" y="947579"/>
            <a:ext cx="1219200" cy="246221"/>
          </a:xfrm>
          <a:prstGeom prst="rect">
            <a:avLst/>
          </a:prstGeom>
          <a:noFill/>
        </p:spPr>
        <p:txBody>
          <a:bodyPr wrap="square" rtlCol="0">
            <a:spAutoFit/>
          </a:bodyPr>
          <a:lstStyle/>
          <a:p>
            <a:r>
              <a:rPr lang="en-US" sz="1000" b="1" dirty="0" err="1" smtClean="0">
                <a:solidFill>
                  <a:srgbClr val="FF0000"/>
                </a:solidFill>
              </a:rPr>
              <a:t>Engl</a:t>
            </a:r>
            <a:r>
              <a:rPr lang="en-US" sz="1000" b="1" dirty="0" smtClean="0">
                <a:solidFill>
                  <a:srgbClr val="FF0000"/>
                </a:solidFill>
              </a:rPr>
              <a:t> or Classic </a:t>
            </a:r>
            <a:r>
              <a:rPr lang="en-US" sz="1000" b="1" dirty="0" err="1" smtClean="0">
                <a:solidFill>
                  <a:srgbClr val="FF0000"/>
                </a:solidFill>
              </a:rPr>
              <a:t>Infls</a:t>
            </a:r>
            <a:endParaRPr lang="en-US" sz="1000" b="1" dirty="0">
              <a:solidFill>
                <a:srgbClr val="FF0000"/>
              </a:solidFill>
            </a:endParaRPr>
          </a:p>
        </p:txBody>
      </p:sp>
      <p:sp>
        <p:nvSpPr>
          <p:cNvPr id="9" name="TextBox 8"/>
          <p:cNvSpPr txBox="1"/>
          <p:nvPr/>
        </p:nvSpPr>
        <p:spPr>
          <a:xfrm>
            <a:off x="5524500" y="947579"/>
            <a:ext cx="1219200" cy="246221"/>
          </a:xfrm>
          <a:prstGeom prst="rect">
            <a:avLst/>
          </a:prstGeom>
          <a:noFill/>
        </p:spPr>
        <p:txBody>
          <a:bodyPr wrap="square" rtlCol="0">
            <a:spAutoFit/>
          </a:bodyPr>
          <a:lstStyle/>
          <a:p>
            <a:r>
              <a:rPr lang="en-US" sz="1000" b="1" dirty="0" smtClean="0">
                <a:solidFill>
                  <a:srgbClr val="FF0000"/>
                </a:solidFill>
              </a:rPr>
              <a:t>Details </a:t>
            </a:r>
            <a:r>
              <a:rPr lang="en-US" sz="1000" b="1" dirty="0" err="1" smtClean="0">
                <a:solidFill>
                  <a:srgbClr val="FF0000"/>
                </a:solidFill>
              </a:rPr>
              <a:t>abt</a:t>
            </a:r>
            <a:r>
              <a:rPr lang="en-US" sz="1000" b="1" dirty="0" smtClean="0">
                <a:solidFill>
                  <a:srgbClr val="FF0000"/>
                </a:solidFill>
              </a:rPr>
              <a:t> </a:t>
            </a:r>
            <a:r>
              <a:rPr lang="en-US" sz="1000" b="1" dirty="0" err="1" smtClean="0">
                <a:solidFill>
                  <a:srgbClr val="FF0000"/>
                </a:solidFill>
              </a:rPr>
              <a:t>influ.s</a:t>
            </a:r>
            <a:r>
              <a:rPr lang="en-US" sz="1000" b="1" dirty="0" smtClean="0">
                <a:solidFill>
                  <a:srgbClr val="FF0000"/>
                </a:solidFill>
              </a:rPr>
              <a:t> </a:t>
            </a:r>
            <a:endParaRPr lang="en-US" sz="1000" b="1" dirty="0">
              <a:solidFill>
                <a:srgbClr val="FF0000"/>
              </a:solidFill>
            </a:endParaRPr>
          </a:p>
        </p:txBody>
      </p:sp>
      <p:sp>
        <p:nvSpPr>
          <p:cNvPr id="10" name="TextBox 9"/>
          <p:cNvSpPr txBox="1"/>
          <p:nvPr/>
        </p:nvSpPr>
        <p:spPr>
          <a:xfrm>
            <a:off x="4343400" y="2471579"/>
            <a:ext cx="762000" cy="246221"/>
          </a:xfrm>
          <a:prstGeom prst="rect">
            <a:avLst/>
          </a:prstGeom>
          <a:noFill/>
        </p:spPr>
        <p:txBody>
          <a:bodyPr wrap="square" rtlCol="0">
            <a:spAutoFit/>
          </a:bodyPr>
          <a:lstStyle/>
          <a:p>
            <a:r>
              <a:rPr lang="en-US" sz="1000" b="1" dirty="0" smtClean="0">
                <a:solidFill>
                  <a:srgbClr val="FF0000"/>
                </a:solidFill>
              </a:rPr>
              <a:t>Prof’s ?s</a:t>
            </a:r>
            <a:endParaRPr lang="en-US" sz="1000" b="1" dirty="0">
              <a:solidFill>
                <a:srgbClr val="FF0000"/>
              </a:solidFill>
            </a:endParaRPr>
          </a:p>
        </p:txBody>
      </p:sp>
      <p:sp>
        <p:nvSpPr>
          <p:cNvPr id="14" name="TextBox 13"/>
          <p:cNvSpPr txBox="1"/>
          <p:nvPr/>
        </p:nvSpPr>
        <p:spPr>
          <a:xfrm>
            <a:off x="6070600" y="2484279"/>
            <a:ext cx="609600" cy="246221"/>
          </a:xfrm>
          <a:prstGeom prst="rect">
            <a:avLst/>
          </a:prstGeom>
          <a:noFill/>
        </p:spPr>
        <p:txBody>
          <a:bodyPr wrap="square" rtlCol="0">
            <a:spAutoFit/>
          </a:bodyPr>
          <a:lstStyle/>
          <a:p>
            <a:r>
              <a:rPr lang="en-US" sz="1000" b="1" dirty="0" smtClean="0">
                <a:solidFill>
                  <a:srgbClr val="FF0000"/>
                </a:solidFill>
              </a:rPr>
              <a:t>My ?s</a:t>
            </a:r>
            <a:endParaRPr lang="en-US" sz="1000" b="1" dirty="0">
              <a:solidFill>
                <a:srgbClr val="FF0000"/>
              </a:solidFill>
            </a:endParaRPr>
          </a:p>
        </p:txBody>
      </p:sp>
      <p:sp>
        <p:nvSpPr>
          <p:cNvPr id="15" name="TextBox 14"/>
          <p:cNvSpPr txBox="1"/>
          <p:nvPr/>
        </p:nvSpPr>
        <p:spPr>
          <a:xfrm>
            <a:off x="6769100" y="9398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16" name="TextBox 15"/>
          <p:cNvSpPr txBox="1"/>
          <p:nvPr/>
        </p:nvSpPr>
        <p:spPr>
          <a:xfrm>
            <a:off x="7924800" y="939800"/>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18" name="TextBox 17"/>
          <p:cNvSpPr txBox="1"/>
          <p:nvPr/>
        </p:nvSpPr>
        <p:spPr>
          <a:xfrm>
            <a:off x="8382000" y="2463800"/>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28" name="TextBox 27"/>
          <p:cNvSpPr txBox="1"/>
          <p:nvPr/>
        </p:nvSpPr>
        <p:spPr>
          <a:xfrm>
            <a:off x="6733190" y="2480440"/>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Tree>
    <p:extLst>
      <p:ext uri="{BB962C8B-B14F-4D97-AF65-F5344CB8AC3E}">
        <p14:creationId xmlns:p14="http://schemas.microsoft.com/office/powerpoint/2010/main" val="3974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9" grpId="0"/>
      <p:bldP spid="10" grpId="0"/>
      <p:bldP spid="14" grpId="0"/>
      <p:bldP spid="15" grpId="0"/>
      <p:bldP spid="16" grpId="0"/>
      <p:bldP spid="18"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25649" t="12157" r="39179" b="3294"/>
          <a:stretch/>
        </p:blipFill>
        <p:spPr>
          <a:xfrm>
            <a:off x="4038600" y="60434"/>
            <a:ext cx="5165834" cy="6685196"/>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533401" y="4648200"/>
            <a:ext cx="1363964" cy="1777286"/>
          </a:xfrm>
          <a:prstGeom prst="rect">
            <a:avLst/>
          </a:prstGeom>
        </p:spPr>
      </p:pic>
      <p:sp>
        <p:nvSpPr>
          <p:cNvPr id="12" name="Oval Callout 11"/>
          <p:cNvSpPr/>
          <p:nvPr/>
        </p:nvSpPr>
        <p:spPr>
          <a:xfrm>
            <a:off x="182865" y="76200"/>
            <a:ext cx="3429000" cy="4292957"/>
          </a:xfrm>
          <a:prstGeom prst="wedgeEllipseCallout">
            <a:avLst>
              <a:gd name="adj1" fmla="val -9233"/>
              <a:gd name="adj2" fmla="val 65257"/>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1900" dirty="0" smtClean="0"/>
              <a:t>I like to put in the main topic for each section at the top of the section oval with the page numbers listed.  This keeps me on track and shows me where I am in the text when reviewing later.</a:t>
            </a:r>
            <a:endParaRPr lang="en-US" sz="1900" dirty="0"/>
          </a:p>
        </p:txBody>
      </p:sp>
      <p:sp>
        <p:nvSpPr>
          <p:cNvPr id="3" name="TextBox 2"/>
          <p:cNvSpPr txBox="1"/>
          <p:nvPr/>
        </p:nvSpPr>
        <p:spPr>
          <a:xfrm>
            <a:off x="4305300" y="947579"/>
            <a:ext cx="1219200" cy="246221"/>
          </a:xfrm>
          <a:prstGeom prst="rect">
            <a:avLst/>
          </a:prstGeom>
          <a:noFill/>
        </p:spPr>
        <p:txBody>
          <a:bodyPr wrap="square" rtlCol="0">
            <a:spAutoFit/>
          </a:bodyPr>
          <a:lstStyle/>
          <a:p>
            <a:r>
              <a:rPr lang="en-US" sz="1000" b="1" dirty="0" err="1" smtClean="0">
                <a:solidFill>
                  <a:srgbClr val="FF0000"/>
                </a:solidFill>
              </a:rPr>
              <a:t>Engl</a:t>
            </a:r>
            <a:r>
              <a:rPr lang="en-US" sz="1000" b="1" dirty="0" smtClean="0">
                <a:solidFill>
                  <a:srgbClr val="FF0000"/>
                </a:solidFill>
              </a:rPr>
              <a:t> or Classic </a:t>
            </a:r>
            <a:r>
              <a:rPr lang="en-US" sz="1000" b="1" dirty="0" err="1" smtClean="0">
                <a:solidFill>
                  <a:srgbClr val="FF0000"/>
                </a:solidFill>
              </a:rPr>
              <a:t>Infls</a:t>
            </a:r>
            <a:endParaRPr lang="en-US" sz="1000" b="1" dirty="0">
              <a:solidFill>
                <a:srgbClr val="FF0000"/>
              </a:solidFill>
            </a:endParaRPr>
          </a:p>
        </p:txBody>
      </p:sp>
      <p:sp>
        <p:nvSpPr>
          <p:cNvPr id="9" name="TextBox 8"/>
          <p:cNvSpPr txBox="1"/>
          <p:nvPr/>
        </p:nvSpPr>
        <p:spPr>
          <a:xfrm>
            <a:off x="5524500" y="947579"/>
            <a:ext cx="1219200" cy="246221"/>
          </a:xfrm>
          <a:prstGeom prst="rect">
            <a:avLst/>
          </a:prstGeom>
          <a:noFill/>
        </p:spPr>
        <p:txBody>
          <a:bodyPr wrap="square" rtlCol="0">
            <a:spAutoFit/>
          </a:bodyPr>
          <a:lstStyle/>
          <a:p>
            <a:r>
              <a:rPr lang="en-US" sz="1000" b="1" dirty="0" smtClean="0">
                <a:solidFill>
                  <a:srgbClr val="FF0000"/>
                </a:solidFill>
              </a:rPr>
              <a:t>Details </a:t>
            </a:r>
            <a:r>
              <a:rPr lang="en-US" sz="1000" b="1" dirty="0" err="1" smtClean="0">
                <a:solidFill>
                  <a:srgbClr val="FF0000"/>
                </a:solidFill>
              </a:rPr>
              <a:t>abt</a:t>
            </a:r>
            <a:r>
              <a:rPr lang="en-US" sz="1000" b="1" dirty="0" smtClean="0">
                <a:solidFill>
                  <a:srgbClr val="FF0000"/>
                </a:solidFill>
              </a:rPr>
              <a:t> </a:t>
            </a:r>
            <a:r>
              <a:rPr lang="en-US" sz="1000" b="1" dirty="0" err="1" smtClean="0">
                <a:solidFill>
                  <a:srgbClr val="FF0000"/>
                </a:solidFill>
              </a:rPr>
              <a:t>influ.s</a:t>
            </a:r>
            <a:r>
              <a:rPr lang="en-US" sz="1000" b="1" dirty="0" smtClean="0">
                <a:solidFill>
                  <a:srgbClr val="FF0000"/>
                </a:solidFill>
              </a:rPr>
              <a:t> </a:t>
            </a:r>
            <a:endParaRPr lang="en-US" sz="1000" b="1" dirty="0">
              <a:solidFill>
                <a:srgbClr val="FF0000"/>
              </a:solidFill>
            </a:endParaRPr>
          </a:p>
        </p:txBody>
      </p:sp>
      <p:sp>
        <p:nvSpPr>
          <p:cNvPr id="10" name="TextBox 9"/>
          <p:cNvSpPr txBox="1"/>
          <p:nvPr/>
        </p:nvSpPr>
        <p:spPr>
          <a:xfrm>
            <a:off x="4343400" y="2471579"/>
            <a:ext cx="762000" cy="246221"/>
          </a:xfrm>
          <a:prstGeom prst="rect">
            <a:avLst/>
          </a:prstGeom>
          <a:noFill/>
        </p:spPr>
        <p:txBody>
          <a:bodyPr wrap="square" rtlCol="0">
            <a:spAutoFit/>
          </a:bodyPr>
          <a:lstStyle/>
          <a:p>
            <a:r>
              <a:rPr lang="en-US" sz="1000" b="1" dirty="0" smtClean="0">
                <a:solidFill>
                  <a:srgbClr val="FF0000"/>
                </a:solidFill>
              </a:rPr>
              <a:t>Prof’s ?s</a:t>
            </a:r>
            <a:endParaRPr lang="en-US" sz="1000" b="1" dirty="0">
              <a:solidFill>
                <a:srgbClr val="FF0000"/>
              </a:solidFill>
            </a:endParaRPr>
          </a:p>
        </p:txBody>
      </p:sp>
      <p:sp>
        <p:nvSpPr>
          <p:cNvPr id="14" name="TextBox 13"/>
          <p:cNvSpPr txBox="1"/>
          <p:nvPr/>
        </p:nvSpPr>
        <p:spPr>
          <a:xfrm>
            <a:off x="6070600" y="2484279"/>
            <a:ext cx="609600" cy="246221"/>
          </a:xfrm>
          <a:prstGeom prst="rect">
            <a:avLst/>
          </a:prstGeom>
          <a:noFill/>
        </p:spPr>
        <p:txBody>
          <a:bodyPr wrap="square" rtlCol="0">
            <a:spAutoFit/>
          </a:bodyPr>
          <a:lstStyle/>
          <a:p>
            <a:r>
              <a:rPr lang="en-US" sz="1000" b="1" dirty="0" smtClean="0">
                <a:solidFill>
                  <a:srgbClr val="FF0000"/>
                </a:solidFill>
              </a:rPr>
              <a:t>My ?s</a:t>
            </a:r>
            <a:endParaRPr lang="en-US" sz="1000" b="1" dirty="0">
              <a:solidFill>
                <a:srgbClr val="FF0000"/>
              </a:solidFill>
            </a:endParaRPr>
          </a:p>
        </p:txBody>
      </p:sp>
      <p:sp>
        <p:nvSpPr>
          <p:cNvPr id="15" name="TextBox 14"/>
          <p:cNvSpPr txBox="1"/>
          <p:nvPr/>
        </p:nvSpPr>
        <p:spPr>
          <a:xfrm>
            <a:off x="6769100" y="9398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16" name="TextBox 15"/>
          <p:cNvSpPr txBox="1"/>
          <p:nvPr/>
        </p:nvSpPr>
        <p:spPr>
          <a:xfrm>
            <a:off x="7924800" y="939800"/>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18" name="TextBox 17"/>
          <p:cNvSpPr txBox="1"/>
          <p:nvPr/>
        </p:nvSpPr>
        <p:spPr>
          <a:xfrm>
            <a:off x="8382000" y="2463800"/>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28" name="TextBox 27"/>
          <p:cNvSpPr txBox="1"/>
          <p:nvPr/>
        </p:nvSpPr>
        <p:spPr>
          <a:xfrm>
            <a:off x="6725307" y="2469930"/>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cxnSp>
        <p:nvCxnSpPr>
          <p:cNvPr id="8" name="Straight Arrow Connector 7"/>
          <p:cNvCxnSpPr/>
          <p:nvPr/>
        </p:nvCxnSpPr>
        <p:spPr>
          <a:xfrm>
            <a:off x="2946400" y="1295400"/>
            <a:ext cx="196850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2946400" y="1295400"/>
            <a:ext cx="4254500" cy="92727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7086600" y="2209800"/>
            <a:ext cx="1143000" cy="200055"/>
          </a:xfrm>
          <a:prstGeom prst="rect">
            <a:avLst/>
          </a:prstGeom>
          <a:noFill/>
        </p:spPr>
        <p:txBody>
          <a:bodyPr wrap="square" rtlCol="0">
            <a:spAutoFit/>
          </a:bodyPr>
          <a:lstStyle/>
          <a:p>
            <a:r>
              <a:rPr lang="en-US" sz="700" dirty="0" smtClean="0"/>
              <a:t>35-36 Generality</a:t>
            </a:r>
            <a:endParaRPr lang="en-US" sz="700" dirty="0"/>
          </a:p>
        </p:txBody>
      </p:sp>
      <p:sp>
        <p:nvSpPr>
          <p:cNvPr id="24" name="TextBox 23"/>
          <p:cNvSpPr txBox="1"/>
          <p:nvPr/>
        </p:nvSpPr>
        <p:spPr>
          <a:xfrm>
            <a:off x="4800600" y="5029199"/>
            <a:ext cx="1143000" cy="200055"/>
          </a:xfrm>
          <a:prstGeom prst="rect">
            <a:avLst/>
          </a:prstGeom>
          <a:noFill/>
        </p:spPr>
        <p:txBody>
          <a:bodyPr wrap="square" rtlCol="0">
            <a:spAutoFit/>
          </a:bodyPr>
          <a:lstStyle/>
          <a:p>
            <a:r>
              <a:rPr lang="en-US" sz="700" dirty="0" smtClean="0"/>
              <a:t>36 </a:t>
            </a:r>
            <a:r>
              <a:rPr lang="en-US" sz="700" dirty="0" err="1" smtClean="0"/>
              <a:t>Prospectivity</a:t>
            </a:r>
            <a:endParaRPr lang="en-US" sz="700" dirty="0"/>
          </a:p>
        </p:txBody>
      </p:sp>
      <p:sp>
        <p:nvSpPr>
          <p:cNvPr id="25" name="TextBox 24"/>
          <p:cNvSpPr txBox="1"/>
          <p:nvPr/>
        </p:nvSpPr>
        <p:spPr>
          <a:xfrm>
            <a:off x="7086600" y="5029200"/>
            <a:ext cx="1143000" cy="200055"/>
          </a:xfrm>
          <a:prstGeom prst="rect">
            <a:avLst/>
          </a:prstGeom>
          <a:noFill/>
        </p:spPr>
        <p:txBody>
          <a:bodyPr wrap="square" rtlCol="0">
            <a:spAutoFit/>
          </a:bodyPr>
          <a:lstStyle/>
          <a:p>
            <a:r>
              <a:rPr lang="en-US" sz="700" dirty="0" smtClean="0"/>
              <a:t>37 </a:t>
            </a:r>
            <a:r>
              <a:rPr lang="en-US" sz="700" dirty="0" err="1" smtClean="0"/>
              <a:t>PublicityGenerality</a:t>
            </a:r>
            <a:endParaRPr lang="en-US" sz="700" dirty="0"/>
          </a:p>
        </p:txBody>
      </p:sp>
      <p:sp>
        <p:nvSpPr>
          <p:cNvPr id="26" name="TextBox 25"/>
          <p:cNvSpPr txBox="1"/>
          <p:nvPr/>
        </p:nvSpPr>
        <p:spPr>
          <a:xfrm>
            <a:off x="4800600" y="2167760"/>
            <a:ext cx="1143000" cy="200055"/>
          </a:xfrm>
          <a:prstGeom prst="rect">
            <a:avLst/>
          </a:prstGeom>
          <a:noFill/>
        </p:spPr>
        <p:txBody>
          <a:bodyPr wrap="square" rtlCol="0">
            <a:spAutoFit/>
          </a:bodyPr>
          <a:lstStyle/>
          <a:p>
            <a:r>
              <a:rPr lang="en-US" sz="700" dirty="0" smtClean="0"/>
              <a:t>30-34  </a:t>
            </a:r>
            <a:r>
              <a:rPr lang="en-US" sz="700" dirty="0" err="1" smtClean="0"/>
              <a:t>Lochean</a:t>
            </a:r>
            <a:r>
              <a:rPr lang="en-US" sz="700" dirty="0" smtClean="0"/>
              <a:t> Liberty</a:t>
            </a:r>
            <a:endParaRPr lang="en-US" sz="700" dirty="0"/>
          </a:p>
        </p:txBody>
      </p:sp>
      <p:cxnSp>
        <p:nvCxnSpPr>
          <p:cNvPr id="29" name="Straight Arrow Connector 28"/>
          <p:cNvCxnSpPr/>
          <p:nvPr/>
        </p:nvCxnSpPr>
        <p:spPr>
          <a:xfrm>
            <a:off x="2946400" y="1295400"/>
            <a:ext cx="2127250" cy="3733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a:off x="2946400" y="1295400"/>
            <a:ext cx="4127500" cy="3733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33" name="Group 32"/>
          <p:cNvGrpSpPr/>
          <p:nvPr/>
        </p:nvGrpSpPr>
        <p:grpSpPr>
          <a:xfrm>
            <a:off x="4419600" y="3810000"/>
            <a:ext cx="2273300" cy="1770221"/>
            <a:chOff x="4419600" y="3835400"/>
            <a:chExt cx="2273300" cy="1770221"/>
          </a:xfrm>
        </p:grpSpPr>
        <p:sp>
          <p:nvSpPr>
            <p:cNvPr id="34" name="TextBox 33"/>
            <p:cNvSpPr txBox="1"/>
            <p:nvPr/>
          </p:nvSpPr>
          <p:spPr>
            <a:xfrm>
              <a:off x="4470400" y="38354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35" name="TextBox 34"/>
            <p:cNvSpPr txBox="1"/>
            <p:nvPr/>
          </p:nvSpPr>
          <p:spPr>
            <a:xfrm>
              <a:off x="5676900" y="4191000"/>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36" name="TextBox 35"/>
            <p:cNvSpPr txBox="1"/>
            <p:nvPr/>
          </p:nvSpPr>
          <p:spPr>
            <a:xfrm>
              <a:off x="6083300" y="5359400"/>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37" name="TextBox 36"/>
            <p:cNvSpPr txBox="1"/>
            <p:nvPr/>
          </p:nvSpPr>
          <p:spPr>
            <a:xfrm>
              <a:off x="4419600" y="5295900"/>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grpSp>
      <p:grpSp>
        <p:nvGrpSpPr>
          <p:cNvPr id="38" name="Group 37"/>
          <p:cNvGrpSpPr/>
          <p:nvPr/>
        </p:nvGrpSpPr>
        <p:grpSpPr>
          <a:xfrm>
            <a:off x="6718300" y="3814922"/>
            <a:ext cx="2273300" cy="1732119"/>
            <a:chOff x="6718300" y="3746501"/>
            <a:chExt cx="2273300" cy="1732119"/>
          </a:xfrm>
        </p:grpSpPr>
        <p:sp>
          <p:nvSpPr>
            <p:cNvPr id="39" name="TextBox 38"/>
            <p:cNvSpPr txBox="1"/>
            <p:nvPr/>
          </p:nvSpPr>
          <p:spPr>
            <a:xfrm>
              <a:off x="6781800" y="4102099"/>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40" name="TextBox 39"/>
            <p:cNvSpPr txBox="1"/>
            <p:nvPr/>
          </p:nvSpPr>
          <p:spPr>
            <a:xfrm>
              <a:off x="7950200" y="3746501"/>
              <a:ext cx="4318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41" name="TextBox 40"/>
            <p:cNvSpPr txBox="1"/>
            <p:nvPr/>
          </p:nvSpPr>
          <p:spPr>
            <a:xfrm>
              <a:off x="8382000" y="5232399"/>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42" name="TextBox 41"/>
            <p:cNvSpPr txBox="1"/>
            <p:nvPr/>
          </p:nvSpPr>
          <p:spPr>
            <a:xfrm>
              <a:off x="6718300" y="5232399"/>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grpSp>
    </p:spTree>
    <p:extLst>
      <p:ext uri="{BB962C8B-B14F-4D97-AF65-F5344CB8AC3E}">
        <p14:creationId xmlns:p14="http://schemas.microsoft.com/office/powerpoint/2010/main" val="17351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0" grpId="0"/>
      <p:bldP spid="14" grpId="0"/>
      <p:bldP spid="15" grpId="0"/>
      <p:bldP spid="16" grpId="0"/>
      <p:bldP spid="18" grpId="0"/>
      <p:bldP spid="28" grpId="0"/>
      <p:bldP spid="19"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25649" t="23079" r="39179" b="3294"/>
          <a:stretch/>
        </p:blipFill>
        <p:spPr>
          <a:xfrm>
            <a:off x="3322583" y="116385"/>
            <a:ext cx="5973817" cy="6732146"/>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533401" y="5004514"/>
            <a:ext cx="1363964" cy="1777286"/>
          </a:xfrm>
          <a:prstGeom prst="rect">
            <a:avLst/>
          </a:prstGeom>
        </p:spPr>
      </p:pic>
      <p:sp>
        <p:nvSpPr>
          <p:cNvPr id="3" name="TextBox 2"/>
          <p:cNvSpPr txBox="1"/>
          <p:nvPr/>
        </p:nvSpPr>
        <p:spPr>
          <a:xfrm>
            <a:off x="3695700" y="156289"/>
            <a:ext cx="1219200" cy="246221"/>
          </a:xfrm>
          <a:prstGeom prst="rect">
            <a:avLst/>
          </a:prstGeom>
          <a:noFill/>
        </p:spPr>
        <p:txBody>
          <a:bodyPr wrap="square" rtlCol="0">
            <a:spAutoFit/>
          </a:bodyPr>
          <a:lstStyle/>
          <a:p>
            <a:r>
              <a:rPr lang="en-US" sz="1000" b="1" dirty="0" err="1" smtClean="0">
                <a:solidFill>
                  <a:schemeClr val="accent6">
                    <a:lumMod val="50000"/>
                  </a:schemeClr>
                </a:solidFill>
              </a:rPr>
              <a:t>Infls</a:t>
            </a:r>
            <a:endParaRPr lang="en-US" sz="1000" b="1" dirty="0">
              <a:solidFill>
                <a:schemeClr val="accent6">
                  <a:lumMod val="50000"/>
                </a:schemeClr>
              </a:solidFill>
            </a:endParaRPr>
          </a:p>
        </p:txBody>
      </p:sp>
      <p:sp>
        <p:nvSpPr>
          <p:cNvPr id="9" name="TextBox 8"/>
          <p:cNvSpPr txBox="1"/>
          <p:nvPr/>
        </p:nvSpPr>
        <p:spPr>
          <a:xfrm>
            <a:off x="5105400" y="144799"/>
            <a:ext cx="1219200" cy="246221"/>
          </a:xfrm>
          <a:prstGeom prst="rect">
            <a:avLst/>
          </a:prstGeom>
          <a:noFill/>
        </p:spPr>
        <p:txBody>
          <a:bodyPr wrap="square" rtlCol="0">
            <a:spAutoFit/>
          </a:bodyPr>
          <a:lstStyle/>
          <a:p>
            <a:r>
              <a:rPr lang="en-US" sz="1000" b="1" dirty="0" smtClean="0">
                <a:solidFill>
                  <a:schemeClr val="accent6">
                    <a:lumMod val="50000"/>
                  </a:schemeClr>
                </a:solidFill>
              </a:rPr>
              <a:t>Details </a:t>
            </a:r>
            <a:r>
              <a:rPr lang="en-US" sz="1000" b="1" dirty="0" err="1" smtClean="0">
                <a:solidFill>
                  <a:schemeClr val="accent6">
                    <a:lumMod val="50000"/>
                  </a:schemeClr>
                </a:solidFill>
              </a:rPr>
              <a:t>abt</a:t>
            </a:r>
            <a:r>
              <a:rPr lang="en-US" sz="1000" b="1" dirty="0" smtClean="0">
                <a:solidFill>
                  <a:schemeClr val="accent6">
                    <a:lumMod val="50000"/>
                  </a:schemeClr>
                </a:solidFill>
              </a:rPr>
              <a:t> </a:t>
            </a:r>
            <a:r>
              <a:rPr lang="en-US" sz="1000" b="1" dirty="0" err="1" smtClean="0">
                <a:solidFill>
                  <a:schemeClr val="accent6">
                    <a:lumMod val="50000"/>
                  </a:schemeClr>
                </a:solidFill>
              </a:rPr>
              <a:t>influ</a:t>
            </a:r>
            <a:r>
              <a:rPr lang="en-US" sz="1000" b="1" dirty="0" smtClean="0">
                <a:solidFill>
                  <a:schemeClr val="accent6">
                    <a:lumMod val="50000"/>
                  </a:schemeClr>
                </a:solidFill>
              </a:rPr>
              <a:t> </a:t>
            </a:r>
            <a:endParaRPr lang="en-US" sz="1000" b="1" dirty="0">
              <a:solidFill>
                <a:schemeClr val="accent6">
                  <a:lumMod val="50000"/>
                </a:schemeClr>
              </a:solidFill>
            </a:endParaRPr>
          </a:p>
        </p:txBody>
      </p:sp>
      <p:sp>
        <p:nvSpPr>
          <p:cNvPr id="10" name="TextBox 9"/>
          <p:cNvSpPr txBox="1"/>
          <p:nvPr/>
        </p:nvSpPr>
        <p:spPr>
          <a:xfrm>
            <a:off x="3733800" y="1905000"/>
            <a:ext cx="7620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14" name="TextBox 13"/>
          <p:cNvSpPr txBox="1"/>
          <p:nvPr/>
        </p:nvSpPr>
        <p:spPr>
          <a:xfrm>
            <a:off x="5699891" y="1942559"/>
            <a:ext cx="609600" cy="246221"/>
          </a:xfrm>
          <a:prstGeom prst="rect">
            <a:avLst/>
          </a:prstGeom>
          <a:noFill/>
        </p:spPr>
        <p:txBody>
          <a:bodyPr wrap="square" rtlCol="0">
            <a:spAutoFit/>
          </a:bodyPr>
          <a:lstStyle/>
          <a:p>
            <a:r>
              <a:rPr lang="en-US" sz="1000" b="1" dirty="0" smtClean="0">
                <a:solidFill>
                  <a:schemeClr val="accent6">
                    <a:lumMod val="50000"/>
                  </a:schemeClr>
                </a:solidFill>
              </a:rPr>
              <a:t>My ?s</a:t>
            </a:r>
            <a:endParaRPr lang="en-US" sz="1000" b="1" dirty="0">
              <a:solidFill>
                <a:schemeClr val="accent6">
                  <a:lumMod val="50000"/>
                </a:schemeClr>
              </a:solidFill>
            </a:endParaRPr>
          </a:p>
        </p:txBody>
      </p:sp>
      <p:sp>
        <p:nvSpPr>
          <p:cNvPr id="15" name="TextBox 14"/>
          <p:cNvSpPr txBox="1"/>
          <p:nvPr/>
        </p:nvSpPr>
        <p:spPr>
          <a:xfrm>
            <a:off x="6692900" y="1524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16" name="TextBox 15"/>
          <p:cNvSpPr txBox="1"/>
          <p:nvPr/>
        </p:nvSpPr>
        <p:spPr>
          <a:xfrm>
            <a:off x="7848600" y="152400"/>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18" name="TextBox 17"/>
          <p:cNvSpPr txBox="1"/>
          <p:nvPr/>
        </p:nvSpPr>
        <p:spPr>
          <a:xfrm>
            <a:off x="8382000" y="1905000"/>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28" name="TextBox 27"/>
          <p:cNvSpPr txBox="1"/>
          <p:nvPr/>
        </p:nvSpPr>
        <p:spPr>
          <a:xfrm>
            <a:off x="6483350" y="1905000"/>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19" name="Oval Callout 18"/>
          <p:cNvSpPr/>
          <p:nvPr/>
        </p:nvSpPr>
        <p:spPr>
          <a:xfrm>
            <a:off x="228600" y="0"/>
            <a:ext cx="3246383" cy="5060240"/>
          </a:xfrm>
          <a:prstGeom prst="wedgeEllipseCallout">
            <a:avLst>
              <a:gd name="adj1" fmla="val -4127"/>
              <a:gd name="adj2" fmla="val 548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 can set up 4x4 much faster than it seems in this demonstration.  The hard part for me is deciding the questions to guide my reading.</a:t>
            </a:r>
          </a:p>
          <a:p>
            <a:pPr algn="ctr"/>
            <a:endParaRPr lang="en-US" dirty="0"/>
          </a:p>
          <a:p>
            <a:pPr algn="ctr"/>
            <a:r>
              <a:rPr lang="en-US" dirty="0" smtClean="0"/>
              <a:t>Now, I read the chapter, and fill in a 4x4 quadrant at the end of each section.</a:t>
            </a:r>
          </a:p>
          <a:p>
            <a:pPr algn="ctr"/>
            <a:endParaRPr lang="en-US" dirty="0"/>
          </a:p>
          <a:p>
            <a:pPr algn="ctr"/>
            <a:r>
              <a:rPr lang="en-US" dirty="0" smtClean="0"/>
              <a:t>Watch me.</a:t>
            </a:r>
            <a:endParaRPr lang="en-US" dirty="0"/>
          </a:p>
        </p:txBody>
      </p:sp>
      <p:sp>
        <p:nvSpPr>
          <p:cNvPr id="29" name="TextBox 28"/>
          <p:cNvSpPr txBox="1"/>
          <p:nvPr/>
        </p:nvSpPr>
        <p:spPr>
          <a:xfrm>
            <a:off x="3911600" y="3487579"/>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30" name="TextBox 29"/>
          <p:cNvSpPr txBox="1"/>
          <p:nvPr/>
        </p:nvSpPr>
        <p:spPr>
          <a:xfrm>
            <a:off x="5118100" y="3910568"/>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32" name="TextBox 31"/>
          <p:cNvSpPr txBox="1"/>
          <p:nvPr/>
        </p:nvSpPr>
        <p:spPr>
          <a:xfrm>
            <a:off x="5715000" y="5240179"/>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34" name="TextBox 33"/>
          <p:cNvSpPr txBox="1"/>
          <p:nvPr/>
        </p:nvSpPr>
        <p:spPr>
          <a:xfrm>
            <a:off x="3810000" y="5216529"/>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36" name="TextBox 35"/>
          <p:cNvSpPr txBox="1"/>
          <p:nvPr/>
        </p:nvSpPr>
        <p:spPr>
          <a:xfrm>
            <a:off x="6540500" y="38862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37" name="TextBox 36"/>
          <p:cNvSpPr txBox="1"/>
          <p:nvPr/>
        </p:nvSpPr>
        <p:spPr>
          <a:xfrm>
            <a:off x="7950200" y="3505200"/>
            <a:ext cx="4318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38" name="TextBox 37"/>
          <p:cNvSpPr txBox="1"/>
          <p:nvPr/>
        </p:nvSpPr>
        <p:spPr>
          <a:xfrm>
            <a:off x="8382000" y="5219698"/>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39" name="TextBox 38"/>
          <p:cNvSpPr txBox="1"/>
          <p:nvPr/>
        </p:nvSpPr>
        <p:spPr>
          <a:xfrm>
            <a:off x="6477000" y="5219698"/>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40" name="TextBox 39"/>
          <p:cNvSpPr txBox="1"/>
          <p:nvPr/>
        </p:nvSpPr>
        <p:spPr>
          <a:xfrm>
            <a:off x="4218590" y="1568670"/>
            <a:ext cx="1143000" cy="200055"/>
          </a:xfrm>
          <a:prstGeom prst="rect">
            <a:avLst/>
          </a:prstGeom>
          <a:noFill/>
        </p:spPr>
        <p:txBody>
          <a:bodyPr wrap="square" rtlCol="0">
            <a:spAutoFit/>
          </a:bodyPr>
          <a:lstStyle/>
          <a:p>
            <a:r>
              <a:rPr lang="en-US" sz="700" dirty="0" smtClean="0"/>
              <a:t>30-34  </a:t>
            </a:r>
            <a:r>
              <a:rPr lang="en-US" sz="700" dirty="0" err="1" smtClean="0">
                <a:solidFill>
                  <a:srgbClr val="C00000"/>
                </a:solidFill>
              </a:rPr>
              <a:t>Lochean</a:t>
            </a:r>
            <a:r>
              <a:rPr lang="en-US" sz="700" dirty="0" smtClean="0">
                <a:solidFill>
                  <a:srgbClr val="C00000"/>
                </a:solidFill>
              </a:rPr>
              <a:t> Liberty</a:t>
            </a:r>
            <a:endParaRPr lang="en-US" sz="700" dirty="0">
              <a:solidFill>
                <a:srgbClr val="C00000"/>
              </a:solidFill>
            </a:endParaRPr>
          </a:p>
        </p:txBody>
      </p:sp>
      <p:sp>
        <p:nvSpPr>
          <p:cNvPr id="41" name="TextBox 40"/>
          <p:cNvSpPr txBox="1"/>
          <p:nvPr/>
        </p:nvSpPr>
        <p:spPr>
          <a:xfrm>
            <a:off x="6863257" y="1618775"/>
            <a:ext cx="1143000" cy="200055"/>
          </a:xfrm>
          <a:prstGeom prst="rect">
            <a:avLst/>
          </a:prstGeom>
          <a:noFill/>
        </p:spPr>
        <p:txBody>
          <a:bodyPr wrap="square" rtlCol="0">
            <a:spAutoFit/>
          </a:bodyPr>
          <a:lstStyle/>
          <a:p>
            <a:r>
              <a:rPr lang="en-US" sz="700" dirty="0" smtClean="0"/>
              <a:t>35-36 Generality</a:t>
            </a:r>
            <a:endParaRPr lang="en-US" sz="700" dirty="0"/>
          </a:p>
        </p:txBody>
      </p:sp>
      <p:sp>
        <p:nvSpPr>
          <p:cNvPr id="42" name="TextBox 41"/>
          <p:cNvSpPr txBox="1"/>
          <p:nvPr/>
        </p:nvSpPr>
        <p:spPr>
          <a:xfrm>
            <a:off x="4267200" y="4876800"/>
            <a:ext cx="1143000" cy="200055"/>
          </a:xfrm>
          <a:prstGeom prst="rect">
            <a:avLst/>
          </a:prstGeom>
          <a:noFill/>
        </p:spPr>
        <p:txBody>
          <a:bodyPr wrap="square" rtlCol="0">
            <a:spAutoFit/>
          </a:bodyPr>
          <a:lstStyle/>
          <a:p>
            <a:r>
              <a:rPr lang="en-US" sz="700" dirty="0" smtClean="0"/>
              <a:t>36 </a:t>
            </a:r>
            <a:r>
              <a:rPr lang="en-US" sz="700" dirty="0" err="1" smtClean="0"/>
              <a:t>Prospectivity</a:t>
            </a:r>
            <a:endParaRPr lang="en-US" sz="700" dirty="0"/>
          </a:p>
        </p:txBody>
      </p:sp>
      <p:sp>
        <p:nvSpPr>
          <p:cNvPr id="43" name="TextBox 42"/>
          <p:cNvSpPr txBox="1"/>
          <p:nvPr/>
        </p:nvSpPr>
        <p:spPr>
          <a:xfrm>
            <a:off x="6858000" y="4876800"/>
            <a:ext cx="1143000" cy="200055"/>
          </a:xfrm>
          <a:prstGeom prst="rect">
            <a:avLst/>
          </a:prstGeom>
          <a:noFill/>
        </p:spPr>
        <p:txBody>
          <a:bodyPr wrap="square" rtlCol="0">
            <a:spAutoFit/>
          </a:bodyPr>
          <a:lstStyle/>
          <a:p>
            <a:r>
              <a:rPr lang="en-US" sz="700" dirty="0" smtClean="0"/>
              <a:t>37 Publicity</a:t>
            </a:r>
            <a:endParaRPr lang="en-US" sz="700" dirty="0"/>
          </a:p>
        </p:txBody>
      </p:sp>
      <p:sp>
        <p:nvSpPr>
          <p:cNvPr id="13" name="TextBox 12"/>
          <p:cNvSpPr txBox="1"/>
          <p:nvPr/>
        </p:nvSpPr>
        <p:spPr>
          <a:xfrm>
            <a:off x="3474983" y="329878"/>
            <a:ext cx="1363717" cy="1346522"/>
          </a:xfrm>
          <a:prstGeom prst="rect">
            <a:avLst/>
          </a:prstGeom>
          <a:noFill/>
        </p:spPr>
        <p:txBody>
          <a:bodyPr wrap="square" rtlCol="0">
            <a:spAutoFit/>
          </a:bodyPr>
          <a:lstStyle/>
          <a:p>
            <a:r>
              <a:rPr lang="en-US" sz="1050" dirty="0" smtClean="0"/>
              <a:t>Locke &amp; natural law</a:t>
            </a:r>
          </a:p>
          <a:p>
            <a:endParaRPr lang="en-US" sz="400" dirty="0" smtClean="0"/>
          </a:p>
          <a:p>
            <a:r>
              <a:rPr lang="en-US" sz="1050" dirty="0" smtClean="0"/>
              <a:t>Influenced by Classical Greeks &amp; Romans</a:t>
            </a:r>
          </a:p>
          <a:p>
            <a:endParaRPr lang="en-US" sz="400" dirty="0" smtClean="0"/>
          </a:p>
          <a:p>
            <a:r>
              <a:rPr lang="en-US" sz="1050" dirty="0" smtClean="0"/>
              <a:t>Common law –applied to legal &amp; political processes</a:t>
            </a:r>
          </a:p>
        </p:txBody>
      </p:sp>
      <p:sp>
        <p:nvSpPr>
          <p:cNvPr id="44" name="TextBox 43"/>
          <p:cNvSpPr txBox="1"/>
          <p:nvPr/>
        </p:nvSpPr>
        <p:spPr>
          <a:xfrm>
            <a:off x="4853809" y="304800"/>
            <a:ext cx="1394591" cy="1400383"/>
          </a:xfrm>
          <a:prstGeom prst="rect">
            <a:avLst/>
          </a:prstGeom>
          <a:noFill/>
        </p:spPr>
        <p:txBody>
          <a:bodyPr wrap="square" rtlCol="0">
            <a:spAutoFit/>
          </a:bodyPr>
          <a:lstStyle/>
          <a:p>
            <a:r>
              <a:rPr lang="en-US" sz="900" dirty="0" smtClean="0"/>
              <a:t>Writ of </a:t>
            </a:r>
            <a:r>
              <a:rPr lang="en-US" sz="900" i="1" dirty="0" smtClean="0"/>
              <a:t>Habeas corpus: </a:t>
            </a:r>
            <a:r>
              <a:rPr lang="en-US" sz="900" dirty="0" smtClean="0"/>
              <a:t>immediate release after arrest if not enough evidence</a:t>
            </a:r>
          </a:p>
          <a:p>
            <a:r>
              <a:rPr lang="en-US" sz="900" dirty="0" smtClean="0"/>
              <a:t>Must be tried by panel of disinterested peers</a:t>
            </a:r>
          </a:p>
          <a:p>
            <a:endParaRPr lang="en-US" sz="200" dirty="0" smtClean="0"/>
          </a:p>
          <a:p>
            <a:r>
              <a:rPr lang="en-US" sz="900" dirty="0"/>
              <a:t>D</a:t>
            </a:r>
            <a:r>
              <a:rPr lang="en-US" sz="900" dirty="0" smtClean="0"/>
              <a:t>iscovery </a:t>
            </a:r>
            <a:r>
              <a:rPr lang="en-US" sz="900" dirty="0"/>
              <a:t>of nat. </a:t>
            </a:r>
            <a:r>
              <a:rPr lang="en-US" sz="900" dirty="0" smtClean="0"/>
              <a:t>laws</a:t>
            </a:r>
          </a:p>
          <a:p>
            <a:endParaRPr lang="en-US" sz="200" dirty="0" smtClean="0"/>
          </a:p>
          <a:p>
            <a:r>
              <a:rPr lang="en-US" sz="900" dirty="0" smtClean="0"/>
              <a:t>Precedents set by earlier courts</a:t>
            </a:r>
            <a:endParaRPr lang="en-US" sz="900" dirty="0"/>
          </a:p>
        </p:txBody>
      </p:sp>
      <p:sp>
        <p:nvSpPr>
          <p:cNvPr id="45" name="TextBox 44"/>
          <p:cNvSpPr txBox="1"/>
          <p:nvPr/>
        </p:nvSpPr>
        <p:spPr>
          <a:xfrm>
            <a:off x="3558409" y="2104817"/>
            <a:ext cx="1394591" cy="1400383"/>
          </a:xfrm>
          <a:prstGeom prst="rect">
            <a:avLst/>
          </a:prstGeom>
          <a:noFill/>
        </p:spPr>
        <p:txBody>
          <a:bodyPr wrap="square" rtlCol="0">
            <a:spAutoFit/>
          </a:bodyPr>
          <a:lstStyle/>
          <a:p>
            <a:r>
              <a:rPr lang="en-US" sz="900" dirty="0" smtClean="0"/>
              <a:t>Founders –vision of English system, “let’s implement it better than they do.” </a:t>
            </a:r>
          </a:p>
          <a:p>
            <a:endParaRPr lang="en-US" sz="200" dirty="0"/>
          </a:p>
          <a:p>
            <a:r>
              <a:rPr lang="en-US" sz="900" dirty="0" smtClean="0"/>
              <a:t>Innate moral sense—the natural laws, God-given rights</a:t>
            </a:r>
          </a:p>
          <a:p>
            <a:endParaRPr lang="en-US" sz="200" dirty="0"/>
          </a:p>
          <a:p>
            <a:r>
              <a:rPr lang="en-US" sz="900" dirty="0" smtClean="0"/>
              <a:t>Taxpayers should have a  say!  </a:t>
            </a:r>
            <a:endParaRPr lang="en-US" sz="900" dirty="0"/>
          </a:p>
        </p:txBody>
      </p:sp>
      <p:sp>
        <p:nvSpPr>
          <p:cNvPr id="46" name="TextBox 45"/>
          <p:cNvSpPr txBox="1"/>
          <p:nvPr/>
        </p:nvSpPr>
        <p:spPr>
          <a:xfrm>
            <a:off x="4874970" y="2079172"/>
            <a:ext cx="1394591" cy="1015663"/>
          </a:xfrm>
          <a:prstGeom prst="rect">
            <a:avLst/>
          </a:prstGeom>
          <a:noFill/>
        </p:spPr>
        <p:txBody>
          <a:bodyPr wrap="square" rtlCol="0">
            <a:spAutoFit/>
          </a:bodyPr>
          <a:lstStyle/>
          <a:p>
            <a:r>
              <a:rPr lang="en-US" sz="900" dirty="0" smtClean="0"/>
              <a:t>Is “Rule of Law” a specific term that includes  certain attributes? </a:t>
            </a:r>
          </a:p>
          <a:p>
            <a:endParaRPr lang="en-US" sz="300" dirty="0" smtClean="0"/>
          </a:p>
          <a:p>
            <a:r>
              <a:rPr lang="en-US" sz="900" dirty="0" smtClean="0"/>
              <a:t>Are </a:t>
            </a:r>
            <a:r>
              <a:rPr lang="en-US" sz="900" dirty="0"/>
              <a:t>these canonized?</a:t>
            </a:r>
          </a:p>
          <a:p>
            <a:endParaRPr lang="en-US" sz="300" dirty="0" smtClean="0"/>
          </a:p>
          <a:p>
            <a:r>
              <a:rPr lang="en-US" sz="900" dirty="0" smtClean="0"/>
              <a:t>How did Rule of Law evolve? </a:t>
            </a:r>
          </a:p>
        </p:txBody>
      </p:sp>
    </p:spTree>
    <p:extLst>
      <p:ext uri="{BB962C8B-B14F-4D97-AF65-F5344CB8AC3E}">
        <p14:creationId xmlns:p14="http://schemas.microsoft.com/office/powerpoint/2010/main" val="419518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4" grpId="0"/>
      <p:bldP spid="19" grpId="0" animBg="1"/>
      <p:bldP spid="40" grpId="0"/>
      <p:bldP spid="41" grpId="0"/>
      <p:bldP spid="42" grpId="0"/>
      <p:bldP spid="43" grpId="0"/>
      <p:bldP spid="13"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25649" t="23079" r="39179" b="3294"/>
          <a:stretch/>
        </p:blipFill>
        <p:spPr>
          <a:xfrm>
            <a:off x="3322583" y="116385"/>
            <a:ext cx="5973817" cy="6732146"/>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533401" y="5004514"/>
            <a:ext cx="1363964" cy="1777286"/>
          </a:xfrm>
          <a:prstGeom prst="rect">
            <a:avLst/>
          </a:prstGeom>
        </p:spPr>
      </p:pic>
      <p:sp>
        <p:nvSpPr>
          <p:cNvPr id="3" name="TextBox 2"/>
          <p:cNvSpPr txBox="1"/>
          <p:nvPr/>
        </p:nvSpPr>
        <p:spPr>
          <a:xfrm>
            <a:off x="3695700" y="156289"/>
            <a:ext cx="1219200" cy="246221"/>
          </a:xfrm>
          <a:prstGeom prst="rect">
            <a:avLst/>
          </a:prstGeom>
          <a:noFill/>
        </p:spPr>
        <p:txBody>
          <a:bodyPr wrap="square" rtlCol="0">
            <a:spAutoFit/>
          </a:bodyPr>
          <a:lstStyle/>
          <a:p>
            <a:r>
              <a:rPr lang="en-US" sz="1000" b="1" dirty="0" err="1" smtClean="0">
                <a:solidFill>
                  <a:schemeClr val="accent6">
                    <a:lumMod val="50000"/>
                  </a:schemeClr>
                </a:solidFill>
              </a:rPr>
              <a:t>Infls</a:t>
            </a:r>
            <a:endParaRPr lang="en-US" sz="1000" b="1" dirty="0">
              <a:solidFill>
                <a:schemeClr val="accent6">
                  <a:lumMod val="50000"/>
                </a:schemeClr>
              </a:solidFill>
            </a:endParaRPr>
          </a:p>
        </p:txBody>
      </p:sp>
      <p:sp>
        <p:nvSpPr>
          <p:cNvPr id="9" name="TextBox 8"/>
          <p:cNvSpPr txBox="1"/>
          <p:nvPr/>
        </p:nvSpPr>
        <p:spPr>
          <a:xfrm>
            <a:off x="5105400" y="144799"/>
            <a:ext cx="1219200" cy="246221"/>
          </a:xfrm>
          <a:prstGeom prst="rect">
            <a:avLst/>
          </a:prstGeom>
          <a:noFill/>
        </p:spPr>
        <p:txBody>
          <a:bodyPr wrap="square" rtlCol="0">
            <a:spAutoFit/>
          </a:bodyPr>
          <a:lstStyle/>
          <a:p>
            <a:r>
              <a:rPr lang="en-US" sz="1000" b="1" dirty="0" smtClean="0">
                <a:solidFill>
                  <a:schemeClr val="accent6">
                    <a:lumMod val="50000"/>
                  </a:schemeClr>
                </a:solidFill>
              </a:rPr>
              <a:t>Details </a:t>
            </a:r>
            <a:r>
              <a:rPr lang="en-US" sz="1000" b="1" dirty="0" err="1" smtClean="0">
                <a:solidFill>
                  <a:schemeClr val="accent6">
                    <a:lumMod val="50000"/>
                  </a:schemeClr>
                </a:solidFill>
              </a:rPr>
              <a:t>abt</a:t>
            </a:r>
            <a:r>
              <a:rPr lang="en-US" sz="1000" b="1" dirty="0" smtClean="0">
                <a:solidFill>
                  <a:schemeClr val="accent6">
                    <a:lumMod val="50000"/>
                  </a:schemeClr>
                </a:solidFill>
              </a:rPr>
              <a:t> </a:t>
            </a:r>
            <a:r>
              <a:rPr lang="en-US" sz="1000" b="1" dirty="0" err="1" smtClean="0">
                <a:solidFill>
                  <a:schemeClr val="accent6">
                    <a:lumMod val="50000"/>
                  </a:schemeClr>
                </a:solidFill>
              </a:rPr>
              <a:t>influ</a:t>
            </a:r>
            <a:r>
              <a:rPr lang="en-US" sz="1000" b="1" dirty="0" smtClean="0">
                <a:solidFill>
                  <a:schemeClr val="accent6">
                    <a:lumMod val="50000"/>
                  </a:schemeClr>
                </a:solidFill>
              </a:rPr>
              <a:t> </a:t>
            </a:r>
            <a:endParaRPr lang="en-US" sz="1000" b="1" dirty="0">
              <a:solidFill>
                <a:schemeClr val="accent6">
                  <a:lumMod val="50000"/>
                </a:schemeClr>
              </a:solidFill>
            </a:endParaRPr>
          </a:p>
        </p:txBody>
      </p:sp>
      <p:sp>
        <p:nvSpPr>
          <p:cNvPr id="10" name="TextBox 9"/>
          <p:cNvSpPr txBox="1"/>
          <p:nvPr/>
        </p:nvSpPr>
        <p:spPr>
          <a:xfrm>
            <a:off x="3733800" y="1905000"/>
            <a:ext cx="7620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14" name="TextBox 13"/>
          <p:cNvSpPr txBox="1"/>
          <p:nvPr/>
        </p:nvSpPr>
        <p:spPr>
          <a:xfrm>
            <a:off x="5699891" y="1942559"/>
            <a:ext cx="609600" cy="246221"/>
          </a:xfrm>
          <a:prstGeom prst="rect">
            <a:avLst/>
          </a:prstGeom>
          <a:noFill/>
        </p:spPr>
        <p:txBody>
          <a:bodyPr wrap="square" rtlCol="0">
            <a:spAutoFit/>
          </a:bodyPr>
          <a:lstStyle/>
          <a:p>
            <a:r>
              <a:rPr lang="en-US" sz="1000" b="1" dirty="0" smtClean="0">
                <a:solidFill>
                  <a:schemeClr val="accent6">
                    <a:lumMod val="50000"/>
                  </a:schemeClr>
                </a:solidFill>
              </a:rPr>
              <a:t>My ?s</a:t>
            </a:r>
            <a:endParaRPr lang="en-US" sz="1000" b="1" dirty="0">
              <a:solidFill>
                <a:schemeClr val="accent6">
                  <a:lumMod val="50000"/>
                </a:schemeClr>
              </a:solidFill>
            </a:endParaRPr>
          </a:p>
        </p:txBody>
      </p:sp>
      <p:sp>
        <p:nvSpPr>
          <p:cNvPr id="15" name="TextBox 14"/>
          <p:cNvSpPr txBox="1"/>
          <p:nvPr/>
        </p:nvSpPr>
        <p:spPr>
          <a:xfrm>
            <a:off x="6692900" y="1524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16" name="TextBox 15"/>
          <p:cNvSpPr txBox="1"/>
          <p:nvPr/>
        </p:nvSpPr>
        <p:spPr>
          <a:xfrm>
            <a:off x="7848600" y="152400"/>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18" name="TextBox 17"/>
          <p:cNvSpPr txBox="1"/>
          <p:nvPr/>
        </p:nvSpPr>
        <p:spPr>
          <a:xfrm>
            <a:off x="8382000" y="1905000"/>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28" name="TextBox 27"/>
          <p:cNvSpPr txBox="1"/>
          <p:nvPr/>
        </p:nvSpPr>
        <p:spPr>
          <a:xfrm>
            <a:off x="6483350" y="1905000"/>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19" name="Oval Callout 18"/>
          <p:cNvSpPr/>
          <p:nvPr/>
        </p:nvSpPr>
        <p:spPr>
          <a:xfrm>
            <a:off x="2286000" y="3276600"/>
            <a:ext cx="6553199" cy="3460040"/>
          </a:xfrm>
          <a:prstGeom prst="wedgeEllipseCallout">
            <a:avLst>
              <a:gd name="adj1" fmla="val -59031"/>
              <a:gd name="adj2" fmla="val 262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Notice several things:</a:t>
            </a:r>
          </a:p>
          <a:p>
            <a:pPr algn="ctr"/>
            <a:endParaRPr lang="en-US" sz="900" dirty="0"/>
          </a:p>
          <a:p>
            <a:pPr marL="342900" indent="-342900">
              <a:buFont typeface="+mj-lt"/>
              <a:buAutoNum type="arabicPeriod"/>
            </a:pPr>
            <a:r>
              <a:rPr lang="en-US" dirty="0" smtClean="0"/>
              <a:t>I write talking points to jog my memory.</a:t>
            </a:r>
          </a:p>
          <a:p>
            <a:pPr marL="342900" indent="-342900">
              <a:buFont typeface="+mj-lt"/>
              <a:buAutoNum type="arabicPeriod"/>
            </a:pPr>
            <a:r>
              <a:rPr lang="en-US" dirty="0" smtClean="0"/>
              <a:t>I use few words and try for no more than four points per question.  Distill. Distill.</a:t>
            </a:r>
          </a:p>
          <a:p>
            <a:pPr marL="342900" indent="-342900">
              <a:buFont typeface="+mj-lt"/>
              <a:buAutoNum type="arabicPeriod"/>
            </a:pPr>
            <a:r>
              <a:rPr lang="en-US" dirty="0" smtClean="0"/>
              <a:t>As I fill in the 4x4, I go left to right, left to right as though reading.  You can use a different order, but be systematic.</a:t>
            </a:r>
          </a:p>
          <a:p>
            <a:pPr marL="342900" indent="-342900">
              <a:buFont typeface="+mj-lt"/>
              <a:buAutoNum type="arabicPeriod"/>
            </a:pPr>
            <a:r>
              <a:rPr lang="en-US" dirty="0" smtClean="0"/>
              <a:t>The center oval is like an </a:t>
            </a:r>
            <a:r>
              <a:rPr lang="en-US" i="1" dirty="0" smtClean="0"/>
              <a:t>Abstract</a:t>
            </a:r>
            <a:r>
              <a:rPr lang="en-US" dirty="0" smtClean="0"/>
              <a:t> of that entire section.</a:t>
            </a:r>
            <a:endParaRPr lang="en-US" dirty="0"/>
          </a:p>
        </p:txBody>
      </p:sp>
      <p:sp>
        <p:nvSpPr>
          <p:cNvPr id="37" name="TextBox 36"/>
          <p:cNvSpPr txBox="1"/>
          <p:nvPr/>
        </p:nvSpPr>
        <p:spPr>
          <a:xfrm>
            <a:off x="7950200" y="3505200"/>
            <a:ext cx="4318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40" name="TextBox 39"/>
          <p:cNvSpPr txBox="1"/>
          <p:nvPr/>
        </p:nvSpPr>
        <p:spPr>
          <a:xfrm>
            <a:off x="4218590" y="1568670"/>
            <a:ext cx="1143000" cy="200055"/>
          </a:xfrm>
          <a:prstGeom prst="rect">
            <a:avLst/>
          </a:prstGeom>
          <a:noFill/>
        </p:spPr>
        <p:txBody>
          <a:bodyPr wrap="square" rtlCol="0">
            <a:spAutoFit/>
          </a:bodyPr>
          <a:lstStyle/>
          <a:p>
            <a:r>
              <a:rPr lang="en-US" sz="700" dirty="0" smtClean="0"/>
              <a:t>30-34  </a:t>
            </a:r>
            <a:r>
              <a:rPr lang="en-US" sz="700" dirty="0" err="1" smtClean="0">
                <a:solidFill>
                  <a:srgbClr val="C00000"/>
                </a:solidFill>
              </a:rPr>
              <a:t>Lochean</a:t>
            </a:r>
            <a:r>
              <a:rPr lang="en-US" sz="700" dirty="0" smtClean="0">
                <a:solidFill>
                  <a:srgbClr val="C00000"/>
                </a:solidFill>
              </a:rPr>
              <a:t> Liberty</a:t>
            </a:r>
            <a:endParaRPr lang="en-US" sz="700" dirty="0">
              <a:solidFill>
                <a:srgbClr val="C00000"/>
              </a:solidFill>
            </a:endParaRPr>
          </a:p>
        </p:txBody>
      </p:sp>
      <p:sp>
        <p:nvSpPr>
          <p:cNvPr id="41" name="TextBox 40"/>
          <p:cNvSpPr txBox="1"/>
          <p:nvPr/>
        </p:nvSpPr>
        <p:spPr>
          <a:xfrm>
            <a:off x="6863257" y="1618775"/>
            <a:ext cx="1143000" cy="200055"/>
          </a:xfrm>
          <a:prstGeom prst="rect">
            <a:avLst/>
          </a:prstGeom>
          <a:noFill/>
        </p:spPr>
        <p:txBody>
          <a:bodyPr wrap="square" rtlCol="0">
            <a:spAutoFit/>
          </a:bodyPr>
          <a:lstStyle/>
          <a:p>
            <a:r>
              <a:rPr lang="en-US" sz="700" dirty="0" smtClean="0"/>
              <a:t>35-36 Generality</a:t>
            </a:r>
            <a:endParaRPr lang="en-US" sz="700" dirty="0"/>
          </a:p>
        </p:txBody>
      </p:sp>
      <p:sp>
        <p:nvSpPr>
          <p:cNvPr id="13" name="TextBox 12"/>
          <p:cNvSpPr txBox="1"/>
          <p:nvPr/>
        </p:nvSpPr>
        <p:spPr>
          <a:xfrm>
            <a:off x="3474983" y="329878"/>
            <a:ext cx="1363717" cy="1346522"/>
          </a:xfrm>
          <a:prstGeom prst="rect">
            <a:avLst/>
          </a:prstGeom>
          <a:noFill/>
        </p:spPr>
        <p:txBody>
          <a:bodyPr wrap="square" rtlCol="0">
            <a:spAutoFit/>
          </a:bodyPr>
          <a:lstStyle/>
          <a:p>
            <a:r>
              <a:rPr lang="en-US" sz="1050" dirty="0" smtClean="0"/>
              <a:t>Locke &amp; natural law</a:t>
            </a:r>
          </a:p>
          <a:p>
            <a:endParaRPr lang="en-US" sz="400" dirty="0" smtClean="0"/>
          </a:p>
          <a:p>
            <a:r>
              <a:rPr lang="en-US" sz="1050" dirty="0" smtClean="0"/>
              <a:t>Influenced by Classical Greeks &amp; Romans</a:t>
            </a:r>
          </a:p>
          <a:p>
            <a:endParaRPr lang="en-US" sz="400" dirty="0" smtClean="0"/>
          </a:p>
          <a:p>
            <a:r>
              <a:rPr lang="en-US" sz="1050" dirty="0" smtClean="0"/>
              <a:t>Common law –applied to legal &amp; political processes</a:t>
            </a:r>
          </a:p>
        </p:txBody>
      </p:sp>
      <p:sp>
        <p:nvSpPr>
          <p:cNvPr id="44" name="TextBox 43"/>
          <p:cNvSpPr txBox="1"/>
          <p:nvPr/>
        </p:nvSpPr>
        <p:spPr>
          <a:xfrm>
            <a:off x="4853809" y="381000"/>
            <a:ext cx="1394591" cy="1246495"/>
          </a:xfrm>
          <a:prstGeom prst="rect">
            <a:avLst/>
          </a:prstGeom>
          <a:noFill/>
        </p:spPr>
        <p:txBody>
          <a:bodyPr wrap="square" rtlCol="0">
            <a:spAutoFit/>
          </a:bodyPr>
          <a:lstStyle/>
          <a:p>
            <a:r>
              <a:rPr lang="en-US" sz="900" dirty="0" smtClean="0"/>
              <a:t>Writ of </a:t>
            </a:r>
            <a:r>
              <a:rPr lang="en-US" sz="900" i="1" dirty="0" smtClean="0"/>
              <a:t>Habeas corpus: </a:t>
            </a:r>
            <a:r>
              <a:rPr lang="en-US" sz="900" dirty="0" smtClean="0"/>
              <a:t>immediate release if not enough evidence</a:t>
            </a:r>
          </a:p>
          <a:p>
            <a:endParaRPr lang="en-US" sz="400" dirty="0" smtClean="0"/>
          </a:p>
          <a:p>
            <a:r>
              <a:rPr lang="en-US" sz="900" dirty="0" smtClean="0"/>
              <a:t>tried by panel of peers</a:t>
            </a:r>
          </a:p>
          <a:p>
            <a:endParaRPr lang="en-US" sz="400" dirty="0" smtClean="0"/>
          </a:p>
          <a:p>
            <a:r>
              <a:rPr lang="en-US" sz="900" dirty="0"/>
              <a:t>D</a:t>
            </a:r>
            <a:r>
              <a:rPr lang="en-US" sz="900" dirty="0" smtClean="0"/>
              <a:t>iscovery </a:t>
            </a:r>
            <a:r>
              <a:rPr lang="en-US" sz="900" dirty="0"/>
              <a:t>of nat. </a:t>
            </a:r>
            <a:r>
              <a:rPr lang="en-US" sz="900" dirty="0" smtClean="0"/>
              <a:t>laws</a:t>
            </a:r>
          </a:p>
          <a:p>
            <a:endParaRPr lang="en-US" sz="400" dirty="0" smtClean="0"/>
          </a:p>
          <a:p>
            <a:r>
              <a:rPr lang="en-US" sz="900" dirty="0" smtClean="0"/>
              <a:t>Precedents set by earlier courts</a:t>
            </a:r>
            <a:endParaRPr lang="en-US" sz="900" dirty="0"/>
          </a:p>
        </p:txBody>
      </p:sp>
      <p:sp>
        <p:nvSpPr>
          <p:cNvPr id="45" name="TextBox 44"/>
          <p:cNvSpPr txBox="1"/>
          <p:nvPr/>
        </p:nvSpPr>
        <p:spPr>
          <a:xfrm>
            <a:off x="3558409" y="2104817"/>
            <a:ext cx="1394591" cy="1046440"/>
          </a:xfrm>
          <a:prstGeom prst="rect">
            <a:avLst/>
          </a:prstGeom>
          <a:noFill/>
        </p:spPr>
        <p:txBody>
          <a:bodyPr wrap="square" rtlCol="0">
            <a:spAutoFit/>
          </a:bodyPr>
          <a:lstStyle/>
          <a:p>
            <a:r>
              <a:rPr lang="en-US" sz="900" dirty="0" smtClean="0"/>
              <a:t>Founders –had vision of English system,--”Let’s implement it better  “</a:t>
            </a:r>
          </a:p>
          <a:p>
            <a:endParaRPr lang="en-US" sz="400" dirty="0"/>
          </a:p>
          <a:p>
            <a:r>
              <a:rPr lang="en-US" sz="900" dirty="0" smtClean="0"/>
              <a:t>Innate moral sense—natural laws, a right</a:t>
            </a:r>
          </a:p>
          <a:p>
            <a:endParaRPr lang="en-US" sz="400" dirty="0"/>
          </a:p>
          <a:p>
            <a:r>
              <a:rPr lang="en-US" sz="900" dirty="0" smtClean="0"/>
              <a:t>Taxpayers – a say!  </a:t>
            </a:r>
            <a:endParaRPr lang="en-US" sz="900" dirty="0"/>
          </a:p>
        </p:txBody>
      </p:sp>
      <p:sp>
        <p:nvSpPr>
          <p:cNvPr id="46" name="TextBox 45"/>
          <p:cNvSpPr txBox="1"/>
          <p:nvPr/>
        </p:nvSpPr>
        <p:spPr>
          <a:xfrm>
            <a:off x="4874970" y="2079172"/>
            <a:ext cx="1394591" cy="1015663"/>
          </a:xfrm>
          <a:prstGeom prst="rect">
            <a:avLst/>
          </a:prstGeom>
          <a:noFill/>
        </p:spPr>
        <p:txBody>
          <a:bodyPr wrap="square" rtlCol="0">
            <a:spAutoFit/>
          </a:bodyPr>
          <a:lstStyle/>
          <a:p>
            <a:r>
              <a:rPr lang="en-US" sz="900" dirty="0" smtClean="0"/>
              <a:t>Is “Rule of Law” a specific term that includes  certain attributes? </a:t>
            </a:r>
          </a:p>
          <a:p>
            <a:endParaRPr lang="en-US" sz="300" dirty="0" smtClean="0"/>
          </a:p>
          <a:p>
            <a:r>
              <a:rPr lang="en-US" sz="900" dirty="0" smtClean="0"/>
              <a:t>Are </a:t>
            </a:r>
            <a:r>
              <a:rPr lang="en-US" sz="900" dirty="0"/>
              <a:t>these canonized?</a:t>
            </a:r>
          </a:p>
          <a:p>
            <a:endParaRPr lang="en-US" sz="300" dirty="0" smtClean="0"/>
          </a:p>
          <a:p>
            <a:r>
              <a:rPr lang="en-US" sz="900" dirty="0" smtClean="0"/>
              <a:t>How did Rule of Law evolve? </a:t>
            </a:r>
          </a:p>
        </p:txBody>
      </p:sp>
    </p:spTree>
    <p:extLst>
      <p:ext uri="{BB962C8B-B14F-4D97-AF65-F5344CB8AC3E}">
        <p14:creationId xmlns:p14="http://schemas.microsoft.com/office/powerpoint/2010/main" val="302409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4" grpId="0"/>
      <p:bldP spid="19" grpId="0" animBg="1"/>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25649" t="23079" r="39179" b="3294"/>
          <a:stretch/>
        </p:blipFill>
        <p:spPr>
          <a:xfrm>
            <a:off x="3322583" y="116385"/>
            <a:ext cx="5973817" cy="6732146"/>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533401" y="5004514"/>
            <a:ext cx="1363964" cy="1777286"/>
          </a:xfrm>
          <a:prstGeom prst="rect">
            <a:avLst/>
          </a:prstGeom>
        </p:spPr>
      </p:pic>
      <p:sp>
        <p:nvSpPr>
          <p:cNvPr id="3" name="TextBox 2"/>
          <p:cNvSpPr txBox="1"/>
          <p:nvPr/>
        </p:nvSpPr>
        <p:spPr>
          <a:xfrm>
            <a:off x="3695700" y="156289"/>
            <a:ext cx="1219200" cy="246221"/>
          </a:xfrm>
          <a:prstGeom prst="rect">
            <a:avLst/>
          </a:prstGeom>
          <a:noFill/>
        </p:spPr>
        <p:txBody>
          <a:bodyPr wrap="square" rtlCol="0">
            <a:spAutoFit/>
          </a:bodyPr>
          <a:lstStyle/>
          <a:p>
            <a:r>
              <a:rPr lang="en-US" sz="1000" b="1" dirty="0" err="1" smtClean="0">
                <a:solidFill>
                  <a:schemeClr val="accent6">
                    <a:lumMod val="50000"/>
                  </a:schemeClr>
                </a:solidFill>
              </a:rPr>
              <a:t>Infls</a:t>
            </a:r>
            <a:endParaRPr lang="en-US" sz="1000" b="1" dirty="0">
              <a:solidFill>
                <a:schemeClr val="accent6">
                  <a:lumMod val="50000"/>
                </a:schemeClr>
              </a:solidFill>
            </a:endParaRPr>
          </a:p>
        </p:txBody>
      </p:sp>
      <p:sp>
        <p:nvSpPr>
          <p:cNvPr id="9" name="TextBox 8"/>
          <p:cNvSpPr txBox="1"/>
          <p:nvPr/>
        </p:nvSpPr>
        <p:spPr>
          <a:xfrm>
            <a:off x="5105400" y="144799"/>
            <a:ext cx="1219200" cy="246221"/>
          </a:xfrm>
          <a:prstGeom prst="rect">
            <a:avLst/>
          </a:prstGeom>
          <a:noFill/>
        </p:spPr>
        <p:txBody>
          <a:bodyPr wrap="square" rtlCol="0">
            <a:spAutoFit/>
          </a:bodyPr>
          <a:lstStyle/>
          <a:p>
            <a:r>
              <a:rPr lang="en-US" sz="1000" b="1" dirty="0" smtClean="0">
                <a:solidFill>
                  <a:schemeClr val="accent6">
                    <a:lumMod val="50000"/>
                  </a:schemeClr>
                </a:solidFill>
              </a:rPr>
              <a:t>Details </a:t>
            </a:r>
            <a:r>
              <a:rPr lang="en-US" sz="1000" b="1" dirty="0" err="1" smtClean="0">
                <a:solidFill>
                  <a:schemeClr val="accent6">
                    <a:lumMod val="50000"/>
                  </a:schemeClr>
                </a:solidFill>
              </a:rPr>
              <a:t>abt</a:t>
            </a:r>
            <a:r>
              <a:rPr lang="en-US" sz="1000" b="1" dirty="0" smtClean="0">
                <a:solidFill>
                  <a:schemeClr val="accent6">
                    <a:lumMod val="50000"/>
                  </a:schemeClr>
                </a:solidFill>
              </a:rPr>
              <a:t> </a:t>
            </a:r>
            <a:r>
              <a:rPr lang="en-US" sz="1000" b="1" dirty="0" err="1" smtClean="0">
                <a:solidFill>
                  <a:schemeClr val="accent6">
                    <a:lumMod val="50000"/>
                  </a:schemeClr>
                </a:solidFill>
              </a:rPr>
              <a:t>influ</a:t>
            </a:r>
            <a:r>
              <a:rPr lang="en-US" sz="1000" b="1" dirty="0" smtClean="0">
                <a:solidFill>
                  <a:schemeClr val="accent6">
                    <a:lumMod val="50000"/>
                  </a:schemeClr>
                </a:solidFill>
              </a:rPr>
              <a:t> </a:t>
            </a:r>
            <a:endParaRPr lang="en-US" sz="1000" b="1" dirty="0">
              <a:solidFill>
                <a:schemeClr val="accent6">
                  <a:lumMod val="50000"/>
                </a:schemeClr>
              </a:solidFill>
            </a:endParaRPr>
          </a:p>
        </p:txBody>
      </p:sp>
      <p:sp>
        <p:nvSpPr>
          <p:cNvPr id="10" name="TextBox 9"/>
          <p:cNvSpPr txBox="1"/>
          <p:nvPr/>
        </p:nvSpPr>
        <p:spPr>
          <a:xfrm>
            <a:off x="3733800" y="1905000"/>
            <a:ext cx="7620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14" name="TextBox 13"/>
          <p:cNvSpPr txBox="1"/>
          <p:nvPr/>
        </p:nvSpPr>
        <p:spPr>
          <a:xfrm>
            <a:off x="5699891" y="1942559"/>
            <a:ext cx="609600" cy="246221"/>
          </a:xfrm>
          <a:prstGeom prst="rect">
            <a:avLst/>
          </a:prstGeom>
          <a:noFill/>
        </p:spPr>
        <p:txBody>
          <a:bodyPr wrap="square" rtlCol="0">
            <a:spAutoFit/>
          </a:bodyPr>
          <a:lstStyle/>
          <a:p>
            <a:r>
              <a:rPr lang="en-US" sz="1000" b="1" dirty="0" smtClean="0">
                <a:solidFill>
                  <a:schemeClr val="accent6">
                    <a:lumMod val="50000"/>
                  </a:schemeClr>
                </a:solidFill>
              </a:rPr>
              <a:t>My ?s</a:t>
            </a:r>
            <a:endParaRPr lang="en-US" sz="1000" b="1" dirty="0">
              <a:solidFill>
                <a:schemeClr val="accent6">
                  <a:lumMod val="50000"/>
                </a:schemeClr>
              </a:solidFill>
            </a:endParaRPr>
          </a:p>
        </p:txBody>
      </p:sp>
      <p:sp>
        <p:nvSpPr>
          <p:cNvPr id="15" name="TextBox 14"/>
          <p:cNvSpPr txBox="1"/>
          <p:nvPr/>
        </p:nvSpPr>
        <p:spPr>
          <a:xfrm>
            <a:off x="6692900" y="1524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16" name="TextBox 15"/>
          <p:cNvSpPr txBox="1"/>
          <p:nvPr/>
        </p:nvSpPr>
        <p:spPr>
          <a:xfrm>
            <a:off x="7848600" y="152400"/>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18" name="TextBox 17"/>
          <p:cNvSpPr txBox="1"/>
          <p:nvPr/>
        </p:nvSpPr>
        <p:spPr>
          <a:xfrm>
            <a:off x="8382000" y="1905000"/>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28" name="TextBox 27"/>
          <p:cNvSpPr txBox="1"/>
          <p:nvPr/>
        </p:nvSpPr>
        <p:spPr>
          <a:xfrm>
            <a:off x="6483350" y="1905000"/>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19" name="Oval Callout 18"/>
          <p:cNvSpPr/>
          <p:nvPr/>
        </p:nvSpPr>
        <p:spPr>
          <a:xfrm>
            <a:off x="152400" y="914400"/>
            <a:ext cx="2819400" cy="3475992"/>
          </a:xfrm>
          <a:prstGeom prst="wedgeEllipseCallout">
            <a:avLst>
              <a:gd name="adj1" fmla="val -113"/>
              <a:gd name="adj2" fmla="val 7248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Watch me do one more quadrant in depth.</a:t>
            </a:r>
          </a:p>
          <a:p>
            <a:pPr algn="ctr"/>
            <a:endParaRPr lang="en-US" dirty="0"/>
          </a:p>
          <a:p>
            <a:pPr algn="ctr"/>
            <a:r>
              <a:rPr lang="en-US" dirty="0" smtClean="0"/>
              <a:t>I’ll do a short section in the chapter labeled “Publicity.”</a:t>
            </a:r>
            <a:endParaRPr lang="en-US" dirty="0"/>
          </a:p>
        </p:txBody>
      </p:sp>
      <p:sp>
        <p:nvSpPr>
          <p:cNvPr id="29" name="TextBox 28"/>
          <p:cNvSpPr txBox="1"/>
          <p:nvPr/>
        </p:nvSpPr>
        <p:spPr>
          <a:xfrm>
            <a:off x="3911600" y="3487579"/>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30" name="TextBox 29"/>
          <p:cNvSpPr txBox="1"/>
          <p:nvPr/>
        </p:nvSpPr>
        <p:spPr>
          <a:xfrm>
            <a:off x="5118100" y="3910568"/>
            <a:ext cx="4572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32" name="TextBox 31"/>
          <p:cNvSpPr txBox="1"/>
          <p:nvPr/>
        </p:nvSpPr>
        <p:spPr>
          <a:xfrm>
            <a:off x="5715000" y="5240179"/>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34" name="TextBox 33"/>
          <p:cNvSpPr txBox="1"/>
          <p:nvPr/>
        </p:nvSpPr>
        <p:spPr>
          <a:xfrm>
            <a:off x="3810000" y="5216529"/>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36" name="TextBox 35"/>
          <p:cNvSpPr txBox="1"/>
          <p:nvPr/>
        </p:nvSpPr>
        <p:spPr>
          <a:xfrm>
            <a:off x="6540500" y="3886200"/>
            <a:ext cx="609600" cy="246221"/>
          </a:xfrm>
          <a:prstGeom prst="rect">
            <a:avLst/>
          </a:prstGeom>
          <a:noFill/>
        </p:spPr>
        <p:txBody>
          <a:bodyPr wrap="square" rtlCol="0">
            <a:spAutoFit/>
          </a:bodyPr>
          <a:lstStyle/>
          <a:p>
            <a:r>
              <a:rPr lang="en-US" sz="1000" b="1" dirty="0" err="1" smtClean="0">
                <a:solidFill>
                  <a:schemeClr val="accent6">
                    <a:lumMod val="50000"/>
                  </a:schemeClr>
                </a:solidFill>
              </a:rPr>
              <a:t>Influ</a:t>
            </a:r>
            <a:endParaRPr lang="en-US" sz="1000" b="1" dirty="0">
              <a:solidFill>
                <a:schemeClr val="accent6">
                  <a:lumMod val="50000"/>
                </a:schemeClr>
              </a:solidFill>
            </a:endParaRPr>
          </a:p>
        </p:txBody>
      </p:sp>
      <p:sp>
        <p:nvSpPr>
          <p:cNvPr id="37" name="TextBox 36"/>
          <p:cNvSpPr txBox="1"/>
          <p:nvPr/>
        </p:nvSpPr>
        <p:spPr>
          <a:xfrm>
            <a:off x="7950200" y="3505200"/>
            <a:ext cx="431800" cy="246221"/>
          </a:xfrm>
          <a:prstGeom prst="rect">
            <a:avLst/>
          </a:prstGeom>
          <a:noFill/>
        </p:spPr>
        <p:txBody>
          <a:bodyPr wrap="square" rtlCol="0">
            <a:spAutoFit/>
          </a:bodyPr>
          <a:lstStyle/>
          <a:p>
            <a:r>
              <a:rPr lang="en-US" sz="1000" b="1" dirty="0" smtClean="0">
                <a:solidFill>
                  <a:schemeClr val="accent6">
                    <a:lumMod val="50000"/>
                  </a:schemeClr>
                </a:solidFill>
              </a:rPr>
              <a:t>D</a:t>
            </a:r>
            <a:endParaRPr lang="en-US" sz="1000" b="1" dirty="0">
              <a:solidFill>
                <a:schemeClr val="accent6">
                  <a:lumMod val="50000"/>
                </a:schemeClr>
              </a:solidFill>
            </a:endParaRPr>
          </a:p>
        </p:txBody>
      </p:sp>
      <p:sp>
        <p:nvSpPr>
          <p:cNvPr id="38" name="TextBox 37"/>
          <p:cNvSpPr txBox="1"/>
          <p:nvPr/>
        </p:nvSpPr>
        <p:spPr>
          <a:xfrm>
            <a:off x="8382000" y="5219698"/>
            <a:ext cx="609600" cy="246221"/>
          </a:xfrm>
          <a:prstGeom prst="rect">
            <a:avLst/>
          </a:prstGeom>
          <a:noFill/>
        </p:spPr>
        <p:txBody>
          <a:bodyPr wrap="square" rtlCol="0">
            <a:spAutoFit/>
          </a:bodyPr>
          <a:lstStyle/>
          <a:p>
            <a:r>
              <a:rPr lang="en-US" sz="1000" b="1" dirty="0" smtClean="0">
                <a:solidFill>
                  <a:schemeClr val="accent6">
                    <a:lumMod val="50000"/>
                  </a:schemeClr>
                </a:solidFill>
              </a:rPr>
              <a:t>My ?</a:t>
            </a:r>
            <a:endParaRPr lang="en-US" sz="1000" b="1" dirty="0">
              <a:solidFill>
                <a:schemeClr val="accent6">
                  <a:lumMod val="50000"/>
                </a:schemeClr>
              </a:solidFill>
            </a:endParaRPr>
          </a:p>
        </p:txBody>
      </p:sp>
      <p:sp>
        <p:nvSpPr>
          <p:cNvPr id="39" name="TextBox 38"/>
          <p:cNvSpPr txBox="1"/>
          <p:nvPr/>
        </p:nvSpPr>
        <p:spPr>
          <a:xfrm>
            <a:off x="6477000" y="5219698"/>
            <a:ext cx="368300" cy="246221"/>
          </a:xfrm>
          <a:prstGeom prst="rect">
            <a:avLst/>
          </a:prstGeom>
          <a:noFill/>
        </p:spPr>
        <p:txBody>
          <a:bodyPr wrap="square" rtlCol="0">
            <a:spAutoFit/>
          </a:bodyPr>
          <a:lstStyle/>
          <a:p>
            <a:r>
              <a:rPr lang="en-US" sz="1000" b="1" dirty="0" smtClean="0">
                <a:solidFill>
                  <a:schemeClr val="accent6">
                    <a:lumMod val="50000"/>
                  </a:schemeClr>
                </a:solidFill>
              </a:rPr>
              <a:t>Am</a:t>
            </a:r>
            <a:endParaRPr lang="en-US" sz="1000" b="1" dirty="0">
              <a:solidFill>
                <a:schemeClr val="accent6">
                  <a:lumMod val="50000"/>
                </a:schemeClr>
              </a:solidFill>
            </a:endParaRPr>
          </a:p>
        </p:txBody>
      </p:sp>
      <p:sp>
        <p:nvSpPr>
          <p:cNvPr id="40" name="TextBox 39"/>
          <p:cNvSpPr txBox="1"/>
          <p:nvPr/>
        </p:nvSpPr>
        <p:spPr>
          <a:xfrm>
            <a:off x="4218590" y="1568670"/>
            <a:ext cx="1143000" cy="200055"/>
          </a:xfrm>
          <a:prstGeom prst="rect">
            <a:avLst/>
          </a:prstGeom>
          <a:noFill/>
        </p:spPr>
        <p:txBody>
          <a:bodyPr wrap="square" rtlCol="0">
            <a:spAutoFit/>
          </a:bodyPr>
          <a:lstStyle/>
          <a:p>
            <a:r>
              <a:rPr lang="en-US" sz="700" dirty="0" smtClean="0"/>
              <a:t>30-34  </a:t>
            </a:r>
            <a:r>
              <a:rPr lang="en-US" sz="700" dirty="0" err="1" smtClean="0">
                <a:solidFill>
                  <a:srgbClr val="C00000"/>
                </a:solidFill>
              </a:rPr>
              <a:t>Lochean</a:t>
            </a:r>
            <a:r>
              <a:rPr lang="en-US" sz="700" dirty="0" smtClean="0">
                <a:solidFill>
                  <a:srgbClr val="C00000"/>
                </a:solidFill>
              </a:rPr>
              <a:t> Liberty</a:t>
            </a:r>
            <a:endParaRPr lang="en-US" sz="700" dirty="0">
              <a:solidFill>
                <a:srgbClr val="C00000"/>
              </a:solidFill>
            </a:endParaRPr>
          </a:p>
        </p:txBody>
      </p:sp>
      <p:sp>
        <p:nvSpPr>
          <p:cNvPr id="41" name="TextBox 40"/>
          <p:cNvSpPr txBox="1"/>
          <p:nvPr/>
        </p:nvSpPr>
        <p:spPr>
          <a:xfrm>
            <a:off x="6863257" y="1618775"/>
            <a:ext cx="1143000" cy="200055"/>
          </a:xfrm>
          <a:prstGeom prst="rect">
            <a:avLst/>
          </a:prstGeom>
          <a:noFill/>
        </p:spPr>
        <p:txBody>
          <a:bodyPr wrap="square" rtlCol="0">
            <a:spAutoFit/>
          </a:bodyPr>
          <a:lstStyle/>
          <a:p>
            <a:r>
              <a:rPr lang="en-US" sz="700" dirty="0" smtClean="0"/>
              <a:t>35-36 Generality</a:t>
            </a:r>
            <a:endParaRPr lang="en-US" sz="700" dirty="0"/>
          </a:p>
        </p:txBody>
      </p:sp>
      <p:sp>
        <p:nvSpPr>
          <p:cNvPr id="42" name="TextBox 41"/>
          <p:cNvSpPr txBox="1"/>
          <p:nvPr/>
        </p:nvSpPr>
        <p:spPr>
          <a:xfrm>
            <a:off x="4267200" y="4876800"/>
            <a:ext cx="1143000" cy="200055"/>
          </a:xfrm>
          <a:prstGeom prst="rect">
            <a:avLst/>
          </a:prstGeom>
          <a:noFill/>
        </p:spPr>
        <p:txBody>
          <a:bodyPr wrap="square" rtlCol="0">
            <a:spAutoFit/>
          </a:bodyPr>
          <a:lstStyle/>
          <a:p>
            <a:r>
              <a:rPr lang="en-US" sz="700" dirty="0" smtClean="0"/>
              <a:t>36 </a:t>
            </a:r>
            <a:r>
              <a:rPr lang="en-US" sz="700" dirty="0" err="1" smtClean="0"/>
              <a:t>Prospectivity</a:t>
            </a:r>
            <a:endParaRPr lang="en-US" sz="700" dirty="0"/>
          </a:p>
        </p:txBody>
      </p:sp>
      <p:sp>
        <p:nvSpPr>
          <p:cNvPr id="43" name="TextBox 42"/>
          <p:cNvSpPr txBox="1"/>
          <p:nvPr/>
        </p:nvSpPr>
        <p:spPr>
          <a:xfrm>
            <a:off x="6858000" y="4876800"/>
            <a:ext cx="1143000" cy="200055"/>
          </a:xfrm>
          <a:prstGeom prst="rect">
            <a:avLst/>
          </a:prstGeom>
          <a:noFill/>
        </p:spPr>
        <p:txBody>
          <a:bodyPr wrap="square" rtlCol="0">
            <a:spAutoFit/>
          </a:bodyPr>
          <a:lstStyle/>
          <a:p>
            <a:r>
              <a:rPr lang="en-US" sz="700" dirty="0" smtClean="0"/>
              <a:t>37 Publicity</a:t>
            </a:r>
            <a:endParaRPr lang="en-US" sz="700" dirty="0"/>
          </a:p>
        </p:txBody>
      </p:sp>
      <p:sp>
        <p:nvSpPr>
          <p:cNvPr id="13" name="TextBox 12"/>
          <p:cNvSpPr txBox="1"/>
          <p:nvPr/>
        </p:nvSpPr>
        <p:spPr>
          <a:xfrm>
            <a:off x="3474983" y="329878"/>
            <a:ext cx="1363717" cy="1346522"/>
          </a:xfrm>
          <a:prstGeom prst="rect">
            <a:avLst/>
          </a:prstGeom>
          <a:noFill/>
        </p:spPr>
        <p:txBody>
          <a:bodyPr wrap="square" rtlCol="0">
            <a:spAutoFit/>
          </a:bodyPr>
          <a:lstStyle/>
          <a:p>
            <a:r>
              <a:rPr lang="en-US" sz="1050" dirty="0" smtClean="0"/>
              <a:t>Locke &amp; natural law</a:t>
            </a:r>
          </a:p>
          <a:p>
            <a:endParaRPr lang="en-US" sz="400" dirty="0" smtClean="0"/>
          </a:p>
          <a:p>
            <a:r>
              <a:rPr lang="en-US" sz="1050" dirty="0" smtClean="0"/>
              <a:t>Influenced by Classical Greeks &amp; Romans</a:t>
            </a:r>
          </a:p>
          <a:p>
            <a:endParaRPr lang="en-US" sz="400" dirty="0" smtClean="0"/>
          </a:p>
          <a:p>
            <a:r>
              <a:rPr lang="en-US" sz="1050" dirty="0" smtClean="0"/>
              <a:t>Common law –applied to legal &amp; political processes</a:t>
            </a:r>
          </a:p>
        </p:txBody>
      </p:sp>
      <p:sp>
        <p:nvSpPr>
          <p:cNvPr id="44" name="TextBox 43"/>
          <p:cNvSpPr txBox="1"/>
          <p:nvPr/>
        </p:nvSpPr>
        <p:spPr>
          <a:xfrm>
            <a:off x="4853809" y="381000"/>
            <a:ext cx="1394591" cy="1246495"/>
          </a:xfrm>
          <a:prstGeom prst="rect">
            <a:avLst/>
          </a:prstGeom>
          <a:noFill/>
        </p:spPr>
        <p:txBody>
          <a:bodyPr wrap="square" rtlCol="0">
            <a:spAutoFit/>
          </a:bodyPr>
          <a:lstStyle/>
          <a:p>
            <a:r>
              <a:rPr lang="en-US" sz="900" dirty="0" smtClean="0"/>
              <a:t>Writ of </a:t>
            </a:r>
            <a:r>
              <a:rPr lang="en-US" sz="900" i="1" dirty="0" smtClean="0"/>
              <a:t>Habeas corpus: </a:t>
            </a:r>
            <a:r>
              <a:rPr lang="en-US" sz="900" dirty="0" smtClean="0"/>
              <a:t>immediate release if not enough evidence</a:t>
            </a:r>
          </a:p>
          <a:p>
            <a:endParaRPr lang="en-US" sz="400" dirty="0" smtClean="0"/>
          </a:p>
          <a:p>
            <a:r>
              <a:rPr lang="en-US" sz="900" dirty="0" smtClean="0"/>
              <a:t>tried by panel of peers</a:t>
            </a:r>
          </a:p>
          <a:p>
            <a:endParaRPr lang="en-US" sz="400" dirty="0" smtClean="0"/>
          </a:p>
          <a:p>
            <a:r>
              <a:rPr lang="en-US" sz="900" dirty="0"/>
              <a:t>D</a:t>
            </a:r>
            <a:r>
              <a:rPr lang="en-US" sz="900" dirty="0" smtClean="0"/>
              <a:t>iscovery </a:t>
            </a:r>
            <a:r>
              <a:rPr lang="en-US" sz="900" dirty="0"/>
              <a:t>of nat. </a:t>
            </a:r>
            <a:r>
              <a:rPr lang="en-US" sz="900" dirty="0" smtClean="0"/>
              <a:t>laws</a:t>
            </a:r>
          </a:p>
          <a:p>
            <a:endParaRPr lang="en-US" sz="400" dirty="0" smtClean="0"/>
          </a:p>
          <a:p>
            <a:r>
              <a:rPr lang="en-US" sz="900" dirty="0" smtClean="0"/>
              <a:t>Precedents set by earlier courts</a:t>
            </a:r>
            <a:endParaRPr lang="en-US" sz="900" dirty="0"/>
          </a:p>
        </p:txBody>
      </p:sp>
      <p:sp>
        <p:nvSpPr>
          <p:cNvPr id="45" name="TextBox 44"/>
          <p:cNvSpPr txBox="1"/>
          <p:nvPr/>
        </p:nvSpPr>
        <p:spPr>
          <a:xfrm>
            <a:off x="3558409" y="2104817"/>
            <a:ext cx="1394591" cy="1046440"/>
          </a:xfrm>
          <a:prstGeom prst="rect">
            <a:avLst/>
          </a:prstGeom>
          <a:noFill/>
        </p:spPr>
        <p:txBody>
          <a:bodyPr wrap="square" rtlCol="0">
            <a:spAutoFit/>
          </a:bodyPr>
          <a:lstStyle/>
          <a:p>
            <a:r>
              <a:rPr lang="en-US" sz="900" dirty="0" smtClean="0"/>
              <a:t>Founders –had vision of English system,--”Let’s implement it better  “</a:t>
            </a:r>
          </a:p>
          <a:p>
            <a:endParaRPr lang="en-US" sz="400" dirty="0"/>
          </a:p>
          <a:p>
            <a:r>
              <a:rPr lang="en-US" sz="900" dirty="0" smtClean="0"/>
              <a:t>Innate moral sense—natural laws, God-given</a:t>
            </a:r>
          </a:p>
          <a:p>
            <a:endParaRPr lang="en-US" sz="400" dirty="0"/>
          </a:p>
          <a:p>
            <a:r>
              <a:rPr lang="en-US" sz="900" dirty="0" smtClean="0"/>
              <a:t>Taxpayers – a say!  </a:t>
            </a:r>
            <a:endParaRPr lang="en-US" sz="900" dirty="0"/>
          </a:p>
        </p:txBody>
      </p:sp>
      <p:sp>
        <p:nvSpPr>
          <p:cNvPr id="46" name="TextBox 45"/>
          <p:cNvSpPr txBox="1"/>
          <p:nvPr/>
        </p:nvSpPr>
        <p:spPr>
          <a:xfrm>
            <a:off x="4874970" y="2079172"/>
            <a:ext cx="1394591" cy="1015663"/>
          </a:xfrm>
          <a:prstGeom prst="rect">
            <a:avLst/>
          </a:prstGeom>
          <a:noFill/>
        </p:spPr>
        <p:txBody>
          <a:bodyPr wrap="square" rtlCol="0">
            <a:spAutoFit/>
          </a:bodyPr>
          <a:lstStyle/>
          <a:p>
            <a:r>
              <a:rPr lang="en-US" sz="900" dirty="0" smtClean="0"/>
              <a:t>Is “Rule of Law” a specific term that includes  certain attributes? </a:t>
            </a:r>
          </a:p>
          <a:p>
            <a:endParaRPr lang="en-US" sz="300" dirty="0" smtClean="0"/>
          </a:p>
          <a:p>
            <a:r>
              <a:rPr lang="en-US" sz="900" dirty="0" smtClean="0"/>
              <a:t>Are </a:t>
            </a:r>
            <a:r>
              <a:rPr lang="en-US" sz="900" dirty="0"/>
              <a:t>these canonized?</a:t>
            </a:r>
          </a:p>
          <a:p>
            <a:endParaRPr lang="en-US" sz="300" dirty="0" smtClean="0"/>
          </a:p>
          <a:p>
            <a:r>
              <a:rPr lang="en-US" sz="900" dirty="0" smtClean="0"/>
              <a:t>How did Rule of Law evolve? </a:t>
            </a:r>
          </a:p>
        </p:txBody>
      </p:sp>
      <p:pic>
        <p:nvPicPr>
          <p:cNvPr id="31" name="Picture 30" descr="Chapter3_Page_3"/>
          <p:cNvPicPr>
            <a:picLocks noGrp="1" noChangeAspect="1"/>
          </p:cNvPicPr>
          <p:nvPr isPhoto="1"/>
        </p:nvPicPr>
        <p:blipFill>
          <a:blip r:embed="rId5" cstate="print">
            <a:lum/>
            <a:extLst>
              <a:ext uri="{28A0092B-C50C-407E-A947-70E740481C1C}">
                <a14:useLocalDpi xmlns:a14="http://schemas.microsoft.com/office/drawing/2010/main" val="0"/>
              </a:ext>
            </a:extLst>
          </a:blip>
          <a:stretch>
            <a:fillRect/>
          </a:stretch>
        </p:blipFill>
        <p:spPr>
          <a:xfrm>
            <a:off x="3048000" y="-228600"/>
            <a:ext cx="6172200" cy="7713019"/>
          </a:xfrm>
          <a:prstGeom prst="rect">
            <a:avLst/>
          </a:prstGeom>
          <a:noFill/>
          <a:ln>
            <a:noFill/>
          </a:ln>
        </p:spPr>
      </p:pic>
      <p:sp>
        <p:nvSpPr>
          <p:cNvPr id="33" name="Oval Callout 32"/>
          <p:cNvSpPr/>
          <p:nvPr/>
        </p:nvSpPr>
        <p:spPr>
          <a:xfrm>
            <a:off x="152399" y="897987"/>
            <a:ext cx="7282357" cy="4078840"/>
          </a:xfrm>
          <a:prstGeom prst="wedgeEllipseCallout">
            <a:avLst>
              <a:gd name="adj1" fmla="val -27930"/>
              <a:gd name="adj2" fmla="val 5696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 know exactly what </a:t>
            </a:r>
            <a:r>
              <a:rPr lang="en-US" dirty="0" smtClean="0"/>
              <a:t>I will look </a:t>
            </a:r>
            <a:r>
              <a:rPr lang="en-US" dirty="0" smtClean="0"/>
              <a:t>for as I read:</a:t>
            </a:r>
          </a:p>
          <a:p>
            <a:pPr algn="ctr"/>
            <a:endParaRPr lang="en-US" sz="1050" dirty="0"/>
          </a:p>
          <a:p>
            <a:pPr marL="457200" indent="-457200">
              <a:buFont typeface="+mj-lt"/>
              <a:buAutoNum type="arabicPeriod"/>
            </a:pPr>
            <a:r>
              <a:rPr lang="en-US" dirty="0" smtClean="0"/>
              <a:t>What were the English </a:t>
            </a:r>
            <a:r>
              <a:rPr lang="en-US" dirty="0"/>
              <a:t>and Classical i</a:t>
            </a:r>
            <a:r>
              <a:rPr lang="en-US" u="sng" dirty="0" smtClean="0"/>
              <a:t>nfluences </a:t>
            </a:r>
            <a:r>
              <a:rPr lang="en-US" dirty="0"/>
              <a:t>on the Founders’ </a:t>
            </a:r>
            <a:r>
              <a:rPr lang="en-US" dirty="0" smtClean="0"/>
              <a:t>thinking?   (</a:t>
            </a:r>
            <a:r>
              <a:rPr lang="en-US" dirty="0" smtClean="0">
                <a:solidFill>
                  <a:srgbClr val="C00000"/>
                </a:solidFill>
              </a:rPr>
              <a:t>INFLS</a:t>
            </a:r>
            <a:r>
              <a:rPr lang="en-US" dirty="0" smtClean="0"/>
              <a:t>)</a:t>
            </a:r>
            <a:endParaRPr lang="en-US" dirty="0"/>
          </a:p>
          <a:p>
            <a:pPr marL="457200" indent="-457200">
              <a:buFont typeface="+mj-lt"/>
              <a:buAutoNum type="arabicPeriod"/>
            </a:pPr>
            <a:r>
              <a:rPr lang="en-US" dirty="0" smtClean="0"/>
              <a:t>What are some important </a:t>
            </a:r>
            <a:r>
              <a:rPr lang="en-US" u="sng" dirty="0"/>
              <a:t>details</a:t>
            </a:r>
            <a:r>
              <a:rPr lang="en-US" dirty="0"/>
              <a:t> about these </a:t>
            </a:r>
            <a:r>
              <a:rPr lang="en-US" dirty="0" smtClean="0"/>
              <a:t>influences? (</a:t>
            </a:r>
            <a:r>
              <a:rPr lang="en-US" dirty="0" smtClean="0">
                <a:solidFill>
                  <a:srgbClr val="C00000"/>
                </a:solidFill>
              </a:rPr>
              <a:t>D</a:t>
            </a:r>
            <a:r>
              <a:rPr lang="en-US" dirty="0" smtClean="0"/>
              <a:t>)</a:t>
            </a:r>
          </a:p>
          <a:p>
            <a:pPr marL="457200" indent="-457200">
              <a:buFont typeface="+mj-lt"/>
              <a:buAutoNum type="arabicPeriod"/>
            </a:pPr>
            <a:r>
              <a:rPr lang="en-US" dirty="0" smtClean="0"/>
              <a:t>How did </a:t>
            </a:r>
            <a:r>
              <a:rPr lang="en-US" u="sng" dirty="0" smtClean="0"/>
              <a:t>Americans apply </a:t>
            </a:r>
            <a:r>
              <a:rPr lang="en-US" dirty="0"/>
              <a:t>these i</a:t>
            </a:r>
            <a:r>
              <a:rPr lang="en-US" dirty="0" smtClean="0"/>
              <a:t>deas? (</a:t>
            </a:r>
            <a:r>
              <a:rPr lang="en-US" dirty="0" smtClean="0">
                <a:solidFill>
                  <a:srgbClr val="C00000"/>
                </a:solidFill>
              </a:rPr>
              <a:t>AM</a:t>
            </a:r>
            <a:r>
              <a:rPr lang="en-US" dirty="0" smtClean="0"/>
              <a:t>)</a:t>
            </a:r>
            <a:endParaRPr lang="en-US" dirty="0"/>
          </a:p>
          <a:p>
            <a:pPr marL="457200" indent="-457200">
              <a:buFont typeface="+mj-lt"/>
              <a:buAutoNum type="arabicPeriod"/>
            </a:pPr>
            <a:r>
              <a:rPr lang="en-US" dirty="0" smtClean="0"/>
              <a:t>What are </a:t>
            </a:r>
            <a:r>
              <a:rPr lang="en-US" u="sng" dirty="0" smtClean="0"/>
              <a:t>my</a:t>
            </a:r>
            <a:r>
              <a:rPr lang="en-US" dirty="0" smtClean="0"/>
              <a:t> lingering </a:t>
            </a:r>
            <a:r>
              <a:rPr lang="en-US" u="sng" dirty="0" smtClean="0"/>
              <a:t>questions</a:t>
            </a:r>
            <a:r>
              <a:rPr lang="en-US" dirty="0" smtClean="0"/>
              <a:t>? (</a:t>
            </a:r>
            <a:r>
              <a:rPr lang="en-US" dirty="0" smtClean="0">
                <a:solidFill>
                  <a:srgbClr val="C00000"/>
                </a:solidFill>
              </a:rPr>
              <a:t>MY ?</a:t>
            </a:r>
            <a:r>
              <a:rPr lang="en-US" dirty="0" smtClean="0"/>
              <a:t>)</a:t>
            </a:r>
          </a:p>
          <a:p>
            <a:pPr marL="457200" indent="-457200">
              <a:buFont typeface="+mj-lt"/>
              <a:buAutoNum type="arabicPeriod"/>
            </a:pPr>
            <a:endParaRPr lang="en-US" dirty="0"/>
          </a:p>
          <a:p>
            <a:pPr algn="ctr"/>
            <a:r>
              <a:rPr lang="en-US" dirty="0" smtClean="0"/>
              <a:t>I read the section with these questions in mind.</a:t>
            </a:r>
          </a:p>
          <a:p>
            <a:pPr algn="ctr"/>
            <a:r>
              <a:rPr lang="en-US" dirty="0" smtClean="0">
                <a:solidFill>
                  <a:srgbClr val="C00000"/>
                </a:solidFill>
              </a:rPr>
              <a:t>Please read it </a:t>
            </a:r>
            <a:r>
              <a:rPr lang="en-US" dirty="0" smtClean="0">
                <a:solidFill>
                  <a:srgbClr val="C00000"/>
                </a:solidFill>
              </a:rPr>
              <a:t>so </a:t>
            </a:r>
            <a:r>
              <a:rPr lang="en-US" dirty="0" smtClean="0">
                <a:solidFill>
                  <a:srgbClr val="C00000"/>
                </a:solidFill>
              </a:rPr>
              <a:t>you can understand my thinking processes.</a:t>
            </a:r>
            <a:endParaRPr lang="en-US" dirty="0">
              <a:solidFill>
                <a:srgbClr val="C00000"/>
              </a:solidFill>
            </a:endParaRPr>
          </a:p>
        </p:txBody>
      </p:sp>
    </p:spTree>
    <p:extLst>
      <p:ext uri="{BB962C8B-B14F-4D97-AF65-F5344CB8AC3E}">
        <p14:creationId xmlns:p14="http://schemas.microsoft.com/office/powerpoint/2010/main" val="8177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4" grpId="0"/>
      <p:bldP spid="19" grpId="0" animBg="1"/>
      <p:bldP spid="40" grpId="0"/>
      <p:bldP spid="41" grpId="0"/>
      <p:bldP spid="42" grpId="0"/>
      <p:bldP spid="43"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hapter3_Page_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09600" y="-838200"/>
            <a:ext cx="10000332" cy="12496800"/>
          </a:xfrm>
          <a:prstGeom prst="rect">
            <a:avLst/>
          </a:prstGeom>
          <a:noFill/>
          <a:ln>
            <a:noFill/>
          </a:ln>
        </p:spPr>
      </p:pic>
      <p:sp>
        <p:nvSpPr>
          <p:cNvPr id="5" name="Rectangle 4"/>
          <p:cNvSpPr/>
          <p:nvPr/>
        </p:nvSpPr>
        <p:spPr>
          <a:xfrm>
            <a:off x="3886200" y="3505200"/>
            <a:ext cx="3429000" cy="716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391400" y="5410200"/>
            <a:ext cx="2075532"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638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hapter3_Page_3"/>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t="32415"/>
          <a:stretch/>
        </p:blipFill>
        <p:spPr>
          <a:xfrm>
            <a:off x="0" y="-825910"/>
            <a:ext cx="10000332" cy="8445910"/>
          </a:xfrm>
          <a:prstGeom prst="rect">
            <a:avLst/>
          </a:prstGeom>
          <a:noFill/>
          <a:ln>
            <a:noFill/>
          </a:ln>
        </p:spPr>
      </p:pic>
      <p:sp>
        <p:nvSpPr>
          <p:cNvPr id="5" name="Rectangle 4"/>
          <p:cNvSpPr/>
          <p:nvPr/>
        </p:nvSpPr>
        <p:spPr>
          <a:xfrm>
            <a:off x="4582801" y="-609600"/>
            <a:ext cx="3429000" cy="716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678068" y="1295400"/>
            <a:ext cx="2075532"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4906298" y="3664869"/>
            <a:ext cx="1363964" cy="1777286"/>
          </a:xfrm>
          <a:prstGeom prst="rect">
            <a:avLst/>
          </a:prstGeom>
        </p:spPr>
      </p:pic>
      <p:sp>
        <p:nvSpPr>
          <p:cNvPr id="7" name="Oval Callout 6"/>
          <p:cNvSpPr/>
          <p:nvPr/>
        </p:nvSpPr>
        <p:spPr>
          <a:xfrm>
            <a:off x="6297301" y="1332166"/>
            <a:ext cx="2418533" cy="2401634"/>
          </a:xfrm>
          <a:prstGeom prst="wedgeEllipseCallout">
            <a:avLst>
              <a:gd name="adj1" fmla="val -53614"/>
              <a:gd name="adj2" fmla="val 641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Here is the picture and caption you missed.</a:t>
            </a:r>
            <a:endParaRPr lang="en-US" dirty="0"/>
          </a:p>
        </p:txBody>
      </p:sp>
      <p:sp>
        <p:nvSpPr>
          <p:cNvPr id="8" name="Oval Callout 7"/>
          <p:cNvSpPr/>
          <p:nvPr/>
        </p:nvSpPr>
        <p:spPr>
          <a:xfrm>
            <a:off x="5824945" y="1132902"/>
            <a:ext cx="3314701" cy="2800162"/>
          </a:xfrm>
          <a:prstGeom prst="wedgeEllipseCallout">
            <a:avLst>
              <a:gd name="adj1" fmla="val -38943"/>
              <a:gd name="adj2" fmla="val 5519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This </a:t>
            </a:r>
            <a:r>
              <a:rPr lang="en-US" dirty="0" smtClean="0"/>
              <a:t>small section “Publicity” that you have just read is a sub-section of a </a:t>
            </a:r>
            <a:r>
              <a:rPr lang="en-US" dirty="0" smtClean="0"/>
              <a:t>larger section </a:t>
            </a:r>
            <a:r>
              <a:rPr lang="en-US" dirty="0" smtClean="0"/>
              <a:t>entitled “The Rule of Law.”</a:t>
            </a:r>
            <a:endParaRPr lang="en-US" dirty="0"/>
          </a:p>
        </p:txBody>
      </p:sp>
    </p:spTree>
    <p:extLst>
      <p:ext uri="{BB962C8B-B14F-4D97-AF65-F5344CB8AC3E}">
        <p14:creationId xmlns:p14="http://schemas.microsoft.com/office/powerpoint/2010/main" val="275194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950" t="15920" r="27565" b="49851"/>
          <a:stretch/>
        </p:blipFill>
        <p:spPr>
          <a:xfrm>
            <a:off x="401041" y="2057400"/>
            <a:ext cx="2494559" cy="3250486"/>
          </a:xfrm>
          <a:prstGeom prst="rect">
            <a:avLst/>
          </a:prstGeom>
        </p:spPr>
      </p:pic>
      <p:sp>
        <p:nvSpPr>
          <p:cNvPr id="7" name="Oval Callout 6"/>
          <p:cNvSpPr/>
          <p:nvPr/>
        </p:nvSpPr>
        <p:spPr>
          <a:xfrm>
            <a:off x="2971800" y="1266497"/>
            <a:ext cx="5486400" cy="4114800"/>
          </a:xfrm>
          <a:prstGeom prst="wedgeEllipseCallout">
            <a:avLst>
              <a:gd name="adj1" fmla="val -56584"/>
              <a:gd name="adj2" fmla="val 120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Welcome to the Demo </a:t>
            </a:r>
          </a:p>
          <a:p>
            <a:pPr algn="ctr"/>
            <a:r>
              <a:rPr lang="en-US" sz="2400" dirty="0" smtClean="0"/>
              <a:t>for </a:t>
            </a:r>
            <a:r>
              <a:rPr lang="en-US" sz="2400" b="1" i="1" dirty="0" smtClean="0"/>
              <a:t>4 x 4 Download.</a:t>
            </a:r>
          </a:p>
          <a:p>
            <a:pPr algn="ctr"/>
            <a:endParaRPr lang="en-US" sz="1100" b="1" i="1" dirty="0" smtClean="0"/>
          </a:p>
          <a:p>
            <a:pPr algn="ctr"/>
            <a:r>
              <a:rPr lang="en-US" dirty="0" smtClean="0"/>
              <a:t>This DURING strategy in Layered Reading helps you focus </a:t>
            </a:r>
          </a:p>
          <a:p>
            <a:pPr algn="ctr"/>
            <a:r>
              <a:rPr lang="en-US" dirty="0" smtClean="0"/>
              <a:t>as you read on what you need from a text. Furthermore, it is a powerful way to process the text for long term understanding.</a:t>
            </a:r>
          </a:p>
        </p:txBody>
      </p:sp>
      <p:sp>
        <p:nvSpPr>
          <p:cNvPr id="8" name="Oval Callout 7"/>
          <p:cNvSpPr/>
          <p:nvPr/>
        </p:nvSpPr>
        <p:spPr>
          <a:xfrm>
            <a:off x="3200400" y="1605455"/>
            <a:ext cx="4572000" cy="3886200"/>
          </a:xfrm>
          <a:prstGeom prst="wedgeEllipseCallout">
            <a:avLst>
              <a:gd name="adj1" fmla="val -62915"/>
              <a:gd name="adj2" fmla="val 52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It takes a bit </a:t>
            </a:r>
            <a:r>
              <a:rPr lang="en-US" sz="2400" dirty="0" smtClean="0"/>
              <a:t>to </a:t>
            </a:r>
            <a:r>
              <a:rPr lang="en-US" sz="2400" dirty="0"/>
              <a:t>set it up, but then you have a </a:t>
            </a:r>
            <a:r>
              <a:rPr lang="en-US" sz="2400" dirty="0" smtClean="0"/>
              <a:t>systematic </a:t>
            </a:r>
            <a:r>
              <a:rPr lang="en-US" sz="2400" dirty="0"/>
              <a:t>way to learn from </a:t>
            </a:r>
            <a:r>
              <a:rPr lang="en-US" sz="2400" dirty="0" smtClean="0"/>
              <a:t>your text.</a:t>
            </a:r>
          </a:p>
          <a:p>
            <a:pPr algn="ctr"/>
            <a:endParaRPr lang="en-US" sz="2400" dirty="0"/>
          </a:p>
          <a:p>
            <a:pPr algn="ctr"/>
            <a:r>
              <a:rPr lang="en-US" sz="2400" dirty="0"/>
              <a:t>Plus the product is a great review tool</a:t>
            </a:r>
            <a:r>
              <a:rPr lang="en-US" sz="2400" dirty="0" smtClean="0"/>
              <a:t>!</a:t>
            </a:r>
            <a:endParaRPr lang="en-US" sz="2000" dirty="0"/>
          </a:p>
        </p:txBody>
      </p:sp>
    </p:spTree>
    <p:extLst>
      <p:ext uri="{BB962C8B-B14F-4D97-AF65-F5344CB8AC3E}">
        <p14:creationId xmlns:p14="http://schemas.microsoft.com/office/powerpoint/2010/main" val="16877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42311" t="23080" r="39179" b="39858"/>
          <a:stretch/>
        </p:blipFill>
        <p:spPr>
          <a:xfrm>
            <a:off x="3536419" y="152400"/>
            <a:ext cx="6140981" cy="6619597"/>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242199" y="1219200"/>
            <a:ext cx="1363964" cy="1777286"/>
          </a:xfrm>
          <a:prstGeom prst="rect">
            <a:avLst/>
          </a:prstGeom>
        </p:spPr>
      </p:pic>
      <p:sp>
        <p:nvSpPr>
          <p:cNvPr id="15" name="TextBox 14"/>
          <p:cNvSpPr txBox="1"/>
          <p:nvPr/>
        </p:nvSpPr>
        <p:spPr>
          <a:xfrm>
            <a:off x="4343400" y="321120"/>
            <a:ext cx="990600" cy="338554"/>
          </a:xfrm>
          <a:prstGeom prst="rect">
            <a:avLst/>
          </a:prstGeom>
          <a:noFill/>
        </p:spPr>
        <p:txBody>
          <a:bodyPr wrap="square" rtlCol="0">
            <a:spAutoFit/>
          </a:bodyPr>
          <a:lstStyle/>
          <a:p>
            <a:r>
              <a:rPr lang="en-US" sz="1600" b="1" dirty="0" err="1" smtClean="0">
                <a:solidFill>
                  <a:schemeClr val="accent6">
                    <a:lumMod val="50000"/>
                  </a:schemeClr>
                </a:solidFill>
              </a:rPr>
              <a:t>Infls</a:t>
            </a:r>
            <a:endParaRPr lang="en-US" sz="1600" b="1" dirty="0">
              <a:solidFill>
                <a:schemeClr val="accent6">
                  <a:lumMod val="50000"/>
                </a:schemeClr>
              </a:solidFill>
            </a:endParaRPr>
          </a:p>
        </p:txBody>
      </p:sp>
      <p:sp>
        <p:nvSpPr>
          <p:cNvPr id="16" name="TextBox 15"/>
          <p:cNvSpPr txBox="1"/>
          <p:nvPr/>
        </p:nvSpPr>
        <p:spPr>
          <a:xfrm>
            <a:off x="6934200" y="321120"/>
            <a:ext cx="457200" cy="338554"/>
          </a:xfrm>
          <a:prstGeom prst="rect">
            <a:avLst/>
          </a:prstGeom>
          <a:noFill/>
        </p:spPr>
        <p:txBody>
          <a:bodyPr wrap="square" rtlCol="0">
            <a:spAutoFit/>
          </a:bodyPr>
          <a:lstStyle/>
          <a:p>
            <a:r>
              <a:rPr lang="en-US" sz="1600" b="1" dirty="0" smtClean="0">
                <a:solidFill>
                  <a:schemeClr val="accent6">
                    <a:lumMod val="50000"/>
                  </a:schemeClr>
                </a:solidFill>
              </a:rPr>
              <a:t>D</a:t>
            </a:r>
            <a:endParaRPr lang="en-US" sz="1600" b="1" dirty="0">
              <a:solidFill>
                <a:schemeClr val="accent6">
                  <a:lumMod val="50000"/>
                </a:schemeClr>
              </a:solidFill>
            </a:endParaRPr>
          </a:p>
        </p:txBody>
      </p:sp>
      <p:sp>
        <p:nvSpPr>
          <p:cNvPr id="18" name="TextBox 17"/>
          <p:cNvSpPr txBox="1"/>
          <p:nvPr/>
        </p:nvSpPr>
        <p:spPr>
          <a:xfrm>
            <a:off x="7924800" y="3772989"/>
            <a:ext cx="609600" cy="338554"/>
          </a:xfrm>
          <a:prstGeom prst="rect">
            <a:avLst/>
          </a:prstGeom>
          <a:noFill/>
        </p:spPr>
        <p:txBody>
          <a:bodyPr wrap="square" rtlCol="0">
            <a:spAutoFit/>
          </a:bodyPr>
          <a:lstStyle/>
          <a:p>
            <a:r>
              <a:rPr lang="en-US" sz="1600" b="1" dirty="0" smtClean="0">
                <a:solidFill>
                  <a:schemeClr val="accent6">
                    <a:lumMod val="50000"/>
                  </a:schemeClr>
                </a:solidFill>
              </a:rPr>
              <a:t>My ?</a:t>
            </a:r>
            <a:endParaRPr lang="en-US" sz="1600" b="1" dirty="0">
              <a:solidFill>
                <a:schemeClr val="accent6">
                  <a:lumMod val="50000"/>
                </a:schemeClr>
              </a:solidFill>
            </a:endParaRPr>
          </a:p>
        </p:txBody>
      </p:sp>
      <p:sp>
        <p:nvSpPr>
          <p:cNvPr id="28" name="TextBox 27"/>
          <p:cNvSpPr txBox="1"/>
          <p:nvPr/>
        </p:nvSpPr>
        <p:spPr>
          <a:xfrm>
            <a:off x="4201522" y="3776246"/>
            <a:ext cx="558800" cy="338554"/>
          </a:xfrm>
          <a:prstGeom prst="rect">
            <a:avLst/>
          </a:prstGeom>
          <a:noFill/>
        </p:spPr>
        <p:txBody>
          <a:bodyPr wrap="square" rtlCol="0">
            <a:spAutoFit/>
          </a:bodyPr>
          <a:lstStyle/>
          <a:p>
            <a:r>
              <a:rPr lang="en-US" sz="1600" b="1" dirty="0" smtClean="0">
                <a:solidFill>
                  <a:schemeClr val="accent6">
                    <a:lumMod val="50000"/>
                  </a:schemeClr>
                </a:solidFill>
              </a:rPr>
              <a:t>Am</a:t>
            </a:r>
            <a:endParaRPr lang="en-US" sz="1600" b="1" dirty="0">
              <a:solidFill>
                <a:schemeClr val="accent6">
                  <a:lumMod val="50000"/>
                </a:schemeClr>
              </a:solidFill>
            </a:endParaRPr>
          </a:p>
        </p:txBody>
      </p:sp>
      <p:sp>
        <p:nvSpPr>
          <p:cNvPr id="41" name="TextBox 40"/>
          <p:cNvSpPr txBox="1"/>
          <p:nvPr/>
        </p:nvSpPr>
        <p:spPr>
          <a:xfrm>
            <a:off x="5019587" y="3122525"/>
            <a:ext cx="1757857" cy="276999"/>
          </a:xfrm>
          <a:prstGeom prst="rect">
            <a:avLst/>
          </a:prstGeom>
          <a:noFill/>
        </p:spPr>
        <p:txBody>
          <a:bodyPr wrap="square" rtlCol="0">
            <a:spAutoFit/>
          </a:bodyPr>
          <a:lstStyle/>
          <a:p>
            <a:r>
              <a:rPr lang="en-US" sz="1200" dirty="0" smtClean="0"/>
              <a:t>37 Publicity</a:t>
            </a:r>
            <a:endParaRPr lang="en-US" sz="1200" dirty="0"/>
          </a:p>
        </p:txBody>
      </p:sp>
      <p:sp>
        <p:nvSpPr>
          <p:cNvPr id="12" name="Oval Callout 11"/>
          <p:cNvSpPr/>
          <p:nvPr/>
        </p:nvSpPr>
        <p:spPr>
          <a:xfrm>
            <a:off x="2179570" y="381000"/>
            <a:ext cx="4526030" cy="4191000"/>
          </a:xfrm>
          <a:prstGeom prst="wedgeEllipseCallout">
            <a:avLst>
              <a:gd name="adj1" fmla="val -67721"/>
              <a:gd name="adj2" fmla="val -229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See how I answered the question for each of the four quadrants.</a:t>
            </a:r>
          </a:p>
          <a:p>
            <a:pPr algn="ctr"/>
            <a:endParaRPr lang="en-US" sz="2000" dirty="0"/>
          </a:p>
          <a:p>
            <a:pPr algn="ctr"/>
            <a:r>
              <a:rPr lang="en-US" sz="2000" dirty="0" smtClean="0"/>
              <a:t>First, I </a:t>
            </a:r>
            <a:r>
              <a:rPr lang="en-US" sz="2000" dirty="0" smtClean="0"/>
              <a:t>show you </a:t>
            </a:r>
            <a:r>
              <a:rPr lang="en-US" sz="2000" dirty="0" smtClean="0"/>
              <a:t>the generic question.  </a:t>
            </a:r>
          </a:p>
          <a:p>
            <a:pPr algn="ctr"/>
            <a:endParaRPr lang="en-US" sz="2000" dirty="0"/>
          </a:p>
          <a:p>
            <a:pPr algn="ctr"/>
            <a:r>
              <a:rPr lang="en-US" sz="2000" dirty="0" smtClean="0"/>
              <a:t>Then I show you how I answered it based on my reading of the “Publicity” section.</a:t>
            </a:r>
            <a:endParaRPr lang="en-US" sz="2000" dirty="0"/>
          </a:p>
        </p:txBody>
      </p:sp>
      <p:sp>
        <p:nvSpPr>
          <p:cNvPr id="17" name="Oval Callout 16"/>
          <p:cNvSpPr/>
          <p:nvPr/>
        </p:nvSpPr>
        <p:spPr>
          <a:xfrm>
            <a:off x="2328899" y="762000"/>
            <a:ext cx="4605301" cy="3810000"/>
          </a:xfrm>
          <a:prstGeom prst="wedgeEllipseCallout">
            <a:avLst>
              <a:gd name="adj1" fmla="val -69539"/>
              <a:gd name="adj2" fmla="val -782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This may seem funny, but </a:t>
            </a:r>
          </a:p>
          <a:p>
            <a:pPr algn="ctr"/>
            <a:r>
              <a:rPr lang="en-US" sz="2000" dirty="0" smtClean="0"/>
              <a:t>I don’t always do the questions in order.  For example, after I finished reading this section, I had my own questions that I wanted to write down right away, so I started with Question 4.  </a:t>
            </a:r>
          </a:p>
          <a:p>
            <a:pPr algn="ctr"/>
            <a:endParaRPr lang="en-US" sz="1100" dirty="0"/>
          </a:p>
        </p:txBody>
      </p:sp>
      <p:sp>
        <p:nvSpPr>
          <p:cNvPr id="22" name="Oval Callout 21"/>
          <p:cNvSpPr/>
          <p:nvPr/>
        </p:nvSpPr>
        <p:spPr>
          <a:xfrm>
            <a:off x="2575238" y="381000"/>
            <a:ext cx="5120962" cy="4632960"/>
          </a:xfrm>
          <a:prstGeom prst="wedgeEllipseCallout">
            <a:avLst>
              <a:gd name="adj1" fmla="val -69913"/>
              <a:gd name="adj2" fmla="val -782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 point this out because you can </a:t>
            </a:r>
            <a:endParaRPr lang="en-US" dirty="0" smtClean="0"/>
          </a:p>
          <a:p>
            <a:pPr algn="ctr"/>
            <a:r>
              <a:rPr lang="en-US" dirty="0" smtClean="0"/>
              <a:t>start </a:t>
            </a:r>
            <a:r>
              <a:rPr lang="en-US" dirty="0"/>
              <a:t>answering any of the four questions wherever you want.  Furthermore, you can jump around, leaving and return to a quadrant as you desire</a:t>
            </a:r>
            <a:r>
              <a:rPr lang="en-US" dirty="0" smtClean="0"/>
              <a:t>.  You will see this when I answer Questions 1 and 2 back and together at the same time.</a:t>
            </a:r>
            <a:endParaRPr lang="en-US" dirty="0"/>
          </a:p>
          <a:p>
            <a:pPr algn="ctr"/>
            <a:endParaRPr lang="en-US" dirty="0"/>
          </a:p>
          <a:p>
            <a:pPr algn="ctr"/>
            <a:r>
              <a:rPr lang="en-US" dirty="0"/>
              <a:t>Nevertheless, I usually go in order unless I have a compelling reason to do otherwise.</a:t>
            </a:r>
          </a:p>
          <a:p>
            <a:endParaRPr lang="en-US" sz="1100" dirty="0"/>
          </a:p>
        </p:txBody>
      </p:sp>
    </p:spTree>
    <p:extLst>
      <p:ext uri="{BB962C8B-B14F-4D97-AF65-F5344CB8AC3E}">
        <p14:creationId xmlns:p14="http://schemas.microsoft.com/office/powerpoint/2010/main" val="29510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2" grpId="0" animBg="1"/>
      <p:bldP spid="17"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42311" t="23080" r="39179" b="39858"/>
          <a:stretch/>
        </p:blipFill>
        <p:spPr>
          <a:xfrm>
            <a:off x="2438400" y="152400"/>
            <a:ext cx="6140981" cy="6619597"/>
          </a:xfrm>
          <a:prstGeom prst="rect">
            <a:avLst/>
          </a:prstGeom>
          <a:ln>
            <a:solidFill>
              <a:schemeClr val="accent6">
                <a:lumMod val="50000"/>
              </a:schemeClr>
            </a:solidFill>
          </a:ln>
        </p:spPr>
      </p:pic>
      <p:sp>
        <p:nvSpPr>
          <p:cNvPr id="15" name="TextBox 14"/>
          <p:cNvSpPr txBox="1"/>
          <p:nvPr/>
        </p:nvSpPr>
        <p:spPr>
          <a:xfrm>
            <a:off x="3210922" y="321120"/>
            <a:ext cx="990600" cy="338554"/>
          </a:xfrm>
          <a:prstGeom prst="rect">
            <a:avLst/>
          </a:prstGeom>
          <a:noFill/>
        </p:spPr>
        <p:txBody>
          <a:bodyPr wrap="square" rtlCol="0">
            <a:spAutoFit/>
          </a:bodyPr>
          <a:lstStyle/>
          <a:p>
            <a:r>
              <a:rPr lang="en-US" sz="1600" b="1" dirty="0" err="1" smtClean="0">
                <a:solidFill>
                  <a:schemeClr val="accent6">
                    <a:lumMod val="50000"/>
                  </a:schemeClr>
                </a:solidFill>
              </a:rPr>
              <a:t>Infls</a:t>
            </a:r>
            <a:endParaRPr lang="en-US" sz="1600" b="1" dirty="0">
              <a:solidFill>
                <a:schemeClr val="accent6">
                  <a:lumMod val="50000"/>
                </a:schemeClr>
              </a:solidFill>
            </a:endParaRPr>
          </a:p>
        </p:txBody>
      </p:sp>
      <p:sp>
        <p:nvSpPr>
          <p:cNvPr id="16" name="TextBox 15"/>
          <p:cNvSpPr txBox="1"/>
          <p:nvPr/>
        </p:nvSpPr>
        <p:spPr>
          <a:xfrm>
            <a:off x="6019800" y="321120"/>
            <a:ext cx="381000" cy="338554"/>
          </a:xfrm>
          <a:prstGeom prst="rect">
            <a:avLst/>
          </a:prstGeom>
          <a:noFill/>
        </p:spPr>
        <p:txBody>
          <a:bodyPr wrap="square" rtlCol="0">
            <a:spAutoFit/>
          </a:bodyPr>
          <a:lstStyle/>
          <a:p>
            <a:r>
              <a:rPr lang="en-US" sz="1600" b="1" dirty="0" smtClean="0">
                <a:solidFill>
                  <a:schemeClr val="accent6">
                    <a:lumMod val="50000"/>
                  </a:schemeClr>
                </a:solidFill>
              </a:rPr>
              <a:t>D</a:t>
            </a:r>
            <a:endParaRPr lang="en-US" sz="1600" b="1" dirty="0">
              <a:solidFill>
                <a:schemeClr val="accent6">
                  <a:lumMod val="50000"/>
                </a:schemeClr>
              </a:solidFill>
            </a:endParaRPr>
          </a:p>
        </p:txBody>
      </p:sp>
      <p:sp>
        <p:nvSpPr>
          <p:cNvPr id="18" name="TextBox 17"/>
          <p:cNvSpPr txBox="1"/>
          <p:nvPr/>
        </p:nvSpPr>
        <p:spPr>
          <a:xfrm>
            <a:off x="7010400" y="3772989"/>
            <a:ext cx="609600" cy="338554"/>
          </a:xfrm>
          <a:prstGeom prst="rect">
            <a:avLst/>
          </a:prstGeom>
          <a:noFill/>
        </p:spPr>
        <p:txBody>
          <a:bodyPr wrap="square" rtlCol="0">
            <a:spAutoFit/>
          </a:bodyPr>
          <a:lstStyle/>
          <a:p>
            <a:r>
              <a:rPr lang="en-US" sz="1600" b="1" dirty="0" smtClean="0">
                <a:solidFill>
                  <a:schemeClr val="accent6">
                    <a:lumMod val="50000"/>
                  </a:schemeClr>
                </a:solidFill>
              </a:rPr>
              <a:t>My ?</a:t>
            </a:r>
            <a:endParaRPr lang="en-US" sz="1600" b="1" dirty="0">
              <a:solidFill>
                <a:schemeClr val="accent6">
                  <a:lumMod val="50000"/>
                </a:schemeClr>
              </a:solidFill>
            </a:endParaRPr>
          </a:p>
        </p:txBody>
      </p:sp>
      <p:sp>
        <p:nvSpPr>
          <p:cNvPr id="28" name="TextBox 27"/>
          <p:cNvSpPr txBox="1"/>
          <p:nvPr/>
        </p:nvSpPr>
        <p:spPr>
          <a:xfrm>
            <a:off x="3243579" y="3772989"/>
            <a:ext cx="558800" cy="338554"/>
          </a:xfrm>
          <a:prstGeom prst="rect">
            <a:avLst/>
          </a:prstGeom>
          <a:noFill/>
        </p:spPr>
        <p:txBody>
          <a:bodyPr wrap="square" rtlCol="0">
            <a:spAutoFit/>
          </a:bodyPr>
          <a:lstStyle/>
          <a:p>
            <a:r>
              <a:rPr lang="en-US" sz="1600" b="1" dirty="0" smtClean="0">
                <a:solidFill>
                  <a:schemeClr val="accent6">
                    <a:lumMod val="50000"/>
                  </a:schemeClr>
                </a:solidFill>
              </a:rPr>
              <a:t>Am</a:t>
            </a:r>
            <a:endParaRPr lang="en-US" sz="1600" b="1" dirty="0">
              <a:solidFill>
                <a:schemeClr val="accent6">
                  <a:lumMod val="50000"/>
                </a:schemeClr>
              </a:solidFill>
            </a:endParaRPr>
          </a:p>
        </p:txBody>
      </p:sp>
      <p:sp>
        <p:nvSpPr>
          <p:cNvPr id="41" name="TextBox 40"/>
          <p:cNvSpPr txBox="1"/>
          <p:nvPr/>
        </p:nvSpPr>
        <p:spPr>
          <a:xfrm>
            <a:off x="3962400" y="3122525"/>
            <a:ext cx="1757857" cy="276999"/>
          </a:xfrm>
          <a:prstGeom prst="rect">
            <a:avLst/>
          </a:prstGeom>
          <a:noFill/>
        </p:spPr>
        <p:txBody>
          <a:bodyPr wrap="square" rtlCol="0">
            <a:spAutoFit/>
          </a:bodyPr>
          <a:lstStyle/>
          <a:p>
            <a:r>
              <a:rPr lang="en-US" sz="1200" dirty="0" smtClean="0"/>
              <a:t>37 Publicity</a:t>
            </a:r>
            <a:endParaRPr lang="en-US" sz="1200" dirty="0"/>
          </a:p>
        </p:txBody>
      </p:sp>
      <p:sp>
        <p:nvSpPr>
          <p:cNvPr id="6" name="TextBox 5"/>
          <p:cNvSpPr txBox="1"/>
          <p:nvPr/>
        </p:nvSpPr>
        <p:spPr>
          <a:xfrm>
            <a:off x="5334000" y="4191000"/>
            <a:ext cx="2438400" cy="2308324"/>
          </a:xfrm>
          <a:prstGeom prst="rect">
            <a:avLst/>
          </a:prstGeom>
          <a:noFill/>
        </p:spPr>
        <p:txBody>
          <a:bodyPr wrap="square" rtlCol="0">
            <a:spAutoFit/>
          </a:bodyPr>
          <a:lstStyle/>
          <a:p>
            <a:r>
              <a:rPr lang="en-US" sz="1200" dirty="0" smtClean="0"/>
              <a:t>How can we </a:t>
            </a:r>
            <a:r>
              <a:rPr lang="en-US" sz="1200" dirty="0" smtClean="0"/>
              <a:t> possibly “know</a:t>
            </a:r>
            <a:r>
              <a:rPr lang="en-US" sz="1200" dirty="0" smtClean="0"/>
              <a:t>” the </a:t>
            </a:r>
            <a:r>
              <a:rPr lang="en-US" sz="1200" dirty="0" smtClean="0"/>
              <a:t>laws—hundreds </a:t>
            </a:r>
            <a:r>
              <a:rPr lang="en-US" sz="1200" dirty="0" smtClean="0"/>
              <a:t>are made or overturned every year</a:t>
            </a:r>
            <a:r>
              <a:rPr lang="en-US" sz="1200" dirty="0" smtClean="0"/>
              <a:t>.?</a:t>
            </a:r>
          </a:p>
          <a:p>
            <a:endParaRPr lang="en-US" sz="1200" dirty="0"/>
          </a:p>
          <a:p>
            <a:r>
              <a:rPr lang="en-US" sz="1200" dirty="0" smtClean="0"/>
              <a:t>Instead of “know” the laws is </a:t>
            </a:r>
            <a:r>
              <a:rPr lang="en-US" sz="1200" dirty="0" smtClean="0"/>
              <a:t>the </a:t>
            </a:r>
            <a:r>
              <a:rPr lang="en-US" sz="1200" dirty="0" smtClean="0"/>
              <a:t>reality that the opportunity is available to </a:t>
            </a:r>
            <a:r>
              <a:rPr lang="en-US" sz="1200" dirty="0" smtClean="0"/>
              <a:t>anyone to “know</a:t>
            </a:r>
            <a:r>
              <a:rPr lang="en-US" sz="1200" dirty="0" smtClean="0"/>
              <a:t>” of each law?</a:t>
            </a:r>
          </a:p>
          <a:p>
            <a:endParaRPr lang="en-US" sz="1200" dirty="0"/>
          </a:p>
          <a:p>
            <a:r>
              <a:rPr lang="en-US" sz="1200" dirty="0" smtClean="0"/>
              <a:t>How does law enforcement keep up with the laws </a:t>
            </a:r>
            <a:r>
              <a:rPr lang="en-US" sz="1200" dirty="0" smtClean="0"/>
              <a:t>so </a:t>
            </a:r>
            <a:r>
              <a:rPr lang="en-US" sz="1200" dirty="0" smtClean="0"/>
              <a:t>they know what to enforce?</a:t>
            </a:r>
            <a:endParaRPr lang="en-US" sz="1200" dirty="0"/>
          </a:p>
        </p:txBody>
      </p:sp>
      <p:sp>
        <p:nvSpPr>
          <p:cNvPr id="9" name="Rectangle 8"/>
          <p:cNvSpPr/>
          <p:nvPr/>
        </p:nvSpPr>
        <p:spPr>
          <a:xfrm>
            <a:off x="4495214" y="4267200"/>
            <a:ext cx="3811172"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smtClean="0"/>
              <a:t>Q4    What </a:t>
            </a:r>
            <a:r>
              <a:rPr lang="en-US" dirty="0"/>
              <a:t>are </a:t>
            </a:r>
            <a:r>
              <a:rPr lang="en-US" u="sng" dirty="0"/>
              <a:t>my</a:t>
            </a:r>
            <a:r>
              <a:rPr lang="en-US" dirty="0"/>
              <a:t> lingering </a:t>
            </a:r>
            <a:r>
              <a:rPr lang="en-US" u="sng" dirty="0"/>
              <a:t>questions</a:t>
            </a:r>
            <a:r>
              <a:rPr lang="en-US" dirty="0"/>
              <a:t>?</a:t>
            </a:r>
          </a:p>
        </p:txBody>
      </p:sp>
    </p:spTree>
    <p:extLst>
      <p:ext uri="{BB962C8B-B14F-4D97-AF65-F5344CB8AC3E}">
        <p14:creationId xmlns:p14="http://schemas.microsoft.com/office/powerpoint/2010/main" val="33788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42311" t="23080" r="39179" b="39858"/>
          <a:stretch/>
        </p:blipFill>
        <p:spPr>
          <a:xfrm>
            <a:off x="2088619" y="117526"/>
            <a:ext cx="6140981" cy="6619597"/>
          </a:xfrm>
          <a:prstGeom prst="rect">
            <a:avLst/>
          </a:prstGeom>
          <a:ln>
            <a:solidFill>
              <a:schemeClr val="accent6">
                <a:lumMod val="50000"/>
              </a:schemeClr>
            </a:solidFill>
          </a:ln>
        </p:spPr>
      </p:pic>
      <p:sp>
        <p:nvSpPr>
          <p:cNvPr id="15" name="TextBox 14"/>
          <p:cNvSpPr txBox="1"/>
          <p:nvPr/>
        </p:nvSpPr>
        <p:spPr>
          <a:xfrm>
            <a:off x="2806700" y="328731"/>
            <a:ext cx="990600" cy="338554"/>
          </a:xfrm>
          <a:prstGeom prst="rect">
            <a:avLst/>
          </a:prstGeom>
          <a:noFill/>
        </p:spPr>
        <p:txBody>
          <a:bodyPr wrap="square" rtlCol="0">
            <a:spAutoFit/>
          </a:bodyPr>
          <a:lstStyle/>
          <a:p>
            <a:r>
              <a:rPr lang="en-US" sz="1600" b="1" dirty="0" err="1" smtClean="0">
                <a:solidFill>
                  <a:schemeClr val="accent6">
                    <a:lumMod val="50000"/>
                  </a:schemeClr>
                </a:solidFill>
              </a:rPr>
              <a:t>Infls</a:t>
            </a:r>
            <a:endParaRPr lang="en-US" sz="1600" b="1" dirty="0">
              <a:solidFill>
                <a:schemeClr val="accent6">
                  <a:lumMod val="50000"/>
                </a:schemeClr>
              </a:solidFill>
            </a:endParaRPr>
          </a:p>
        </p:txBody>
      </p:sp>
      <p:sp>
        <p:nvSpPr>
          <p:cNvPr id="16" name="TextBox 15"/>
          <p:cNvSpPr txBox="1"/>
          <p:nvPr/>
        </p:nvSpPr>
        <p:spPr>
          <a:xfrm>
            <a:off x="5562600" y="328731"/>
            <a:ext cx="457200" cy="338554"/>
          </a:xfrm>
          <a:prstGeom prst="rect">
            <a:avLst/>
          </a:prstGeom>
          <a:noFill/>
        </p:spPr>
        <p:txBody>
          <a:bodyPr wrap="square" rtlCol="0">
            <a:spAutoFit/>
          </a:bodyPr>
          <a:lstStyle/>
          <a:p>
            <a:r>
              <a:rPr lang="en-US" sz="1600" b="1" dirty="0" smtClean="0">
                <a:solidFill>
                  <a:schemeClr val="accent6">
                    <a:lumMod val="50000"/>
                  </a:schemeClr>
                </a:solidFill>
              </a:rPr>
              <a:t>D</a:t>
            </a:r>
            <a:endParaRPr lang="en-US" sz="1600" b="1" dirty="0">
              <a:solidFill>
                <a:schemeClr val="accent6">
                  <a:lumMod val="50000"/>
                </a:schemeClr>
              </a:solidFill>
            </a:endParaRPr>
          </a:p>
        </p:txBody>
      </p:sp>
      <p:sp>
        <p:nvSpPr>
          <p:cNvPr id="18" name="TextBox 17"/>
          <p:cNvSpPr txBox="1"/>
          <p:nvPr/>
        </p:nvSpPr>
        <p:spPr>
          <a:xfrm>
            <a:off x="6629400" y="3772989"/>
            <a:ext cx="609600" cy="338554"/>
          </a:xfrm>
          <a:prstGeom prst="rect">
            <a:avLst/>
          </a:prstGeom>
          <a:noFill/>
        </p:spPr>
        <p:txBody>
          <a:bodyPr wrap="square" rtlCol="0">
            <a:spAutoFit/>
          </a:bodyPr>
          <a:lstStyle/>
          <a:p>
            <a:r>
              <a:rPr lang="en-US" sz="1600" b="1" dirty="0" smtClean="0">
                <a:solidFill>
                  <a:schemeClr val="accent6">
                    <a:lumMod val="50000"/>
                  </a:schemeClr>
                </a:solidFill>
              </a:rPr>
              <a:t>My ?</a:t>
            </a:r>
            <a:endParaRPr lang="en-US" sz="1600" b="1" dirty="0">
              <a:solidFill>
                <a:schemeClr val="accent6">
                  <a:lumMod val="50000"/>
                </a:schemeClr>
              </a:solidFill>
            </a:endParaRPr>
          </a:p>
        </p:txBody>
      </p:sp>
      <p:sp>
        <p:nvSpPr>
          <p:cNvPr id="28" name="TextBox 27"/>
          <p:cNvSpPr txBox="1"/>
          <p:nvPr/>
        </p:nvSpPr>
        <p:spPr>
          <a:xfrm>
            <a:off x="2743200" y="3772989"/>
            <a:ext cx="558800" cy="338554"/>
          </a:xfrm>
          <a:prstGeom prst="rect">
            <a:avLst/>
          </a:prstGeom>
          <a:noFill/>
        </p:spPr>
        <p:txBody>
          <a:bodyPr wrap="square" rtlCol="0">
            <a:spAutoFit/>
          </a:bodyPr>
          <a:lstStyle/>
          <a:p>
            <a:r>
              <a:rPr lang="en-US" sz="1600" b="1" dirty="0" smtClean="0">
                <a:solidFill>
                  <a:schemeClr val="accent6">
                    <a:lumMod val="50000"/>
                  </a:schemeClr>
                </a:solidFill>
              </a:rPr>
              <a:t>Am</a:t>
            </a:r>
            <a:endParaRPr lang="en-US" sz="1600" b="1" dirty="0">
              <a:solidFill>
                <a:schemeClr val="accent6">
                  <a:lumMod val="50000"/>
                </a:schemeClr>
              </a:solidFill>
            </a:endParaRPr>
          </a:p>
        </p:txBody>
      </p:sp>
      <p:sp>
        <p:nvSpPr>
          <p:cNvPr id="41" name="TextBox 40"/>
          <p:cNvSpPr txBox="1"/>
          <p:nvPr/>
        </p:nvSpPr>
        <p:spPr>
          <a:xfrm>
            <a:off x="3602269" y="3150326"/>
            <a:ext cx="1757857" cy="276999"/>
          </a:xfrm>
          <a:prstGeom prst="rect">
            <a:avLst/>
          </a:prstGeom>
          <a:noFill/>
        </p:spPr>
        <p:txBody>
          <a:bodyPr wrap="square" rtlCol="0">
            <a:spAutoFit/>
          </a:bodyPr>
          <a:lstStyle/>
          <a:p>
            <a:r>
              <a:rPr lang="en-US" sz="1200" dirty="0" smtClean="0"/>
              <a:t>37 Publicity</a:t>
            </a:r>
            <a:endParaRPr lang="en-US" sz="1200" dirty="0"/>
          </a:p>
        </p:txBody>
      </p:sp>
      <p:sp>
        <p:nvSpPr>
          <p:cNvPr id="3" name="Rectangle 2"/>
          <p:cNvSpPr/>
          <p:nvPr/>
        </p:nvSpPr>
        <p:spPr>
          <a:xfrm>
            <a:off x="520700" y="853442"/>
            <a:ext cx="4572000" cy="64633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dirty="0" smtClean="0"/>
              <a:t>Q1    What </a:t>
            </a:r>
            <a:r>
              <a:rPr lang="en-US" dirty="0"/>
              <a:t>were the English and Classical </a:t>
            </a:r>
            <a:r>
              <a:rPr lang="en-US" u="sng" dirty="0"/>
              <a:t>influences </a:t>
            </a:r>
            <a:r>
              <a:rPr lang="en-US" dirty="0"/>
              <a:t>on the Founders’ thinking?   </a:t>
            </a:r>
            <a:endParaRPr lang="en-US" dirty="0"/>
          </a:p>
        </p:txBody>
      </p:sp>
      <p:sp>
        <p:nvSpPr>
          <p:cNvPr id="11" name="TextBox 10"/>
          <p:cNvSpPr txBox="1"/>
          <p:nvPr/>
        </p:nvSpPr>
        <p:spPr>
          <a:xfrm>
            <a:off x="2362200" y="667285"/>
            <a:ext cx="2286000" cy="646331"/>
          </a:xfrm>
          <a:prstGeom prst="rect">
            <a:avLst/>
          </a:prstGeom>
          <a:noFill/>
        </p:spPr>
        <p:txBody>
          <a:bodyPr wrap="square" rtlCol="0">
            <a:spAutoFit/>
          </a:bodyPr>
          <a:lstStyle/>
          <a:p>
            <a:r>
              <a:rPr lang="en-US" sz="1200" dirty="0" smtClean="0"/>
              <a:t>Negative British example  of  capricious, selective law enforcement, or no enforcement</a:t>
            </a:r>
          </a:p>
        </p:txBody>
      </p:sp>
      <p:sp>
        <p:nvSpPr>
          <p:cNvPr id="13" name="TextBox 12"/>
          <p:cNvSpPr txBox="1"/>
          <p:nvPr/>
        </p:nvSpPr>
        <p:spPr>
          <a:xfrm>
            <a:off x="4953000" y="693003"/>
            <a:ext cx="2286000" cy="1200329"/>
          </a:xfrm>
          <a:prstGeom prst="rect">
            <a:avLst/>
          </a:prstGeom>
          <a:noFill/>
        </p:spPr>
        <p:txBody>
          <a:bodyPr wrap="square" rtlCol="0">
            <a:spAutoFit/>
          </a:bodyPr>
          <a:lstStyle/>
          <a:p>
            <a:r>
              <a:rPr lang="en-US" sz="1200" dirty="0" smtClean="0"/>
              <a:t>British enforcement , capricious., before Revolution.</a:t>
            </a:r>
          </a:p>
          <a:p>
            <a:endParaRPr lang="en-US" sz="1200" dirty="0"/>
          </a:p>
          <a:p>
            <a:r>
              <a:rPr lang="en-US" sz="1200" dirty="0" smtClean="0"/>
              <a:t>Angry backlash when British started rigorously enforcing Navigation Acts.</a:t>
            </a:r>
            <a:endParaRPr lang="en-US" sz="1200" dirty="0"/>
          </a:p>
        </p:txBody>
      </p:sp>
      <p:cxnSp>
        <p:nvCxnSpPr>
          <p:cNvPr id="19" name="Straight Arrow Connector 18"/>
          <p:cNvCxnSpPr/>
          <p:nvPr/>
        </p:nvCxnSpPr>
        <p:spPr>
          <a:xfrm flipV="1">
            <a:off x="4419600" y="838200"/>
            <a:ext cx="533400"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364377" y="2170330"/>
            <a:ext cx="2286000" cy="276999"/>
          </a:xfrm>
          <a:prstGeom prst="rect">
            <a:avLst/>
          </a:prstGeom>
          <a:noFill/>
        </p:spPr>
        <p:txBody>
          <a:bodyPr wrap="square" rtlCol="0">
            <a:spAutoFit/>
          </a:bodyPr>
          <a:lstStyle/>
          <a:p>
            <a:r>
              <a:rPr lang="en-US" sz="1200" dirty="0" smtClean="0"/>
              <a:t>Respect for laws essential</a:t>
            </a:r>
          </a:p>
        </p:txBody>
      </p:sp>
      <p:sp>
        <p:nvSpPr>
          <p:cNvPr id="24" name="TextBox 23"/>
          <p:cNvSpPr txBox="1"/>
          <p:nvPr/>
        </p:nvSpPr>
        <p:spPr>
          <a:xfrm>
            <a:off x="4940300" y="2205335"/>
            <a:ext cx="2679700" cy="1308050"/>
          </a:xfrm>
          <a:prstGeom prst="rect">
            <a:avLst/>
          </a:prstGeom>
          <a:noFill/>
        </p:spPr>
        <p:txBody>
          <a:bodyPr wrap="square" rtlCol="0">
            <a:spAutoFit/>
          </a:bodyPr>
          <a:lstStyle/>
          <a:p>
            <a:r>
              <a:rPr lang="en-US" sz="1200" dirty="0" smtClean="0"/>
              <a:t>Comes from fair laws being well publicized and equitably enforced.</a:t>
            </a:r>
          </a:p>
          <a:p>
            <a:endParaRPr lang="en-US" sz="700" dirty="0" smtClean="0"/>
          </a:p>
          <a:p>
            <a:r>
              <a:rPr lang="en-US" sz="1200" dirty="0" smtClean="0"/>
              <a:t>Some people take the risk of  doing misdeeds ,--”won’t come after me.”</a:t>
            </a:r>
          </a:p>
          <a:p>
            <a:r>
              <a:rPr lang="en-US" sz="1200" dirty="0"/>
              <a:t> </a:t>
            </a:r>
            <a:r>
              <a:rPr lang="en-US" sz="1200" dirty="0" smtClean="0"/>
              <a:t>                               -police too burdened</a:t>
            </a:r>
            <a:endParaRPr lang="en-US" sz="1200" dirty="0"/>
          </a:p>
          <a:p>
            <a:r>
              <a:rPr lang="en-US" sz="1200" dirty="0" smtClean="0"/>
              <a:t>                                -too expensive</a:t>
            </a:r>
          </a:p>
        </p:txBody>
      </p:sp>
      <p:cxnSp>
        <p:nvCxnSpPr>
          <p:cNvPr id="27" name="Straight Arrow Connector 26"/>
          <p:cNvCxnSpPr/>
          <p:nvPr/>
        </p:nvCxnSpPr>
        <p:spPr>
          <a:xfrm>
            <a:off x="4419600" y="838202"/>
            <a:ext cx="533400" cy="6234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3980521" y="1587466"/>
            <a:ext cx="4572000" cy="64633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dirty="0" smtClean="0"/>
              <a:t>Q2    What </a:t>
            </a:r>
            <a:r>
              <a:rPr lang="en-US" dirty="0"/>
              <a:t>are some important </a:t>
            </a:r>
            <a:r>
              <a:rPr lang="en-US" u="sng" dirty="0"/>
              <a:t>details</a:t>
            </a:r>
            <a:r>
              <a:rPr lang="en-US" dirty="0"/>
              <a:t> about these influences? </a:t>
            </a:r>
          </a:p>
        </p:txBody>
      </p:sp>
      <p:cxnSp>
        <p:nvCxnSpPr>
          <p:cNvPr id="33" name="Straight Arrow Connector 32"/>
          <p:cNvCxnSpPr/>
          <p:nvPr/>
        </p:nvCxnSpPr>
        <p:spPr>
          <a:xfrm>
            <a:off x="4305300" y="2308829"/>
            <a:ext cx="635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88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11" grpId="0"/>
      <p:bldP spid="13" grpId="0"/>
      <p:bldP spid="23" grpId="0"/>
      <p:bldP spid="24" grpId="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42311" t="23080" r="39179" b="39858"/>
          <a:stretch/>
        </p:blipFill>
        <p:spPr>
          <a:xfrm>
            <a:off x="2743200" y="152400"/>
            <a:ext cx="6140981" cy="6619597"/>
          </a:xfrm>
          <a:prstGeom prst="rect">
            <a:avLst/>
          </a:prstGeom>
          <a:ln>
            <a:solidFill>
              <a:schemeClr val="accent6">
                <a:lumMod val="50000"/>
              </a:schemeClr>
            </a:solidFill>
          </a:ln>
        </p:spPr>
      </p:pic>
      <p:sp>
        <p:nvSpPr>
          <p:cNvPr id="15" name="TextBox 14"/>
          <p:cNvSpPr txBox="1"/>
          <p:nvPr/>
        </p:nvSpPr>
        <p:spPr>
          <a:xfrm>
            <a:off x="3581400" y="321120"/>
            <a:ext cx="990600" cy="338554"/>
          </a:xfrm>
          <a:prstGeom prst="rect">
            <a:avLst/>
          </a:prstGeom>
          <a:noFill/>
        </p:spPr>
        <p:txBody>
          <a:bodyPr wrap="square" rtlCol="0">
            <a:spAutoFit/>
          </a:bodyPr>
          <a:lstStyle/>
          <a:p>
            <a:r>
              <a:rPr lang="en-US" sz="1600" b="1" dirty="0" err="1" smtClean="0">
                <a:solidFill>
                  <a:schemeClr val="accent6">
                    <a:lumMod val="50000"/>
                  </a:schemeClr>
                </a:solidFill>
              </a:rPr>
              <a:t>Infls</a:t>
            </a:r>
            <a:endParaRPr lang="en-US" sz="1600" b="1" dirty="0">
              <a:solidFill>
                <a:schemeClr val="accent6">
                  <a:lumMod val="50000"/>
                </a:schemeClr>
              </a:solidFill>
            </a:endParaRPr>
          </a:p>
        </p:txBody>
      </p:sp>
      <p:sp>
        <p:nvSpPr>
          <p:cNvPr id="16" name="TextBox 15"/>
          <p:cNvSpPr txBox="1"/>
          <p:nvPr/>
        </p:nvSpPr>
        <p:spPr>
          <a:xfrm>
            <a:off x="6172200" y="321120"/>
            <a:ext cx="457200" cy="338554"/>
          </a:xfrm>
          <a:prstGeom prst="rect">
            <a:avLst/>
          </a:prstGeom>
          <a:noFill/>
        </p:spPr>
        <p:txBody>
          <a:bodyPr wrap="square" rtlCol="0">
            <a:spAutoFit/>
          </a:bodyPr>
          <a:lstStyle/>
          <a:p>
            <a:r>
              <a:rPr lang="en-US" sz="1600" b="1" dirty="0" smtClean="0">
                <a:solidFill>
                  <a:schemeClr val="accent6">
                    <a:lumMod val="50000"/>
                  </a:schemeClr>
                </a:solidFill>
              </a:rPr>
              <a:t>D</a:t>
            </a:r>
            <a:endParaRPr lang="en-US" sz="1600" b="1" dirty="0">
              <a:solidFill>
                <a:schemeClr val="accent6">
                  <a:lumMod val="50000"/>
                </a:schemeClr>
              </a:solidFill>
            </a:endParaRPr>
          </a:p>
        </p:txBody>
      </p:sp>
      <p:sp>
        <p:nvSpPr>
          <p:cNvPr id="18" name="TextBox 17"/>
          <p:cNvSpPr txBox="1"/>
          <p:nvPr/>
        </p:nvSpPr>
        <p:spPr>
          <a:xfrm>
            <a:off x="7162800" y="3772989"/>
            <a:ext cx="609600" cy="338554"/>
          </a:xfrm>
          <a:prstGeom prst="rect">
            <a:avLst/>
          </a:prstGeom>
          <a:noFill/>
        </p:spPr>
        <p:txBody>
          <a:bodyPr wrap="square" rtlCol="0">
            <a:spAutoFit/>
          </a:bodyPr>
          <a:lstStyle/>
          <a:p>
            <a:r>
              <a:rPr lang="en-US" sz="1600" b="1" dirty="0" smtClean="0">
                <a:solidFill>
                  <a:schemeClr val="accent6">
                    <a:lumMod val="50000"/>
                  </a:schemeClr>
                </a:solidFill>
              </a:rPr>
              <a:t>My ?</a:t>
            </a:r>
            <a:endParaRPr lang="en-US" sz="1600" b="1" dirty="0">
              <a:solidFill>
                <a:schemeClr val="accent6">
                  <a:lumMod val="50000"/>
                </a:schemeClr>
              </a:solidFill>
            </a:endParaRPr>
          </a:p>
        </p:txBody>
      </p:sp>
      <p:sp>
        <p:nvSpPr>
          <p:cNvPr id="28" name="TextBox 27"/>
          <p:cNvSpPr txBox="1"/>
          <p:nvPr/>
        </p:nvSpPr>
        <p:spPr>
          <a:xfrm>
            <a:off x="3439522" y="3776246"/>
            <a:ext cx="558800" cy="338554"/>
          </a:xfrm>
          <a:prstGeom prst="rect">
            <a:avLst/>
          </a:prstGeom>
          <a:noFill/>
        </p:spPr>
        <p:txBody>
          <a:bodyPr wrap="square" rtlCol="0">
            <a:spAutoFit/>
          </a:bodyPr>
          <a:lstStyle/>
          <a:p>
            <a:r>
              <a:rPr lang="en-US" sz="1600" b="1" dirty="0" smtClean="0">
                <a:solidFill>
                  <a:schemeClr val="accent6">
                    <a:lumMod val="50000"/>
                  </a:schemeClr>
                </a:solidFill>
              </a:rPr>
              <a:t>Am</a:t>
            </a:r>
            <a:endParaRPr lang="en-US" sz="1600" b="1" dirty="0">
              <a:solidFill>
                <a:schemeClr val="accent6">
                  <a:lumMod val="50000"/>
                </a:schemeClr>
              </a:solidFill>
            </a:endParaRPr>
          </a:p>
        </p:txBody>
      </p:sp>
      <p:sp>
        <p:nvSpPr>
          <p:cNvPr id="41" name="TextBox 40"/>
          <p:cNvSpPr txBox="1"/>
          <p:nvPr/>
        </p:nvSpPr>
        <p:spPr>
          <a:xfrm>
            <a:off x="4257587" y="3122525"/>
            <a:ext cx="1757857" cy="276999"/>
          </a:xfrm>
          <a:prstGeom prst="rect">
            <a:avLst/>
          </a:prstGeom>
          <a:noFill/>
        </p:spPr>
        <p:txBody>
          <a:bodyPr wrap="square" rtlCol="0">
            <a:spAutoFit/>
          </a:bodyPr>
          <a:lstStyle/>
          <a:p>
            <a:r>
              <a:rPr lang="en-US" sz="1200" dirty="0" smtClean="0"/>
              <a:t>37 Publicity</a:t>
            </a:r>
            <a:endParaRPr lang="en-US" sz="1200" dirty="0"/>
          </a:p>
        </p:txBody>
      </p:sp>
      <p:sp>
        <p:nvSpPr>
          <p:cNvPr id="8" name="Rectangle 7"/>
          <p:cNvSpPr/>
          <p:nvPr/>
        </p:nvSpPr>
        <p:spPr>
          <a:xfrm>
            <a:off x="1676400" y="4267200"/>
            <a:ext cx="4572000" cy="36933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dirty="0" smtClean="0"/>
              <a:t>Q3   How </a:t>
            </a:r>
            <a:r>
              <a:rPr lang="en-US" dirty="0"/>
              <a:t>did </a:t>
            </a:r>
            <a:r>
              <a:rPr lang="en-US" u="sng" dirty="0"/>
              <a:t>Americans apply </a:t>
            </a:r>
            <a:r>
              <a:rPr lang="en-US" dirty="0"/>
              <a:t>these ideas? </a:t>
            </a:r>
            <a:endParaRPr lang="en-US" dirty="0"/>
          </a:p>
        </p:txBody>
      </p:sp>
      <p:sp>
        <p:nvSpPr>
          <p:cNvPr id="10" name="TextBox 9"/>
          <p:cNvSpPr txBox="1"/>
          <p:nvPr/>
        </p:nvSpPr>
        <p:spPr>
          <a:xfrm>
            <a:off x="2895600" y="4126974"/>
            <a:ext cx="2819400" cy="1646605"/>
          </a:xfrm>
          <a:prstGeom prst="rect">
            <a:avLst/>
          </a:prstGeom>
          <a:noFill/>
        </p:spPr>
        <p:txBody>
          <a:bodyPr wrap="square" rtlCol="0">
            <a:spAutoFit/>
          </a:bodyPr>
          <a:lstStyle/>
          <a:p>
            <a:r>
              <a:rPr lang="en-US" sz="1200" dirty="0" smtClean="0"/>
              <a:t>Determined to avoid tyranny.</a:t>
            </a:r>
          </a:p>
          <a:p>
            <a:endParaRPr lang="en-US" sz="700" dirty="0" smtClean="0"/>
          </a:p>
          <a:p>
            <a:r>
              <a:rPr lang="en-US" sz="1200" dirty="0" smtClean="0"/>
              <a:t>Determined to publicize laws.</a:t>
            </a:r>
          </a:p>
          <a:p>
            <a:endParaRPr lang="en-US" sz="700" dirty="0" smtClean="0"/>
          </a:p>
          <a:p>
            <a:r>
              <a:rPr lang="en-US" sz="1200" dirty="0" smtClean="0"/>
              <a:t>Determined to enforce just laws .</a:t>
            </a:r>
          </a:p>
          <a:p>
            <a:endParaRPr lang="en-US" sz="800" dirty="0"/>
          </a:p>
          <a:p>
            <a:r>
              <a:rPr lang="en-US" sz="1200" dirty="0" smtClean="0"/>
              <a:t>Were serious about the laws.</a:t>
            </a:r>
          </a:p>
          <a:p>
            <a:endParaRPr lang="en-US" sz="700" dirty="0"/>
          </a:p>
          <a:p>
            <a:r>
              <a:rPr lang="en-US" sz="1200" dirty="0" smtClean="0"/>
              <a:t>(Put in place ways to make acceptable laws and ways to change bad laws.)</a:t>
            </a:r>
            <a:endParaRPr lang="en-US" sz="1200" dirty="0"/>
          </a:p>
        </p:txBody>
      </p:sp>
    </p:spTree>
    <p:extLst>
      <p:ext uri="{BB962C8B-B14F-4D97-AF65-F5344CB8AC3E}">
        <p14:creationId xmlns:p14="http://schemas.microsoft.com/office/powerpoint/2010/main" val="33788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42311" t="23080" r="39179" b="39858"/>
          <a:stretch/>
        </p:blipFill>
        <p:spPr>
          <a:xfrm>
            <a:off x="3536419" y="152400"/>
            <a:ext cx="6140981" cy="6619597"/>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152400" y="133346"/>
            <a:ext cx="1363964" cy="1777286"/>
          </a:xfrm>
          <a:prstGeom prst="rect">
            <a:avLst/>
          </a:prstGeom>
        </p:spPr>
      </p:pic>
      <p:sp>
        <p:nvSpPr>
          <p:cNvPr id="15" name="TextBox 14"/>
          <p:cNvSpPr txBox="1"/>
          <p:nvPr/>
        </p:nvSpPr>
        <p:spPr>
          <a:xfrm>
            <a:off x="4343400" y="321120"/>
            <a:ext cx="990600" cy="338554"/>
          </a:xfrm>
          <a:prstGeom prst="rect">
            <a:avLst/>
          </a:prstGeom>
          <a:noFill/>
        </p:spPr>
        <p:txBody>
          <a:bodyPr wrap="square" rtlCol="0">
            <a:spAutoFit/>
          </a:bodyPr>
          <a:lstStyle/>
          <a:p>
            <a:r>
              <a:rPr lang="en-US" sz="1600" b="1" dirty="0" err="1" smtClean="0">
                <a:solidFill>
                  <a:schemeClr val="accent6">
                    <a:lumMod val="50000"/>
                  </a:schemeClr>
                </a:solidFill>
              </a:rPr>
              <a:t>Infls</a:t>
            </a:r>
            <a:endParaRPr lang="en-US" sz="1600" b="1" dirty="0">
              <a:solidFill>
                <a:schemeClr val="accent6">
                  <a:lumMod val="50000"/>
                </a:schemeClr>
              </a:solidFill>
            </a:endParaRPr>
          </a:p>
        </p:txBody>
      </p:sp>
      <p:sp>
        <p:nvSpPr>
          <p:cNvPr id="16" name="TextBox 15"/>
          <p:cNvSpPr txBox="1"/>
          <p:nvPr/>
        </p:nvSpPr>
        <p:spPr>
          <a:xfrm>
            <a:off x="6934200" y="321120"/>
            <a:ext cx="457200" cy="338554"/>
          </a:xfrm>
          <a:prstGeom prst="rect">
            <a:avLst/>
          </a:prstGeom>
          <a:noFill/>
        </p:spPr>
        <p:txBody>
          <a:bodyPr wrap="square" rtlCol="0">
            <a:spAutoFit/>
          </a:bodyPr>
          <a:lstStyle/>
          <a:p>
            <a:r>
              <a:rPr lang="en-US" sz="1600" b="1" dirty="0" smtClean="0">
                <a:solidFill>
                  <a:schemeClr val="accent6">
                    <a:lumMod val="50000"/>
                  </a:schemeClr>
                </a:solidFill>
              </a:rPr>
              <a:t>D</a:t>
            </a:r>
            <a:endParaRPr lang="en-US" sz="1600" b="1" dirty="0">
              <a:solidFill>
                <a:schemeClr val="accent6">
                  <a:lumMod val="50000"/>
                </a:schemeClr>
              </a:solidFill>
            </a:endParaRPr>
          </a:p>
        </p:txBody>
      </p:sp>
      <p:sp>
        <p:nvSpPr>
          <p:cNvPr id="18" name="TextBox 17"/>
          <p:cNvSpPr txBox="1"/>
          <p:nvPr/>
        </p:nvSpPr>
        <p:spPr>
          <a:xfrm>
            <a:off x="7924800" y="3772989"/>
            <a:ext cx="609600" cy="338554"/>
          </a:xfrm>
          <a:prstGeom prst="rect">
            <a:avLst/>
          </a:prstGeom>
          <a:noFill/>
        </p:spPr>
        <p:txBody>
          <a:bodyPr wrap="square" rtlCol="0">
            <a:spAutoFit/>
          </a:bodyPr>
          <a:lstStyle/>
          <a:p>
            <a:r>
              <a:rPr lang="en-US" sz="1600" b="1" dirty="0" smtClean="0">
                <a:solidFill>
                  <a:schemeClr val="accent6">
                    <a:lumMod val="50000"/>
                  </a:schemeClr>
                </a:solidFill>
              </a:rPr>
              <a:t>My ?</a:t>
            </a:r>
            <a:endParaRPr lang="en-US" sz="1600" b="1" dirty="0">
              <a:solidFill>
                <a:schemeClr val="accent6">
                  <a:lumMod val="50000"/>
                </a:schemeClr>
              </a:solidFill>
            </a:endParaRPr>
          </a:p>
        </p:txBody>
      </p:sp>
      <p:sp>
        <p:nvSpPr>
          <p:cNvPr id="28" name="TextBox 27"/>
          <p:cNvSpPr txBox="1"/>
          <p:nvPr/>
        </p:nvSpPr>
        <p:spPr>
          <a:xfrm>
            <a:off x="4201522" y="3776246"/>
            <a:ext cx="558800" cy="338554"/>
          </a:xfrm>
          <a:prstGeom prst="rect">
            <a:avLst/>
          </a:prstGeom>
          <a:noFill/>
        </p:spPr>
        <p:txBody>
          <a:bodyPr wrap="square" rtlCol="0">
            <a:spAutoFit/>
          </a:bodyPr>
          <a:lstStyle/>
          <a:p>
            <a:r>
              <a:rPr lang="en-US" sz="1600" b="1" dirty="0" smtClean="0">
                <a:solidFill>
                  <a:schemeClr val="accent6">
                    <a:lumMod val="50000"/>
                  </a:schemeClr>
                </a:solidFill>
              </a:rPr>
              <a:t>Am</a:t>
            </a:r>
            <a:endParaRPr lang="en-US" sz="1600" b="1" dirty="0">
              <a:solidFill>
                <a:schemeClr val="accent6">
                  <a:lumMod val="50000"/>
                </a:schemeClr>
              </a:solidFill>
            </a:endParaRPr>
          </a:p>
        </p:txBody>
      </p:sp>
      <p:sp>
        <p:nvSpPr>
          <p:cNvPr id="41" name="TextBox 40"/>
          <p:cNvSpPr txBox="1"/>
          <p:nvPr/>
        </p:nvSpPr>
        <p:spPr>
          <a:xfrm>
            <a:off x="5019587" y="3122525"/>
            <a:ext cx="1757857" cy="276999"/>
          </a:xfrm>
          <a:prstGeom prst="rect">
            <a:avLst/>
          </a:prstGeom>
          <a:noFill/>
        </p:spPr>
        <p:txBody>
          <a:bodyPr wrap="square" rtlCol="0">
            <a:spAutoFit/>
          </a:bodyPr>
          <a:lstStyle/>
          <a:p>
            <a:r>
              <a:rPr lang="en-US" sz="1200" dirty="0" smtClean="0"/>
              <a:t>37 Publicity</a:t>
            </a:r>
            <a:endParaRPr lang="en-US" sz="1200" dirty="0"/>
          </a:p>
        </p:txBody>
      </p:sp>
      <p:sp>
        <p:nvSpPr>
          <p:cNvPr id="5" name="TextBox 4"/>
          <p:cNvSpPr txBox="1"/>
          <p:nvPr/>
        </p:nvSpPr>
        <p:spPr>
          <a:xfrm>
            <a:off x="5105400" y="3376136"/>
            <a:ext cx="2362200" cy="738664"/>
          </a:xfrm>
          <a:prstGeom prst="rect">
            <a:avLst/>
          </a:prstGeom>
          <a:noFill/>
        </p:spPr>
        <p:txBody>
          <a:bodyPr wrap="square" rtlCol="0">
            <a:spAutoFit/>
          </a:bodyPr>
          <a:lstStyle/>
          <a:p>
            <a:r>
              <a:rPr lang="en-US" sz="1400" dirty="0" smtClean="0">
                <a:solidFill>
                  <a:schemeClr val="accent6">
                    <a:lumMod val="50000"/>
                  </a:schemeClr>
                </a:solidFill>
              </a:rPr>
              <a:t>Citizens must be able to know the laws and trust they will be reasonably enforced </a:t>
            </a:r>
            <a:endParaRPr lang="en-US" sz="1400" dirty="0">
              <a:solidFill>
                <a:schemeClr val="accent6">
                  <a:lumMod val="50000"/>
                </a:schemeClr>
              </a:solidFill>
            </a:endParaRPr>
          </a:p>
        </p:txBody>
      </p:sp>
      <p:sp>
        <p:nvSpPr>
          <p:cNvPr id="6" name="TextBox 5"/>
          <p:cNvSpPr txBox="1"/>
          <p:nvPr/>
        </p:nvSpPr>
        <p:spPr>
          <a:xfrm>
            <a:off x="6400800" y="4191000"/>
            <a:ext cx="2438400" cy="2308324"/>
          </a:xfrm>
          <a:prstGeom prst="rect">
            <a:avLst/>
          </a:prstGeom>
          <a:noFill/>
        </p:spPr>
        <p:txBody>
          <a:bodyPr wrap="square" rtlCol="0">
            <a:spAutoFit/>
          </a:bodyPr>
          <a:lstStyle/>
          <a:p>
            <a:r>
              <a:rPr lang="en-US" sz="1200" dirty="0" smtClean="0"/>
              <a:t>How can we “know” the laws, hundreds are made or overturned every year.</a:t>
            </a:r>
          </a:p>
          <a:p>
            <a:endParaRPr lang="en-US" sz="1200" dirty="0"/>
          </a:p>
          <a:p>
            <a:r>
              <a:rPr lang="en-US" sz="1200" dirty="0" smtClean="0"/>
              <a:t>Instead of “know” the laws is </a:t>
            </a:r>
            <a:r>
              <a:rPr lang="en-US" sz="1200" dirty="0"/>
              <a:t> </a:t>
            </a:r>
            <a:r>
              <a:rPr lang="en-US" sz="1200" dirty="0" smtClean="0"/>
              <a:t>the reality that the opportunity is available to everyone to “know” of each law?</a:t>
            </a:r>
          </a:p>
          <a:p>
            <a:endParaRPr lang="en-US" sz="1200" dirty="0"/>
          </a:p>
          <a:p>
            <a:r>
              <a:rPr lang="en-US" sz="1200" dirty="0" smtClean="0"/>
              <a:t>How does law enforcement keep up with the laws  so they know what to enforce?</a:t>
            </a:r>
            <a:endParaRPr lang="en-US" sz="1200" dirty="0"/>
          </a:p>
        </p:txBody>
      </p:sp>
      <p:sp>
        <p:nvSpPr>
          <p:cNvPr id="12" name="Oval Callout 11"/>
          <p:cNvSpPr/>
          <p:nvPr/>
        </p:nvSpPr>
        <p:spPr>
          <a:xfrm>
            <a:off x="609600" y="2145732"/>
            <a:ext cx="2685158" cy="3593068"/>
          </a:xfrm>
          <a:prstGeom prst="wedgeEllipseCallout">
            <a:avLst>
              <a:gd name="adj1" fmla="val -26481"/>
              <a:gd name="adj2" fmla="val -6989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Now I</a:t>
            </a:r>
            <a:r>
              <a:rPr lang="en-US" sz="2000" dirty="0"/>
              <a:t> </a:t>
            </a:r>
            <a:r>
              <a:rPr lang="en-US" sz="2000" dirty="0" smtClean="0"/>
              <a:t>synthesize the section in just a few words—a </a:t>
            </a:r>
            <a:r>
              <a:rPr lang="en-US" sz="2000" i="1" dirty="0" smtClean="0"/>
              <a:t>Telegram</a:t>
            </a:r>
            <a:r>
              <a:rPr lang="en-US" sz="2000" dirty="0" smtClean="0"/>
              <a:t>.  I write it </a:t>
            </a:r>
            <a:r>
              <a:rPr lang="en-US" sz="2000" dirty="0" smtClean="0"/>
              <a:t>in the center oval </a:t>
            </a:r>
            <a:endParaRPr lang="en-US" sz="2000" dirty="0"/>
          </a:p>
        </p:txBody>
      </p:sp>
      <p:sp>
        <p:nvSpPr>
          <p:cNvPr id="22" name="TextBox 21"/>
          <p:cNvSpPr txBox="1"/>
          <p:nvPr/>
        </p:nvSpPr>
        <p:spPr>
          <a:xfrm>
            <a:off x="3797300" y="699534"/>
            <a:ext cx="2286000" cy="646331"/>
          </a:xfrm>
          <a:prstGeom prst="rect">
            <a:avLst/>
          </a:prstGeom>
          <a:noFill/>
        </p:spPr>
        <p:txBody>
          <a:bodyPr wrap="square" rtlCol="0">
            <a:spAutoFit/>
          </a:bodyPr>
          <a:lstStyle/>
          <a:p>
            <a:r>
              <a:rPr lang="en-US" sz="1200" dirty="0" smtClean="0"/>
              <a:t>Negative British example  of  capricious, selective law enforcement, or no enforcement</a:t>
            </a:r>
          </a:p>
        </p:txBody>
      </p:sp>
      <p:sp>
        <p:nvSpPr>
          <p:cNvPr id="23" name="TextBox 22"/>
          <p:cNvSpPr txBox="1"/>
          <p:nvPr/>
        </p:nvSpPr>
        <p:spPr>
          <a:xfrm>
            <a:off x="6400800" y="693003"/>
            <a:ext cx="2286000" cy="1200329"/>
          </a:xfrm>
          <a:prstGeom prst="rect">
            <a:avLst/>
          </a:prstGeom>
          <a:noFill/>
        </p:spPr>
        <p:txBody>
          <a:bodyPr wrap="square" rtlCol="0">
            <a:spAutoFit/>
          </a:bodyPr>
          <a:lstStyle/>
          <a:p>
            <a:r>
              <a:rPr lang="en-US" sz="1200" dirty="0" smtClean="0"/>
              <a:t>British enforcement , capricious., before Revolution.</a:t>
            </a:r>
          </a:p>
          <a:p>
            <a:endParaRPr lang="en-US" sz="1200" dirty="0"/>
          </a:p>
          <a:p>
            <a:r>
              <a:rPr lang="en-US" sz="1200" dirty="0" smtClean="0"/>
              <a:t>Angry backlash when British started rigorously enforcing Navigation Acts.</a:t>
            </a:r>
            <a:endParaRPr lang="en-US" sz="1200" dirty="0"/>
          </a:p>
        </p:txBody>
      </p:sp>
      <p:cxnSp>
        <p:nvCxnSpPr>
          <p:cNvPr id="24" name="Straight Arrow Connector 23"/>
          <p:cNvCxnSpPr/>
          <p:nvPr/>
        </p:nvCxnSpPr>
        <p:spPr>
          <a:xfrm flipV="1">
            <a:off x="5877197" y="838198"/>
            <a:ext cx="533400"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810000" y="2237601"/>
            <a:ext cx="2286000" cy="276999"/>
          </a:xfrm>
          <a:prstGeom prst="rect">
            <a:avLst/>
          </a:prstGeom>
          <a:noFill/>
        </p:spPr>
        <p:txBody>
          <a:bodyPr wrap="square" rtlCol="0">
            <a:spAutoFit/>
          </a:bodyPr>
          <a:lstStyle/>
          <a:p>
            <a:r>
              <a:rPr lang="en-US" sz="1200" dirty="0" smtClean="0"/>
              <a:t>Respect for laws essential</a:t>
            </a:r>
          </a:p>
        </p:txBody>
      </p:sp>
      <p:sp>
        <p:nvSpPr>
          <p:cNvPr id="26" name="TextBox 25"/>
          <p:cNvSpPr txBox="1"/>
          <p:nvPr/>
        </p:nvSpPr>
        <p:spPr>
          <a:xfrm>
            <a:off x="6311900" y="2273350"/>
            <a:ext cx="2679700" cy="1308050"/>
          </a:xfrm>
          <a:prstGeom prst="rect">
            <a:avLst/>
          </a:prstGeom>
          <a:noFill/>
        </p:spPr>
        <p:txBody>
          <a:bodyPr wrap="square" rtlCol="0">
            <a:spAutoFit/>
          </a:bodyPr>
          <a:lstStyle/>
          <a:p>
            <a:r>
              <a:rPr lang="en-US" sz="1200" dirty="0" smtClean="0"/>
              <a:t>Comes from fair laws being well publicized and equitably enforced.</a:t>
            </a:r>
          </a:p>
          <a:p>
            <a:endParaRPr lang="en-US" sz="700" dirty="0" smtClean="0"/>
          </a:p>
          <a:p>
            <a:r>
              <a:rPr lang="en-US" sz="1200" dirty="0" smtClean="0"/>
              <a:t>Some people take the risk of  doing misdeeds ,--”won’t come after me.”</a:t>
            </a:r>
          </a:p>
          <a:p>
            <a:r>
              <a:rPr lang="en-US" sz="1200" dirty="0"/>
              <a:t> </a:t>
            </a:r>
            <a:r>
              <a:rPr lang="en-US" sz="1200" dirty="0" smtClean="0"/>
              <a:t>                               -police too burdened</a:t>
            </a:r>
            <a:endParaRPr lang="en-US" sz="1200" dirty="0"/>
          </a:p>
          <a:p>
            <a:r>
              <a:rPr lang="en-US" sz="1200" dirty="0" smtClean="0"/>
              <a:t>                                -too expensive</a:t>
            </a:r>
          </a:p>
        </p:txBody>
      </p:sp>
      <p:cxnSp>
        <p:nvCxnSpPr>
          <p:cNvPr id="27" name="Straight Arrow Connector 26"/>
          <p:cNvCxnSpPr/>
          <p:nvPr/>
        </p:nvCxnSpPr>
        <p:spPr>
          <a:xfrm>
            <a:off x="5867400" y="824302"/>
            <a:ext cx="533400" cy="6234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5672909" y="2362200"/>
            <a:ext cx="635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3657600" y="4144595"/>
            <a:ext cx="2819400" cy="1646605"/>
          </a:xfrm>
          <a:prstGeom prst="rect">
            <a:avLst/>
          </a:prstGeom>
          <a:noFill/>
        </p:spPr>
        <p:txBody>
          <a:bodyPr wrap="square" rtlCol="0">
            <a:spAutoFit/>
          </a:bodyPr>
          <a:lstStyle/>
          <a:p>
            <a:r>
              <a:rPr lang="en-US" sz="1200" dirty="0" smtClean="0"/>
              <a:t>Determined to avoid tyranny.</a:t>
            </a:r>
          </a:p>
          <a:p>
            <a:endParaRPr lang="en-US" sz="700" dirty="0" smtClean="0"/>
          </a:p>
          <a:p>
            <a:r>
              <a:rPr lang="en-US" sz="1200" dirty="0" smtClean="0"/>
              <a:t>Determined to publicize laws.</a:t>
            </a:r>
          </a:p>
          <a:p>
            <a:endParaRPr lang="en-US" sz="700" dirty="0" smtClean="0"/>
          </a:p>
          <a:p>
            <a:r>
              <a:rPr lang="en-US" sz="1200" dirty="0" smtClean="0"/>
              <a:t>Determined to enforce just laws .</a:t>
            </a:r>
          </a:p>
          <a:p>
            <a:endParaRPr lang="en-US" sz="800" dirty="0"/>
          </a:p>
          <a:p>
            <a:r>
              <a:rPr lang="en-US" sz="1200" dirty="0" smtClean="0"/>
              <a:t>Were serious about the laws.</a:t>
            </a:r>
          </a:p>
          <a:p>
            <a:endParaRPr lang="en-US" sz="700" dirty="0"/>
          </a:p>
          <a:p>
            <a:r>
              <a:rPr lang="en-US" sz="1200" dirty="0" smtClean="0"/>
              <a:t>(Put in place ways to make acceptable laws and ways to change bad laws.)</a:t>
            </a:r>
            <a:endParaRPr lang="en-US" sz="1200" dirty="0"/>
          </a:p>
        </p:txBody>
      </p:sp>
    </p:spTree>
    <p:extLst>
      <p:ext uri="{BB962C8B-B14F-4D97-AF65-F5344CB8AC3E}">
        <p14:creationId xmlns:p14="http://schemas.microsoft.com/office/powerpoint/2010/main" val="33788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34578" t="54024" r="49051" b="34922"/>
          <a:stretch/>
        </p:blipFill>
        <p:spPr>
          <a:xfrm>
            <a:off x="-76200" y="2819400"/>
            <a:ext cx="9252857" cy="3810000"/>
          </a:xfrm>
          <a:prstGeom prst="rect">
            <a:avLst/>
          </a:prstGeom>
          <a:ln>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609600" y="533400"/>
            <a:ext cx="1363964" cy="1777286"/>
          </a:xfrm>
          <a:prstGeom prst="rect">
            <a:avLst/>
          </a:prstGeom>
        </p:spPr>
      </p:pic>
      <p:sp>
        <p:nvSpPr>
          <p:cNvPr id="19" name="Oval Callout 18"/>
          <p:cNvSpPr/>
          <p:nvPr/>
        </p:nvSpPr>
        <p:spPr>
          <a:xfrm>
            <a:off x="2235926" y="152400"/>
            <a:ext cx="6934200" cy="2971800"/>
          </a:xfrm>
          <a:prstGeom prst="wedgeEllipseCallout">
            <a:avLst>
              <a:gd name="adj1" fmla="val -55534"/>
              <a:gd name="adj2" fmla="val 67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I continue like this, completing </a:t>
            </a:r>
            <a:endParaRPr lang="en-US" sz="2400" dirty="0" smtClean="0"/>
          </a:p>
          <a:p>
            <a:pPr algn="ctr"/>
            <a:r>
              <a:rPr lang="en-US" sz="2400" dirty="0" smtClean="0"/>
              <a:t>a </a:t>
            </a:r>
            <a:r>
              <a:rPr lang="en-US" sz="2400" dirty="0" smtClean="0"/>
              <a:t>4x4 quadrant for each section I need to read</a:t>
            </a:r>
            <a:r>
              <a:rPr lang="en-US" sz="2400" dirty="0" smtClean="0"/>
              <a:t>.  I usually write fewer words than I showed you, just enough to TRIGGER my memory.</a:t>
            </a:r>
            <a:endParaRPr lang="en-US" sz="2400" dirty="0" smtClean="0"/>
          </a:p>
        </p:txBody>
      </p:sp>
      <p:sp>
        <p:nvSpPr>
          <p:cNvPr id="5" name="TextBox 4"/>
          <p:cNvSpPr txBox="1"/>
          <p:nvPr/>
        </p:nvSpPr>
        <p:spPr>
          <a:xfrm>
            <a:off x="457200" y="3386078"/>
            <a:ext cx="8305800" cy="2862322"/>
          </a:xfrm>
          <a:prstGeom prst="rect">
            <a:avLst/>
          </a:prstGeom>
          <a:noFill/>
        </p:spPr>
        <p:txBody>
          <a:bodyPr wrap="square" rtlCol="0">
            <a:spAutoFit/>
          </a:bodyPr>
          <a:lstStyle/>
          <a:p>
            <a:r>
              <a:rPr lang="en-US" dirty="0" smtClean="0"/>
              <a:t>English political theorists (John Locke, etc.) and Classical thought influenced America’s Founders, specifically the ideas of </a:t>
            </a:r>
            <a:r>
              <a:rPr lang="en-US" u="sng" dirty="0" smtClean="0"/>
              <a:t>natural laws and rights</a:t>
            </a:r>
            <a:r>
              <a:rPr lang="en-US" dirty="0" smtClean="0"/>
              <a:t> such as </a:t>
            </a:r>
            <a:endParaRPr lang="en-US" dirty="0" smtClean="0"/>
          </a:p>
          <a:p>
            <a:pPr marL="285750" indent="-285750">
              <a:buFont typeface="Arial" panose="020B0604020202020204" pitchFamily="34" charset="0"/>
              <a:buChar char="•"/>
            </a:pPr>
            <a:r>
              <a:rPr lang="en-US" dirty="0" smtClean="0"/>
              <a:t>the </a:t>
            </a:r>
            <a:r>
              <a:rPr lang="en-US" dirty="0" smtClean="0"/>
              <a:t>social contract between the governed and the government, </a:t>
            </a:r>
            <a:endParaRPr lang="en-US" dirty="0" smtClean="0"/>
          </a:p>
          <a:p>
            <a:pPr marL="285750" indent="-285750">
              <a:buFont typeface="Arial" panose="020B0604020202020204" pitchFamily="34" charset="0"/>
              <a:buChar char="•"/>
            </a:pPr>
            <a:r>
              <a:rPr lang="en-US" dirty="0" smtClean="0"/>
              <a:t>the </a:t>
            </a:r>
            <a:r>
              <a:rPr lang="en-US" u="sng" dirty="0" smtClean="0"/>
              <a:t>Rule of Law</a:t>
            </a:r>
            <a:r>
              <a:rPr lang="en-US" dirty="0" smtClean="0"/>
              <a:t> with its meta-legal principles to protect the freedoms and natural rights of the people, and </a:t>
            </a:r>
            <a:endParaRPr lang="en-US" dirty="0" smtClean="0"/>
          </a:p>
          <a:p>
            <a:pPr marL="285750" indent="-285750">
              <a:buFont typeface="Arial" panose="020B0604020202020204" pitchFamily="34" charset="0"/>
              <a:buChar char="•"/>
            </a:pPr>
            <a:r>
              <a:rPr lang="en-US" dirty="0" smtClean="0"/>
              <a:t>the </a:t>
            </a:r>
            <a:r>
              <a:rPr lang="en-US" dirty="0" smtClean="0"/>
              <a:t>curtailing of the  </a:t>
            </a:r>
            <a:r>
              <a:rPr lang="en-US" u="sng" dirty="0" smtClean="0"/>
              <a:t>misuses of power </a:t>
            </a:r>
            <a:r>
              <a:rPr lang="en-US" dirty="0" smtClean="0"/>
              <a:t>(tyranny, corruption, etc.) through mixed and balanced power structures (e.g., checks and balances among three branches of government).  </a:t>
            </a:r>
            <a:endParaRPr lang="en-US" dirty="0" smtClean="0"/>
          </a:p>
          <a:p>
            <a:r>
              <a:rPr lang="en-US" dirty="0" smtClean="0"/>
              <a:t>The </a:t>
            </a:r>
            <a:r>
              <a:rPr lang="en-US" dirty="0" smtClean="0"/>
              <a:t>Founders inserted provisions for the Rule of Law to assure steady, even-handed, and predictable laws that would secure the people’s natural rights.</a:t>
            </a:r>
            <a:endParaRPr lang="en-US" dirty="0"/>
          </a:p>
        </p:txBody>
      </p:sp>
      <p:sp>
        <p:nvSpPr>
          <p:cNvPr id="7" name="Oval Callout 6"/>
          <p:cNvSpPr/>
          <p:nvPr/>
        </p:nvSpPr>
        <p:spPr>
          <a:xfrm>
            <a:off x="2209800" y="152400"/>
            <a:ext cx="6934200" cy="2971800"/>
          </a:xfrm>
          <a:prstGeom prst="wedgeEllipseCallout">
            <a:avLst>
              <a:gd name="adj1" fmla="val -55534"/>
              <a:gd name="adj2" fmla="val 67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When </a:t>
            </a:r>
            <a:r>
              <a:rPr lang="en-US" sz="2400" dirty="0" smtClean="0"/>
              <a:t>I finish the </a:t>
            </a:r>
            <a:r>
              <a:rPr lang="en-US" sz="2400" dirty="0"/>
              <a:t>entire </a:t>
            </a:r>
            <a:endParaRPr lang="en-US" sz="2400" dirty="0" smtClean="0"/>
          </a:p>
          <a:p>
            <a:pPr algn="ctr"/>
            <a:r>
              <a:rPr lang="en-US" sz="2400" dirty="0" smtClean="0"/>
              <a:t>chapter</a:t>
            </a:r>
            <a:r>
              <a:rPr lang="en-US" sz="2400" dirty="0"/>
              <a:t>, </a:t>
            </a:r>
            <a:r>
              <a:rPr lang="en-US" sz="2400" dirty="0" smtClean="0"/>
              <a:t>I </a:t>
            </a:r>
            <a:r>
              <a:rPr lang="en-US" sz="2400" dirty="0"/>
              <a:t>write a synopsis in one of the large center ovals.  </a:t>
            </a:r>
          </a:p>
          <a:p>
            <a:pPr algn="ctr"/>
            <a:r>
              <a:rPr lang="en-US" sz="2400" dirty="0"/>
              <a:t>Essentially I </a:t>
            </a:r>
            <a:r>
              <a:rPr lang="en-US" sz="2400" i="1" dirty="0"/>
              <a:t>Make an Abstract</a:t>
            </a:r>
            <a:r>
              <a:rPr lang="en-US" sz="2400" i="1" dirty="0" smtClean="0"/>
              <a:t>.</a:t>
            </a:r>
          </a:p>
          <a:p>
            <a:pPr algn="ctr"/>
            <a:r>
              <a:rPr lang="en-US" sz="2400" dirty="0" smtClean="0"/>
              <a:t>Here is what I wrote synthesizing the whole “English Legacy”</a:t>
            </a:r>
            <a:endParaRPr lang="en-US" sz="2400" dirty="0"/>
          </a:p>
          <a:p>
            <a:pPr algn="ctr"/>
            <a:r>
              <a:rPr lang="en-US" sz="2400" dirty="0" smtClean="0"/>
              <a:t> chapter.</a:t>
            </a:r>
            <a:endParaRPr lang="en-US" sz="2400" dirty="0"/>
          </a:p>
        </p:txBody>
      </p:sp>
    </p:spTree>
    <p:extLst>
      <p:ext uri="{BB962C8B-B14F-4D97-AF65-F5344CB8AC3E}">
        <p14:creationId xmlns:p14="http://schemas.microsoft.com/office/powerpoint/2010/main" val="164319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950" t="15920" r="27565" b="49851"/>
          <a:stretch/>
        </p:blipFill>
        <p:spPr>
          <a:xfrm>
            <a:off x="609600" y="1956514"/>
            <a:ext cx="1363964" cy="1777286"/>
          </a:xfrm>
          <a:prstGeom prst="rect">
            <a:avLst/>
          </a:prstGeom>
        </p:spPr>
      </p:pic>
      <p:sp>
        <p:nvSpPr>
          <p:cNvPr id="31" name="Oval Callout 30"/>
          <p:cNvSpPr/>
          <p:nvPr/>
        </p:nvSpPr>
        <p:spPr>
          <a:xfrm>
            <a:off x="2523325" y="495651"/>
            <a:ext cx="6239675" cy="5905149"/>
          </a:xfrm>
          <a:prstGeom prst="wedgeEllipseCallout">
            <a:avLst>
              <a:gd name="adj1" fmla="val -61605"/>
              <a:gd name="adj2" fmla="val -640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 . .so, I suggest you ignore all the large center ovals until you have finished the text. In fact, because you only need one large oval, use </a:t>
            </a:r>
            <a:r>
              <a:rPr lang="en-US" sz="2000" dirty="0"/>
              <a:t>the extra </a:t>
            </a:r>
            <a:r>
              <a:rPr lang="en-US" sz="2000" dirty="0" smtClean="0"/>
              <a:t>space, as needed, to </a:t>
            </a:r>
            <a:r>
              <a:rPr lang="en-US" sz="2000" dirty="0"/>
              <a:t>address your four questions. </a:t>
            </a:r>
            <a:endParaRPr lang="en-US" sz="2000" dirty="0" smtClean="0"/>
          </a:p>
          <a:p>
            <a:pPr algn="ctr"/>
            <a:endParaRPr lang="en-US" sz="2000" dirty="0"/>
          </a:p>
          <a:p>
            <a:pPr algn="ctr"/>
            <a:r>
              <a:rPr lang="en-US" sz="2000" dirty="0" smtClean="0"/>
              <a:t>Then </a:t>
            </a:r>
            <a:r>
              <a:rPr lang="en-US" sz="2000" dirty="0"/>
              <a:t>write your synthesis of the entire chapter in a space large enough for the type of abstract you want to write—think NAPE: </a:t>
            </a:r>
            <a:r>
              <a:rPr lang="en-US" sz="2000" b="1" dirty="0"/>
              <a:t>N</a:t>
            </a:r>
            <a:r>
              <a:rPr lang="en-US" sz="2000" dirty="0"/>
              <a:t>ews release, </a:t>
            </a:r>
            <a:r>
              <a:rPr lang="en-US" sz="2000" b="1" dirty="0"/>
              <a:t>A</a:t>
            </a:r>
            <a:r>
              <a:rPr lang="en-US" sz="2000" dirty="0"/>
              <a:t>nnotation, or </a:t>
            </a:r>
            <a:r>
              <a:rPr lang="en-US" sz="2000" b="1" dirty="0"/>
              <a:t>P</a:t>
            </a:r>
            <a:r>
              <a:rPr lang="en-US" sz="2000" dirty="0"/>
              <a:t>ublishable abstract, probably not an </a:t>
            </a:r>
            <a:r>
              <a:rPr lang="en-US" sz="2000" b="1" dirty="0"/>
              <a:t>E</a:t>
            </a:r>
            <a:r>
              <a:rPr lang="en-US" sz="2000" dirty="0"/>
              <a:t>xecutive summary.</a:t>
            </a:r>
            <a:endParaRPr lang="en-US" sz="2000" dirty="0"/>
          </a:p>
        </p:txBody>
      </p:sp>
      <p:sp>
        <p:nvSpPr>
          <p:cNvPr id="8" name="Oval Callout 7"/>
          <p:cNvSpPr/>
          <p:nvPr/>
        </p:nvSpPr>
        <p:spPr>
          <a:xfrm>
            <a:off x="2523325" y="1181100"/>
            <a:ext cx="6400800" cy="5105400"/>
          </a:xfrm>
          <a:prstGeom prst="wedgeEllipseCallout">
            <a:avLst>
              <a:gd name="adj1" fmla="val -61098"/>
              <a:gd name="adj2" fmla="val -1334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The 4x4 Download </a:t>
            </a:r>
            <a:r>
              <a:rPr lang="en-US" sz="2400" dirty="0" err="1"/>
              <a:t>ThinkSheet</a:t>
            </a:r>
            <a:r>
              <a:rPr lang="en-US" sz="2400" dirty="0"/>
              <a:t> </a:t>
            </a:r>
            <a:endParaRPr lang="en-US" sz="2400" dirty="0" smtClean="0"/>
          </a:p>
          <a:p>
            <a:pPr algn="ctr"/>
            <a:r>
              <a:rPr lang="en-US" sz="2400" dirty="0" smtClean="0"/>
              <a:t>was </a:t>
            </a:r>
            <a:r>
              <a:rPr lang="en-US" sz="2400" dirty="0"/>
              <a:t>originally conceptualized to include only four parts of a chapter.  </a:t>
            </a:r>
            <a:r>
              <a:rPr lang="en-US" sz="2400" dirty="0" smtClean="0"/>
              <a:t>That is why you see a large oval in the center of each page for your overall synopsis.</a:t>
            </a:r>
          </a:p>
          <a:p>
            <a:pPr algn="ctr"/>
            <a:endParaRPr lang="en-US" sz="2400" dirty="0"/>
          </a:p>
          <a:p>
            <a:pPr algn="ctr"/>
            <a:r>
              <a:rPr lang="en-US" sz="2400" dirty="0" smtClean="0"/>
              <a:t>Dividing a chapter into only four parts is </a:t>
            </a:r>
            <a:r>
              <a:rPr lang="en-US" sz="2400" dirty="0"/>
              <a:t>unrealistic for most </a:t>
            </a:r>
            <a:r>
              <a:rPr lang="en-US" sz="2400" dirty="0" smtClean="0"/>
              <a:t>chapters; . . .</a:t>
            </a:r>
            <a:endParaRPr lang="en-US" sz="2400" dirty="0"/>
          </a:p>
        </p:txBody>
      </p:sp>
    </p:spTree>
    <p:extLst>
      <p:ext uri="{BB962C8B-B14F-4D97-AF65-F5344CB8AC3E}">
        <p14:creationId xmlns:p14="http://schemas.microsoft.com/office/powerpoint/2010/main" val="6355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2950" t="15920" r="27565" b="49851"/>
          <a:stretch/>
        </p:blipFill>
        <p:spPr>
          <a:xfrm>
            <a:off x="609600" y="2764971"/>
            <a:ext cx="1363964" cy="1777286"/>
          </a:xfrm>
          <a:prstGeom prst="rect">
            <a:avLst/>
          </a:prstGeom>
        </p:spPr>
      </p:pic>
      <p:sp>
        <p:nvSpPr>
          <p:cNvPr id="5" name="Oval Callout 4"/>
          <p:cNvSpPr/>
          <p:nvPr/>
        </p:nvSpPr>
        <p:spPr>
          <a:xfrm>
            <a:off x="2445884" y="457200"/>
            <a:ext cx="6240916" cy="5486400"/>
          </a:xfrm>
          <a:prstGeom prst="wedgeEllipseCallout">
            <a:avLst>
              <a:gd name="adj1" fmla="val -59982"/>
              <a:gd name="adj2" fmla="val 1033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Now you try </a:t>
            </a:r>
          </a:p>
          <a:p>
            <a:pPr algn="ctr"/>
            <a:r>
              <a:rPr lang="en-US" sz="2800" b="1" dirty="0" smtClean="0"/>
              <a:t>4x4 Download</a:t>
            </a:r>
            <a:r>
              <a:rPr lang="en-US" sz="2800" dirty="0" smtClean="0"/>
              <a:t> </a:t>
            </a:r>
          </a:p>
          <a:p>
            <a:pPr algn="ctr"/>
            <a:r>
              <a:rPr lang="en-US" sz="2400" dirty="0" smtClean="0"/>
              <a:t>for an important chapter </a:t>
            </a:r>
          </a:p>
          <a:p>
            <a:pPr algn="ctr"/>
            <a:r>
              <a:rPr lang="en-US" sz="2400" dirty="0" smtClean="0"/>
              <a:t>you need to learn well. </a:t>
            </a:r>
          </a:p>
          <a:p>
            <a:pPr algn="ctr"/>
            <a:endParaRPr lang="en-US" sz="2400" dirty="0"/>
          </a:p>
          <a:p>
            <a:pPr algn="ctr"/>
            <a:r>
              <a:rPr lang="en-US" sz="2400" dirty="0" smtClean="0"/>
              <a:t>Come up with four generic questions that will lead you to gain what you need from the chapter at whatever depth of processing and thinking </a:t>
            </a:r>
          </a:p>
          <a:p>
            <a:pPr algn="ctr"/>
            <a:r>
              <a:rPr lang="en-US" sz="2400" dirty="0" smtClean="0"/>
              <a:t>you desire. </a:t>
            </a:r>
          </a:p>
          <a:p>
            <a:pPr algn="ctr"/>
            <a:endParaRPr lang="en-US" sz="2400" dirty="0" smtClean="0"/>
          </a:p>
          <a:p>
            <a:pPr algn="ctr"/>
            <a:r>
              <a:rPr lang="en-US" sz="2400" dirty="0" smtClean="0"/>
              <a:t>Happy learning!</a:t>
            </a:r>
            <a:endParaRPr lang="en-US" sz="2400" dirty="0"/>
          </a:p>
        </p:txBody>
      </p:sp>
    </p:spTree>
    <p:extLst>
      <p:ext uri="{BB962C8B-B14F-4D97-AF65-F5344CB8AC3E}">
        <p14:creationId xmlns:p14="http://schemas.microsoft.com/office/powerpoint/2010/main" val="708709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2950" t="15920" r="27565" b="49851"/>
          <a:stretch/>
        </p:blipFill>
        <p:spPr>
          <a:xfrm>
            <a:off x="533400" y="1493328"/>
            <a:ext cx="2494559" cy="3250486"/>
          </a:xfrm>
          <a:prstGeom prst="rect">
            <a:avLst/>
          </a:prstGeom>
        </p:spPr>
      </p:pic>
      <p:sp>
        <p:nvSpPr>
          <p:cNvPr id="8" name="Oval Callout 7"/>
          <p:cNvSpPr/>
          <p:nvPr/>
        </p:nvSpPr>
        <p:spPr>
          <a:xfrm>
            <a:off x="3463637" y="1705316"/>
            <a:ext cx="4918363" cy="2918784"/>
          </a:xfrm>
          <a:prstGeom prst="wedgeEllipseCallout">
            <a:avLst>
              <a:gd name="adj1" fmla="val -66583"/>
              <a:gd name="adj2" fmla="val 66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The challenging part is to come up with four generic questions to guide your thinking as you read.  Once that is done, smooth-sailing and deep learning.</a:t>
            </a:r>
          </a:p>
        </p:txBody>
      </p:sp>
      <p:sp>
        <p:nvSpPr>
          <p:cNvPr id="11" name="Oval Callout 10"/>
          <p:cNvSpPr/>
          <p:nvPr/>
        </p:nvSpPr>
        <p:spPr>
          <a:xfrm>
            <a:off x="3209637" y="1507328"/>
            <a:ext cx="5565569" cy="2564686"/>
          </a:xfrm>
          <a:prstGeom prst="wedgeEllipseCallout">
            <a:avLst>
              <a:gd name="adj1" fmla="val -64265"/>
              <a:gd name="adj2" fmla="val 164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More about that later.  </a:t>
            </a:r>
          </a:p>
          <a:p>
            <a:pPr algn="ctr"/>
            <a:r>
              <a:rPr lang="en-US" sz="2000" dirty="0" smtClean="0"/>
              <a:t>Go now to the Handbook</a:t>
            </a:r>
            <a:r>
              <a:rPr lang="en-US" sz="2000" dirty="0"/>
              <a:t> </a:t>
            </a:r>
            <a:r>
              <a:rPr lang="en-US" sz="2000" dirty="0" smtClean="0"/>
              <a:t>and read all the pages about the strategy </a:t>
            </a:r>
          </a:p>
          <a:p>
            <a:pPr algn="ctr"/>
            <a:r>
              <a:rPr lang="en-US" sz="2400" b="1" i="1" dirty="0" smtClean="0"/>
              <a:t>4 x 4 Download</a:t>
            </a:r>
            <a:r>
              <a:rPr lang="en-US" b="1" i="1" dirty="0" smtClean="0"/>
              <a:t>.</a:t>
            </a:r>
          </a:p>
        </p:txBody>
      </p:sp>
      <p:sp>
        <p:nvSpPr>
          <p:cNvPr id="13" name="Oval Callout 12"/>
          <p:cNvSpPr/>
          <p:nvPr/>
        </p:nvSpPr>
        <p:spPr>
          <a:xfrm>
            <a:off x="3352800" y="1388222"/>
            <a:ext cx="4038600" cy="3556357"/>
          </a:xfrm>
          <a:prstGeom prst="wedgeEllipseCallout">
            <a:avLst>
              <a:gd name="adj1" fmla="val -66583"/>
              <a:gd name="adj2" fmla="val 66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However, its effectiveness depends on the caliber of  questions you ask.  </a:t>
            </a:r>
          </a:p>
          <a:p>
            <a:pPr algn="ctr"/>
            <a:endParaRPr lang="en-US" sz="2000" dirty="0" smtClean="0"/>
          </a:p>
        </p:txBody>
      </p:sp>
      <p:sp>
        <p:nvSpPr>
          <p:cNvPr id="14" name="Oval Callout 13"/>
          <p:cNvSpPr/>
          <p:nvPr/>
        </p:nvSpPr>
        <p:spPr>
          <a:xfrm>
            <a:off x="3352800" y="1388222"/>
            <a:ext cx="4381989" cy="3983421"/>
          </a:xfrm>
          <a:prstGeom prst="wedgeEllipseCallout">
            <a:avLst>
              <a:gd name="adj1" fmla="val -66583"/>
              <a:gd name="adj2" fmla="val 66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Asking superficial, memory questions </a:t>
            </a:r>
          </a:p>
          <a:p>
            <a:pPr algn="ctr"/>
            <a:r>
              <a:rPr lang="en-US" sz="3600" b="1" dirty="0">
                <a:latin typeface="Elephant" panose="02020904090505020303" pitchFamily="18" charset="0"/>
              </a:rPr>
              <a:t>= </a:t>
            </a:r>
          </a:p>
          <a:p>
            <a:pPr algn="ctr"/>
            <a:r>
              <a:rPr lang="en-US" sz="2200" dirty="0" smtClean="0"/>
              <a:t>transfer </a:t>
            </a:r>
            <a:r>
              <a:rPr lang="en-US" sz="2200" dirty="0"/>
              <a:t>of </a:t>
            </a:r>
            <a:r>
              <a:rPr lang="en-US" sz="2200" dirty="0" smtClean="0"/>
              <a:t>information with shallow </a:t>
            </a:r>
            <a:r>
              <a:rPr lang="en-US" sz="2200" dirty="0"/>
              <a:t>understanding, </a:t>
            </a:r>
            <a:endParaRPr lang="en-US" sz="2200" dirty="0" smtClean="0"/>
          </a:p>
          <a:p>
            <a:pPr algn="ctr"/>
            <a:endParaRPr lang="en-US" sz="2200" dirty="0"/>
          </a:p>
          <a:p>
            <a:pPr algn="ctr"/>
            <a:r>
              <a:rPr lang="en-US" sz="2200" dirty="0" smtClean="0"/>
              <a:t>BUT</a:t>
            </a:r>
            <a:endParaRPr lang="en-US" sz="2200" dirty="0"/>
          </a:p>
        </p:txBody>
      </p:sp>
      <p:sp>
        <p:nvSpPr>
          <p:cNvPr id="15" name="Oval Callout 14"/>
          <p:cNvSpPr/>
          <p:nvPr/>
        </p:nvSpPr>
        <p:spPr>
          <a:xfrm>
            <a:off x="3200400" y="1493328"/>
            <a:ext cx="4038600" cy="3556357"/>
          </a:xfrm>
          <a:prstGeom prst="wedgeEllipseCallout">
            <a:avLst>
              <a:gd name="adj1" fmla="val -66583"/>
              <a:gd name="adj2" fmla="val 66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smtClean="0"/>
          </a:p>
          <a:p>
            <a:pPr algn="ctr"/>
            <a:r>
              <a:rPr lang="en-US" sz="2200" dirty="0" smtClean="0"/>
              <a:t>Asking </a:t>
            </a:r>
            <a:r>
              <a:rPr lang="en-US" sz="2200" dirty="0"/>
              <a:t>probing, </a:t>
            </a:r>
            <a:r>
              <a:rPr lang="en-US" sz="2200" dirty="0" smtClean="0"/>
              <a:t>thought-filled, important questions </a:t>
            </a:r>
            <a:endParaRPr lang="en-US" sz="2200" dirty="0"/>
          </a:p>
          <a:p>
            <a:pPr algn="ctr"/>
            <a:r>
              <a:rPr lang="en-US" sz="3600" b="1" dirty="0">
                <a:latin typeface="Elephant" panose="02020904090505020303" pitchFamily="18" charset="0"/>
              </a:rPr>
              <a:t>=</a:t>
            </a:r>
            <a:r>
              <a:rPr lang="en-US" sz="3600" dirty="0">
                <a:latin typeface="Elephant" panose="02020904090505020303" pitchFamily="18" charset="0"/>
              </a:rPr>
              <a:t> </a:t>
            </a:r>
          </a:p>
          <a:p>
            <a:pPr algn="ctr"/>
            <a:r>
              <a:rPr lang="en-US" sz="2200" dirty="0"/>
              <a:t>s</a:t>
            </a:r>
            <a:r>
              <a:rPr lang="en-US" sz="2200" dirty="0" smtClean="0"/>
              <a:t>olid understanding, long-term </a:t>
            </a:r>
            <a:r>
              <a:rPr lang="en-US" sz="2200" dirty="0"/>
              <a:t>retention, and deep </a:t>
            </a:r>
            <a:r>
              <a:rPr lang="en-US" sz="2200" dirty="0" smtClean="0"/>
              <a:t>learning.</a:t>
            </a:r>
            <a:endParaRPr lang="en-US" sz="2400" dirty="0"/>
          </a:p>
          <a:p>
            <a:pPr algn="ctr"/>
            <a:endParaRPr lang="en-US" sz="2000" dirty="0" smtClean="0"/>
          </a:p>
        </p:txBody>
      </p:sp>
    </p:spTree>
    <p:extLst>
      <p:ext uri="{BB962C8B-B14F-4D97-AF65-F5344CB8AC3E}">
        <p14:creationId xmlns:p14="http://schemas.microsoft.com/office/powerpoint/2010/main" val="56018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pter3_Page_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733800" y="664959"/>
            <a:ext cx="4953000" cy="6193041"/>
          </a:xfrm>
          <a:prstGeom prst="rect">
            <a:avLst/>
          </a:prstGeom>
          <a:noFill/>
          <a:ln>
            <a:no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950" t="15920" r="27565" b="49851"/>
          <a:stretch/>
        </p:blipFill>
        <p:spPr>
          <a:xfrm>
            <a:off x="304800" y="3886200"/>
            <a:ext cx="1656359" cy="2158286"/>
          </a:xfrm>
          <a:prstGeom prst="rect">
            <a:avLst/>
          </a:prstGeom>
        </p:spPr>
      </p:pic>
      <p:sp>
        <p:nvSpPr>
          <p:cNvPr id="4" name="Oval Callout 3"/>
          <p:cNvSpPr/>
          <p:nvPr/>
        </p:nvSpPr>
        <p:spPr>
          <a:xfrm>
            <a:off x="876300" y="292100"/>
            <a:ext cx="3848100" cy="3797300"/>
          </a:xfrm>
          <a:prstGeom prst="wedgeEllipseCallout">
            <a:avLst>
              <a:gd name="adj1" fmla="val -28888"/>
              <a:gd name="adj2" fmla="val 675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Now for the demonstration.  I am going to read this chapter in </a:t>
            </a:r>
            <a:r>
              <a:rPr lang="en-US" sz="2400" i="1" dirty="0" smtClean="0"/>
              <a:t>City upon a Hill </a:t>
            </a:r>
            <a:r>
              <a:rPr lang="en-US" sz="2400" dirty="0" smtClean="0"/>
              <a:t>for the American Heritage course. </a:t>
            </a:r>
            <a:endParaRPr lang="en-US" sz="2400" dirty="0"/>
          </a:p>
        </p:txBody>
      </p:sp>
    </p:spTree>
    <p:extLst>
      <p:ext uri="{BB962C8B-B14F-4D97-AF65-F5344CB8AC3E}">
        <p14:creationId xmlns:p14="http://schemas.microsoft.com/office/powerpoint/2010/main" val="1480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2950" t="15920" r="27565" b="49851"/>
          <a:stretch/>
        </p:blipFill>
        <p:spPr>
          <a:xfrm>
            <a:off x="304800" y="3886200"/>
            <a:ext cx="1656359" cy="2158286"/>
          </a:xfrm>
          <a:prstGeom prst="rect">
            <a:avLst/>
          </a:prstGeom>
        </p:spPr>
      </p:pic>
      <p:sp>
        <p:nvSpPr>
          <p:cNvPr id="5" name="Oval Callout 4"/>
          <p:cNvSpPr/>
          <p:nvPr/>
        </p:nvSpPr>
        <p:spPr>
          <a:xfrm>
            <a:off x="685800" y="292100"/>
            <a:ext cx="4457700" cy="3797300"/>
          </a:xfrm>
          <a:prstGeom prst="wedgeEllipseCallout">
            <a:avLst>
              <a:gd name="adj1" fmla="val -25078"/>
              <a:gd name="adj2" fmla="val 6036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First, as always for reading any text for an academic purpose, I </a:t>
            </a:r>
            <a:r>
              <a:rPr lang="en-US" sz="2400" dirty="0" smtClean="0">
                <a:solidFill>
                  <a:schemeClr val="accent6">
                    <a:lumMod val="75000"/>
                  </a:schemeClr>
                </a:solidFill>
              </a:rPr>
              <a:t>preview the chapter </a:t>
            </a:r>
            <a:r>
              <a:rPr lang="en-US" sz="2400" dirty="0" smtClean="0"/>
              <a:t>(</a:t>
            </a:r>
            <a:r>
              <a:rPr lang="en-US" sz="2400" i="1" dirty="0" smtClean="0"/>
              <a:t>T.H.I.E.V.V.E.S. with Snatches</a:t>
            </a:r>
            <a:r>
              <a:rPr lang="en-US" sz="2400" dirty="0"/>
              <a:t>) </a:t>
            </a:r>
            <a:r>
              <a:rPr lang="en-US" sz="2400" dirty="0" smtClean="0"/>
              <a:t>and </a:t>
            </a:r>
            <a:r>
              <a:rPr lang="en-US" sz="2400" dirty="0" smtClean="0">
                <a:solidFill>
                  <a:schemeClr val="tx2">
                    <a:lumMod val="60000"/>
                    <a:lumOff val="40000"/>
                  </a:schemeClr>
                </a:solidFill>
              </a:rPr>
              <a:t>set </a:t>
            </a:r>
            <a:r>
              <a:rPr lang="en-US" sz="2400" dirty="0">
                <a:solidFill>
                  <a:schemeClr val="tx2">
                    <a:lumMod val="60000"/>
                    <a:lumOff val="40000"/>
                  </a:schemeClr>
                </a:solidFill>
              </a:rPr>
              <a:t>my </a:t>
            </a:r>
            <a:r>
              <a:rPr lang="en-US" sz="2400" dirty="0" smtClean="0">
                <a:solidFill>
                  <a:schemeClr val="tx2">
                    <a:lumMod val="60000"/>
                    <a:lumOff val="40000"/>
                  </a:schemeClr>
                </a:solidFill>
              </a:rPr>
              <a:t>purposes </a:t>
            </a:r>
            <a:r>
              <a:rPr lang="en-US" sz="2400" dirty="0">
                <a:solidFill>
                  <a:schemeClr val="tx2">
                    <a:lumMod val="60000"/>
                    <a:lumOff val="40000"/>
                  </a:schemeClr>
                </a:solidFill>
              </a:rPr>
              <a:t>for reading </a:t>
            </a:r>
            <a:r>
              <a:rPr lang="en-US" sz="2400" dirty="0" smtClean="0"/>
              <a:t>(</a:t>
            </a:r>
            <a:r>
              <a:rPr lang="en-US" sz="2400" i="1" dirty="0" smtClean="0"/>
              <a:t>Launch</a:t>
            </a:r>
            <a:r>
              <a:rPr lang="en-US" sz="2400" dirty="0" smtClean="0"/>
              <a:t>).</a:t>
            </a:r>
            <a:endParaRPr lang="en-US" sz="2400" dirty="0"/>
          </a:p>
        </p:txBody>
      </p:sp>
      <p:grpSp>
        <p:nvGrpSpPr>
          <p:cNvPr id="6" name="Group 5"/>
          <p:cNvGrpSpPr/>
          <p:nvPr/>
        </p:nvGrpSpPr>
        <p:grpSpPr>
          <a:xfrm>
            <a:off x="5334000" y="609600"/>
            <a:ext cx="3657600" cy="2362200"/>
            <a:chOff x="4800600" y="3669586"/>
            <a:chExt cx="3657600" cy="2362200"/>
          </a:xfrm>
        </p:grpSpPr>
        <p:sp>
          <p:nvSpPr>
            <p:cNvPr id="3" name="Rounded Rectangle 2"/>
            <p:cNvSpPr/>
            <p:nvPr/>
          </p:nvSpPr>
          <p:spPr>
            <a:xfrm>
              <a:off x="4800600" y="3669586"/>
              <a:ext cx="3657600" cy="2362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4953000" y="3836075"/>
              <a:ext cx="3352800" cy="2031325"/>
            </a:xfrm>
            <a:prstGeom prst="rect">
              <a:avLst/>
            </a:prstGeom>
            <a:noFill/>
          </p:spPr>
          <p:txBody>
            <a:bodyPr wrap="square" rtlCol="0">
              <a:spAutoFit/>
            </a:bodyPr>
            <a:lstStyle/>
            <a:p>
              <a:r>
                <a:rPr lang="en-US" dirty="0" smtClean="0"/>
                <a:t>My preview has made me interested in learning from this chapter.  I see that I will be learning about the influences from English history on the thinking of the Founders of the American system of government.</a:t>
              </a:r>
              <a:endParaRPr lang="en-US" dirty="0"/>
            </a:p>
          </p:txBody>
        </p:sp>
      </p:grpSp>
      <p:grpSp>
        <p:nvGrpSpPr>
          <p:cNvPr id="11" name="Group 10"/>
          <p:cNvGrpSpPr/>
          <p:nvPr/>
        </p:nvGrpSpPr>
        <p:grpSpPr>
          <a:xfrm>
            <a:off x="5334000" y="3784243"/>
            <a:ext cx="3657600" cy="2362200"/>
            <a:chOff x="4800600" y="3669586"/>
            <a:chExt cx="3657600" cy="2362200"/>
          </a:xfrm>
        </p:grpSpPr>
        <p:sp>
          <p:nvSpPr>
            <p:cNvPr id="12" name="Rounded Rectangle 11"/>
            <p:cNvSpPr/>
            <p:nvPr/>
          </p:nvSpPr>
          <p:spPr>
            <a:xfrm>
              <a:off x="4800600" y="3669586"/>
              <a:ext cx="3657600" cy="2362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4953000" y="3836075"/>
              <a:ext cx="3352800" cy="2139047"/>
            </a:xfrm>
            <a:prstGeom prst="rect">
              <a:avLst/>
            </a:prstGeom>
            <a:noFill/>
          </p:spPr>
          <p:txBody>
            <a:bodyPr wrap="square" rtlCol="0">
              <a:spAutoFit/>
            </a:bodyPr>
            <a:lstStyle/>
            <a:p>
              <a:r>
                <a:rPr lang="en-US" dirty="0" smtClean="0"/>
                <a:t>I decided what I most want to be able to do after reading this text:</a:t>
              </a:r>
            </a:p>
            <a:p>
              <a:endParaRPr lang="en-US" sz="700" dirty="0" smtClean="0"/>
            </a:p>
            <a:p>
              <a:r>
                <a:rPr lang="en-US" dirty="0" smtClean="0"/>
                <a:t>MY PURPOSE:  </a:t>
              </a:r>
              <a:r>
                <a:rPr lang="en-US" u="sng" dirty="0" smtClean="0"/>
                <a:t>List</a:t>
              </a:r>
              <a:r>
                <a:rPr lang="en-US" dirty="0" smtClean="0"/>
                <a:t> the English and Classical influences on American government and </a:t>
              </a:r>
              <a:r>
                <a:rPr lang="en-US" u="sng" dirty="0" smtClean="0"/>
                <a:t>explain</a:t>
              </a:r>
              <a:r>
                <a:rPr lang="en-US" dirty="0" smtClean="0"/>
                <a:t> the three most prominent influences with good details.</a:t>
              </a:r>
              <a:endParaRPr lang="en-US" dirty="0"/>
            </a:p>
          </p:txBody>
        </p:sp>
      </p:grpSp>
      <p:cxnSp>
        <p:nvCxnSpPr>
          <p:cNvPr id="8" name="Straight Arrow Connector 7"/>
          <p:cNvCxnSpPr/>
          <p:nvPr/>
        </p:nvCxnSpPr>
        <p:spPr>
          <a:xfrm flipV="1">
            <a:off x="4267200" y="977900"/>
            <a:ext cx="1219200" cy="1066800"/>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a:off x="4267200" y="3124200"/>
            <a:ext cx="1295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4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2">
            <a:extLst>
              <a:ext uri="{28A0092B-C50C-407E-A947-70E740481C1C}">
                <a14:useLocalDpi xmlns:a14="http://schemas.microsoft.com/office/drawing/2010/main" val="0"/>
              </a:ext>
            </a:extLst>
          </a:blip>
          <a:srcRect l="25649" t="12157" r="39179" b="3294"/>
          <a:stretch/>
        </p:blipFill>
        <p:spPr>
          <a:xfrm>
            <a:off x="3444766" y="76201"/>
            <a:ext cx="5165834" cy="668519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2950" t="15920" r="27565" b="49851"/>
          <a:stretch/>
        </p:blipFill>
        <p:spPr>
          <a:xfrm>
            <a:off x="533400" y="4038600"/>
            <a:ext cx="1656359" cy="2158286"/>
          </a:xfrm>
          <a:prstGeom prst="rect">
            <a:avLst/>
          </a:prstGeom>
        </p:spPr>
      </p:pic>
      <p:sp>
        <p:nvSpPr>
          <p:cNvPr id="10" name="Oval Callout 9"/>
          <p:cNvSpPr/>
          <p:nvPr/>
        </p:nvSpPr>
        <p:spPr>
          <a:xfrm>
            <a:off x="838200" y="838200"/>
            <a:ext cx="2667000" cy="2628900"/>
          </a:xfrm>
          <a:prstGeom prst="wedgeEllipseCallout">
            <a:avLst>
              <a:gd name="adj1" fmla="val -10047"/>
              <a:gd name="adj2" fmla="val 8388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Here is the </a:t>
            </a:r>
            <a:r>
              <a:rPr lang="en-US" sz="2400" b="1" i="1" dirty="0" err="1" smtClean="0"/>
              <a:t>ThinkSheet</a:t>
            </a:r>
            <a:r>
              <a:rPr lang="en-US" sz="2400" dirty="0" smtClean="0"/>
              <a:t>.</a:t>
            </a:r>
          </a:p>
          <a:p>
            <a:pPr algn="ctr"/>
            <a:endParaRPr lang="en-US" sz="2400" dirty="0"/>
          </a:p>
        </p:txBody>
      </p:sp>
    </p:spTree>
    <p:extLst>
      <p:ext uri="{BB962C8B-B14F-4D97-AF65-F5344CB8AC3E}">
        <p14:creationId xmlns:p14="http://schemas.microsoft.com/office/powerpoint/2010/main" val="429176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2">
            <a:extLst>
              <a:ext uri="{28A0092B-C50C-407E-A947-70E740481C1C}">
                <a14:useLocalDpi xmlns:a14="http://schemas.microsoft.com/office/drawing/2010/main" val="0"/>
              </a:ext>
            </a:extLst>
          </a:blip>
          <a:srcRect l="25649" t="12157" r="39179" b="3294"/>
          <a:stretch/>
        </p:blipFill>
        <p:spPr>
          <a:xfrm>
            <a:off x="3444766" y="76201"/>
            <a:ext cx="5165834" cy="668519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2950" t="15920" r="27565" b="49851"/>
          <a:stretch/>
        </p:blipFill>
        <p:spPr>
          <a:xfrm>
            <a:off x="533400" y="4038600"/>
            <a:ext cx="1656359" cy="2158286"/>
          </a:xfrm>
          <a:prstGeom prst="rect">
            <a:avLst/>
          </a:prstGeom>
        </p:spPr>
      </p:pic>
      <p:sp>
        <p:nvSpPr>
          <p:cNvPr id="10" name="Oval Callout 9"/>
          <p:cNvSpPr/>
          <p:nvPr/>
        </p:nvSpPr>
        <p:spPr>
          <a:xfrm>
            <a:off x="2248989" y="1600200"/>
            <a:ext cx="2667000" cy="2628900"/>
          </a:xfrm>
          <a:prstGeom prst="wedgeEllipseCallout">
            <a:avLst>
              <a:gd name="adj1" fmla="val -60523"/>
              <a:gd name="adj2" fmla="val 7519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My</a:t>
            </a:r>
            <a:r>
              <a:rPr lang="en-US" sz="2400" dirty="0" smtClean="0"/>
              <a:t> </a:t>
            </a:r>
            <a:r>
              <a:rPr lang="en-US" sz="2400" dirty="0" smtClean="0"/>
              <a:t>first task is to create four useful, but generic questions.</a:t>
            </a:r>
          </a:p>
        </p:txBody>
      </p:sp>
      <p:sp>
        <p:nvSpPr>
          <p:cNvPr id="5" name="Oval Callout 4"/>
          <p:cNvSpPr/>
          <p:nvPr/>
        </p:nvSpPr>
        <p:spPr>
          <a:xfrm>
            <a:off x="2019300" y="344718"/>
            <a:ext cx="4495800" cy="4692472"/>
          </a:xfrm>
          <a:prstGeom prst="wedgeEllipseCallout">
            <a:avLst>
              <a:gd name="adj1" fmla="val -50636"/>
              <a:gd name="adj2" fmla="val 4584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t>I am to </a:t>
            </a:r>
            <a:r>
              <a:rPr lang="en-US" sz="2200" dirty="0" smtClean="0"/>
              <a:t>come up with questions that are not specific to any section; rather they are ones </a:t>
            </a:r>
            <a:r>
              <a:rPr lang="en-US" sz="2200" dirty="0" smtClean="0"/>
              <a:t>I </a:t>
            </a:r>
            <a:r>
              <a:rPr lang="en-US" sz="2200" dirty="0" smtClean="0"/>
              <a:t>can ask of any section in </a:t>
            </a:r>
            <a:r>
              <a:rPr lang="en-US" sz="2200" dirty="0" smtClean="0"/>
              <a:t>the </a:t>
            </a:r>
            <a:r>
              <a:rPr lang="en-US" sz="2200" dirty="0" smtClean="0"/>
              <a:t>chapter.   </a:t>
            </a:r>
            <a:r>
              <a:rPr lang="en-US" sz="2200" dirty="0" smtClean="0"/>
              <a:t>I </a:t>
            </a:r>
            <a:r>
              <a:rPr lang="en-US" sz="2200" dirty="0" smtClean="0"/>
              <a:t>will ask these same few questions over and over for each section </a:t>
            </a:r>
            <a:r>
              <a:rPr lang="en-US" sz="2200" dirty="0" smtClean="0"/>
              <a:t>I </a:t>
            </a:r>
            <a:r>
              <a:rPr lang="en-US" sz="2200" dirty="0" smtClean="0"/>
              <a:t>read.</a:t>
            </a:r>
          </a:p>
        </p:txBody>
      </p:sp>
      <p:sp>
        <p:nvSpPr>
          <p:cNvPr id="6" name="Oval Callout 5"/>
          <p:cNvSpPr/>
          <p:nvPr/>
        </p:nvSpPr>
        <p:spPr>
          <a:xfrm>
            <a:off x="1676400" y="609600"/>
            <a:ext cx="6248400" cy="4812943"/>
          </a:xfrm>
          <a:prstGeom prst="wedgeEllipseCallout">
            <a:avLst>
              <a:gd name="adj1" fmla="val -43918"/>
              <a:gd name="adj2" fmla="val 4877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t>Here are three examples of</a:t>
            </a:r>
          </a:p>
          <a:p>
            <a:pPr algn="ctr"/>
            <a:r>
              <a:rPr lang="en-US" sz="2200" dirty="0" smtClean="0"/>
              <a:t>SPECIFIC Questions,</a:t>
            </a:r>
          </a:p>
          <a:p>
            <a:pPr algn="ctr"/>
            <a:r>
              <a:rPr lang="en-US" sz="1200" dirty="0" smtClean="0"/>
              <a:t>the kind of questions </a:t>
            </a:r>
            <a:r>
              <a:rPr lang="en-US" sz="1200" b="1" i="1" dirty="0" smtClean="0">
                <a:solidFill>
                  <a:srgbClr val="C00000"/>
                </a:solidFill>
              </a:rPr>
              <a:t>NOT</a:t>
            </a:r>
            <a:r>
              <a:rPr lang="en-US" sz="1200" b="1" dirty="0" smtClean="0"/>
              <a:t> to use for 4x4 DL</a:t>
            </a:r>
            <a:r>
              <a:rPr lang="en-US" sz="1200" dirty="0" smtClean="0"/>
              <a:t>:</a:t>
            </a:r>
          </a:p>
          <a:p>
            <a:pPr algn="ctr"/>
            <a:endParaRPr lang="en-US" dirty="0" smtClean="0"/>
          </a:p>
          <a:p>
            <a:pPr marL="342900" indent="-342900">
              <a:buFont typeface="+mj-lt"/>
              <a:buAutoNum type="arabicPeriod"/>
            </a:pPr>
            <a:r>
              <a:rPr lang="en-US" dirty="0" smtClean="0"/>
              <a:t>What was Locke’s explanation of natural law?</a:t>
            </a:r>
          </a:p>
          <a:p>
            <a:pPr marL="342900" indent="-342900">
              <a:buFont typeface="+mj-lt"/>
              <a:buAutoNum type="arabicPeriod"/>
            </a:pPr>
            <a:r>
              <a:rPr lang="en-US" dirty="0" smtClean="0"/>
              <a:t>What does </a:t>
            </a:r>
            <a:r>
              <a:rPr lang="en-US" i="1" dirty="0" smtClean="0"/>
              <a:t>habeas corpus </a:t>
            </a:r>
            <a:r>
              <a:rPr lang="en-US" dirty="0" smtClean="0"/>
              <a:t>mean?</a:t>
            </a:r>
          </a:p>
          <a:p>
            <a:pPr marL="342900" indent="-342900">
              <a:buFont typeface="+mj-lt"/>
              <a:buAutoNum type="arabicPeriod"/>
            </a:pPr>
            <a:r>
              <a:rPr lang="en-US" dirty="0" smtClean="0"/>
              <a:t>What does </a:t>
            </a:r>
            <a:r>
              <a:rPr lang="en-US" i="1" dirty="0" smtClean="0"/>
              <a:t>generality </a:t>
            </a:r>
            <a:r>
              <a:rPr lang="en-US" dirty="0" smtClean="0"/>
              <a:t>mean in terms of natural law?</a:t>
            </a:r>
          </a:p>
          <a:p>
            <a:pPr marL="342900" indent="-342900">
              <a:buFont typeface="+mj-lt"/>
              <a:buAutoNum type="arabicPeriod"/>
            </a:pPr>
            <a:endParaRPr lang="en-US" dirty="0" smtClean="0"/>
          </a:p>
          <a:p>
            <a:pPr algn="ctr"/>
            <a:r>
              <a:rPr lang="en-US" sz="2200" dirty="0" smtClean="0"/>
              <a:t>Can you see that these questions cannot be asked over and over but only for the one section that deals with that topic?</a:t>
            </a:r>
          </a:p>
        </p:txBody>
      </p:sp>
      <p:sp>
        <p:nvSpPr>
          <p:cNvPr id="7" name="Oval Callout 6"/>
          <p:cNvSpPr/>
          <p:nvPr/>
        </p:nvSpPr>
        <p:spPr>
          <a:xfrm>
            <a:off x="2362200" y="357752"/>
            <a:ext cx="6934200" cy="6526374"/>
          </a:xfrm>
          <a:prstGeom prst="wedgeEllipseCallout">
            <a:avLst>
              <a:gd name="adj1" fmla="val -54907"/>
              <a:gd name="adj2" fmla="val 2483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t>Here are three examples of</a:t>
            </a:r>
          </a:p>
          <a:p>
            <a:pPr algn="ctr"/>
            <a:r>
              <a:rPr lang="en-US" sz="2200" dirty="0" smtClean="0"/>
              <a:t>GENERIC Questions,</a:t>
            </a:r>
          </a:p>
          <a:p>
            <a:pPr algn="ctr"/>
            <a:r>
              <a:rPr lang="en-US" sz="1200" dirty="0" smtClean="0"/>
              <a:t>the kind of questions to </a:t>
            </a:r>
            <a:r>
              <a:rPr lang="en-US" sz="1200" b="1" i="1" dirty="0" smtClean="0">
                <a:solidFill>
                  <a:srgbClr val="C00000"/>
                </a:solidFill>
              </a:rPr>
              <a:t>use</a:t>
            </a:r>
            <a:r>
              <a:rPr lang="en-US" sz="1200" b="1" dirty="0" smtClean="0"/>
              <a:t> for 4x4 DL</a:t>
            </a:r>
            <a:r>
              <a:rPr lang="en-US" sz="1200" dirty="0" smtClean="0"/>
              <a:t>:</a:t>
            </a:r>
          </a:p>
          <a:p>
            <a:pPr algn="ctr"/>
            <a:endParaRPr lang="en-US" dirty="0" smtClean="0"/>
          </a:p>
          <a:p>
            <a:pPr marL="342900" indent="-342900">
              <a:buFont typeface="+mj-lt"/>
              <a:buAutoNum type="arabicPeriod"/>
            </a:pPr>
            <a:r>
              <a:rPr lang="en-US" dirty="0"/>
              <a:t>What </a:t>
            </a:r>
            <a:r>
              <a:rPr lang="en-US" u="sng" dirty="0"/>
              <a:t>main points</a:t>
            </a:r>
            <a:r>
              <a:rPr lang="en-US" dirty="0"/>
              <a:t> </a:t>
            </a:r>
            <a:r>
              <a:rPr lang="en-US" dirty="0" smtClean="0"/>
              <a:t>increase my </a:t>
            </a:r>
            <a:r>
              <a:rPr lang="en-US" dirty="0"/>
              <a:t>understanding of English and Classical influences on the U.S. Constitution?</a:t>
            </a:r>
          </a:p>
          <a:p>
            <a:pPr marL="342900" indent="-342900">
              <a:buFont typeface="+mj-lt"/>
              <a:buAutoNum type="arabicPeriod"/>
            </a:pPr>
            <a:r>
              <a:rPr lang="en-US" dirty="0" smtClean="0"/>
              <a:t>What </a:t>
            </a:r>
            <a:r>
              <a:rPr lang="en-US" u="sng" dirty="0" smtClean="0"/>
              <a:t>key terms</a:t>
            </a:r>
            <a:r>
              <a:rPr lang="en-US" dirty="0" smtClean="0"/>
              <a:t> must be understood to understand the formation of the U. S. system of laws?</a:t>
            </a:r>
          </a:p>
          <a:p>
            <a:pPr marL="342900" indent="-342900">
              <a:buFont typeface="+mj-lt"/>
              <a:buAutoNum type="arabicPeriod"/>
            </a:pPr>
            <a:r>
              <a:rPr lang="en-US" dirty="0" smtClean="0"/>
              <a:t>What are </a:t>
            </a:r>
            <a:r>
              <a:rPr lang="en-US" u="sng" dirty="0" smtClean="0"/>
              <a:t>my lingering questions</a:t>
            </a:r>
            <a:r>
              <a:rPr lang="en-US" dirty="0" smtClean="0"/>
              <a:t> about the ideas in this section?</a:t>
            </a:r>
          </a:p>
          <a:p>
            <a:pPr marL="342900" indent="-342900">
              <a:buFont typeface="+mj-lt"/>
              <a:buAutoNum type="arabicPeriod"/>
            </a:pPr>
            <a:endParaRPr lang="en-US" dirty="0" smtClean="0"/>
          </a:p>
          <a:p>
            <a:pPr algn="ctr"/>
            <a:r>
              <a:rPr lang="en-US" sz="2000" dirty="0" smtClean="0"/>
              <a:t>Do you see that these questions can be asked over and over for each section of the text? </a:t>
            </a:r>
          </a:p>
          <a:p>
            <a:pPr algn="ctr"/>
            <a:r>
              <a:rPr lang="en-US" sz="2000" dirty="0" smtClean="0"/>
              <a:t>Do you also recognize that these questions will help me meet my purposes for reading?</a:t>
            </a:r>
            <a:endParaRPr lang="en-US" sz="2000" dirty="0"/>
          </a:p>
        </p:txBody>
      </p:sp>
    </p:spTree>
    <p:extLst>
      <p:ext uri="{BB962C8B-B14F-4D97-AF65-F5344CB8AC3E}">
        <p14:creationId xmlns:p14="http://schemas.microsoft.com/office/powerpoint/2010/main" val="19578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2">
            <a:extLst>
              <a:ext uri="{28A0092B-C50C-407E-A947-70E740481C1C}">
                <a14:useLocalDpi xmlns:a14="http://schemas.microsoft.com/office/drawing/2010/main" val="0"/>
              </a:ext>
            </a:extLst>
          </a:blip>
          <a:srcRect l="25649" t="12157" r="39179" b="3294"/>
          <a:stretch/>
        </p:blipFill>
        <p:spPr>
          <a:xfrm>
            <a:off x="3444766" y="76201"/>
            <a:ext cx="5165834" cy="668519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2950" t="15920" r="27565" b="49851"/>
          <a:stretch/>
        </p:blipFill>
        <p:spPr>
          <a:xfrm>
            <a:off x="533400" y="4038600"/>
            <a:ext cx="1656359" cy="2158286"/>
          </a:xfrm>
          <a:prstGeom prst="rect">
            <a:avLst/>
          </a:prstGeom>
        </p:spPr>
      </p:pic>
      <p:sp>
        <p:nvSpPr>
          <p:cNvPr id="6" name="Oval Callout 5"/>
          <p:cNvSpPr/>
          <p:nvPr/>
        </p:nvSpPr>
        <p:spPr>
          <a:xfrm>
            <a:off x="2057400" y="228600"/>
            <a:ext cx="6705600" cy="6324600"/>
          </a:xfrm>
          <a:prstGeom prst="wedgeEllipseCallout">
            <a:avLst>
              <a:gd name="adj1" fmla="val -51257"/>
              <a:gd name="adj2" fmla="val 2805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I want to make clear that the specific questions I asked are not “bad” questions; in fact, they may be excellent questions I need to answer.</a:t>
            </a:r>
          </a:p>
          <a:p>
            <a:pPr algn="ctr"/>
            <a:endParaRPr lang="en-US" sz="2000" dirty="0"/>
          </a:p>
          <a:p>
            <a:pPr algn="ctr"/>
            <a:r>
              <a:rPr lang="en-US" sz="2000" dirty="0" smtClean="0"/>
              <a:t>So, I could make one of the 4x4 questions be something like this:</a:t>
            </a:r>
          </a:p>
          <a:p>
            <a:pPr algn="ctr"/>
            <a:endParaRPr lang="en-US" sz="2000" dirty="0"/>
          </a:p>
          <a:p>
            <a:pPr algn="ctr"/>
            <a:r>
              <a:rPr lang="en-US" sz="2000" dirty="0" smtClean="0"/>
              <a:t>“What ought I be able to answer from this section?”  </a:t>
            </a:r>
          </a:p>
          <a:p>
            <a:pPr algn="ctr"/>
            <a:r>
              <a:rPr lang="en-US" sz="2000" dirty="0" smtClean="0"/>
              <a:t>Ah, </a:t>
            </a:r>
            <a:r>
              <a:rPr lang="en-US" sz="2000" i="1" dirty="0" smtClean="0"/>
              <a:t>Professor’s Questions</a:t>
            </a:r>
            <a:r>
              <a:rPr lang="en-US" sz="2000" dirty="0" smtClean="0"/>
              <a:t>! </a:t>
            </a:r>
          </a:p>
          <a:p>
            <a:pPr algn="ctr"/>
            <a:endParaRPr lang="en-US" sz="2000" dirty="0" smtClean="0"/>
          </a:p>
          <a:p>
            <a:pPr algn="ctr"/>
            <a:r>
              <a:rPr lang="en-US" sz="2000" dirty="0" smtClean="0"/>
              <a:t>I could choose “Prof’s ?s” to be one of the four generic questions to ask </a:t>
            </a:r>
          </a:p>
          <a:p>
            <a:pPr algn="ctr"/>
            <a:r>
              <a:rPr lang="en-US" sz="2000" dirty="0" smtClean="0"/>
              <a:t>over and over.</a:t>
            </a:r>
          </a:p>
        </p:txBody>
      </p:sp>
    </p:spTree>
    <p:extLst>
      <p:ext uri="{BB962C8B-B14F-4D97-AF65-F5344CB8AC3E}">
        <p14:creationId xmlns:p14="http://schemas.microsoft.com/office/powerpoint/2010/main" val="59599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ThSh 4x4 Download.pdf - Adobe Reader"/>
          <p:cNvPicPr>
            <a:picLocks noChangeAspect="1"/>
          </p:cNvPicPr>
          <p:nvPr/>
        </p:nvPicPr>
        <p:blipFill rotWithShape="1">
          <a:blip r:embed="rId3">
            <a:extLst>
              <a:ext uri="{28A0092B-C50C-407E-A947-70E740481C1C}">
                <a14:useLocalDpi xmlns:a14="http://schemas.microsoft.com/office/drawing/2010/main" val="0"/>
              </a:ext>
            </a:extLst>
          </a:blip>
          <a:srcRect l="25649" t="12157" r="39179" b="3294"/>
          <a:stretch/>
        </p:blipFill>
        <p:spPr>
          <a:xfrm>
            <a:off x="3444766" y="63500"/>
            <a:ext cx="5165834" cy="6685196"/>
          </a:xfrm>
          <a:prstGeom prst="rect">
            <a:avLst/>
          </a:prstGeom>
          <a:ln>
            <a:solidFill>
              <a:schemeClr val="accent6">
                <a:lumMod val="50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950" t="15920" r="27565" b="49851"/>
          <a:stretch/>
        </p:blipFill>
        <p:spPr>
          <a:xfrm>
            <a:off x="533400" y="4539611"/>
            <a:ext cx="1656359" cy="2158286"/>
          </a:xfrm>
          <a:prstGeom prst="rect">
            <a:avLst/>
          </a:prstGeom>
        </p:spPr>
      </p:pic>
      <p:sp>
        <p:nvSpPr>
          <p:cNvPr id="5" name="Oval Callout 4"/>
          <p:cNvSpPr/>
          <p:nvPr/>
        </p:nvSpPr>
        <p:spPr>
          <a:xfrm>
            <a:off x="1219200" y="1066800"/>
            <a:ext cx="3657600" cy="3733799"/>
          </a:xfrm>
          <a:prstGeom prst="wedgeEllipseCallout">
            <a:avLst>
              <a:gd name="adj1" fmla="val -29658"/>
              <a:gd name="adj2" fmla="val 587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Let </a:t>
            </a:r>
            <a:r>
              <a:rPr lang="en-US" sz="2400" dirty="0"/>
              <a:t>me show </a:t>
            </a:r>
            <a:r>
              <a:rPr lang="en-US" sz="2400" dirty="0" smtClean="0"/>
              <a:t>you how </a:t>
            </a:r>
            <a:r>
              <a:rPr lang="en-US" sz="2400" dirty="0"/>
              <a:t>I set up </a:t>
            </a:r>
            <a:r>
              <a:rPr lang="en-US" sz="2400" dirty="0" smtClean="0"/>
              <a:t>the </a:t>
            </a:r>
            <a:r>
              <a:rPr lang="en-US" sz="2400" dirty="0" err="1"/>
              <a:t>ThinkSheet</a:t>
            </a:r>
            <a:r>
              <a:rPr lang="en-US" sz="2400" dirty="0"/>
              <a:t> for maximum benefit in the quickest way.  </a:t>
            </a:r>
          </a:p>
        </p:txBody>
      </p:sp>
      <p:sp>
        <p:nvSpPr>
          <p:cNvPr id="7" name="Oval Callout 6"/>
          <p:cNvSpPr/>
          <p:nvPr/>
        </p:nvSpPr>
        <p:spPr>
          <a:xfrm>
            <a:off x="838201" y="139701"/>
            <a:ext cx="5029199" cy="4813299"/>
          </a:xfrm>
          <a:prstGeom prst="wedgeEllipseCallout">
            <a:avLst>
              <a:gd name="adj1" fmla="val -23531"/>
              <a:gd name="adj2" fmla="val 58515"/>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t>First, I look at my purpose and think what questions would most likely help me meet those purposes.</a:t>
            </a:r>
          </a:p>
          <a:p>
            <a:pPr algn="ctr">
              <a:defRPr/>
            </a:pPr>
            <a:endParaRPr lang="en-US" sz="2400" dirty="0"/>
          </a:p>
          <a:p>
            <a:pPr algn="ctr">
              <a:defRPr/>
            </a:pPr>
            <a:r>
              <a:rPr lang="en-US" sz="2400" dirty="0" smtClean="0"/>
              <a:t>Then I look </a:t>
            </a:r>
            <a:r>
              <a:rPr lang="en-US" sz="2400" dirty="0"/>
              <a:t>for </a:t>
            </a:r>
            <a:r>
              <a:rPr lang="en-US" sz="2400" dirty="0" smtClean="0"/>
              <a:t>ideas from the list of suggestions in the Handbook under </a:t>
            </a:r>
          </a:p>
          <a:p>
            <a:pPr algn="ctr">
              <a:defRPr/>
            </a:pPr>
            <a:r>
              <a:rPr lang="en-US" sz="2400" b="1" i="1" dirty="0" smtClean="0"/>
              <a:t>4x4 Download</a:t>
            </a:r>
            <a:r>
              <a:rPr lang="en-US" sz="2400" dirty="0" smtClean="0"/>
              <a:t>, </a:t>
            </a:r>
          </a:p>
          <a:p>
            <a:pPr algn="ctr">
              <a:defRPr/>
            </a:pPr>
            <a:r>
              <a:rPr lang="en-US" sz="2400" dirty="0" smtClean="0"/>
              <a:t>“</a:t>
            </a:r>
            <a:r>
              <a:rPr lang="en-US" sz="2400" b="1" dirty="0" smtClean="0"/>
              <a:t>Informational Text.”</a:t>
            </a:r>
            <a:endParaRPr lang="en-US" sz="2400" dirty="0"/>
          </a:p>
        </p:txBody>
      </p:sp>
      <p:grpSp>
        <p:nvGrpSpPr>
          <p:cNvPr id="15" name="Group 14"/>
          <p:cNvGrpSpPr/>
          <p:nvPr/>
        </p:nvGrpSpPr>
        <p:grpSpPr>
          <a:xfrm>
            <a:off x="5410200" y="2438400"/>
            <a:ext cx="3657600" cy="4279900"/>
            <a:chOff x="5410200" y="2171700"/>
            <a:chExt cx="3657600" cy="4279900"/>
          </a:xfrm>
        </p:grpSpPr>
        <p:sp>
          <p:nvSpPr>
            <p:cNvPr id="10" name="Rounded Rectangle 9"/>
            <p:cNvSpPr/>
            <p:nvPr/>
          </p:nvSpPr>
          <p:spPr>
            <a:xfrm>
              <a:off x="5410200" y="2171700"/>
              <a:ext cx="3657600" cy="4279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TextBox 13"/>
            <p:cNvSpPr txBox="1"/>
            <p:nvPr/>
          </p:nvSpPr>
          <p:spPr>
            <a:xfrm>
              <a:off x="5715000" y="2286000"/>
              <a:ext cx="3124200" cy="400109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b="1" dirty="0" smtClean="0"/>
                <a:t>Informational Text  </a:t>
              </a:r>
            </a:p>
            <a:p>
              <a:pPr marL="285750" lvl="0" indent="-285750">
                <a:buFont typeface="Arial" panose="020B0604020202020204" pitchFamily="34" charset="0"/>
                <a:buChar char="•"/>
              </a:pPr>
              <a:r>
                <a:rPr lang="en-US" b="1" dirty="0" smtClean="0"/>
                <a:t>Sample basic questions  </a:t>
              </a:r>
              <a:r>
                <a:rPr lang="en-US" sz="1400" dirty="0" smtClean="0"/>
                <a:t>main points, important details, </a:t>
              </a:r>
              <a:r>
                <a:rPr lang="en-US" sz="1400" i="1" dirty="0" smtClean="0"/>
                <a:t>Prof’s Questions</a:t>
              </a:r>
              <a:r>
                <a:rPr lang="en-US" sz="1400" dirty="0" smtClean="0"/>
                <a:t>, vocabulary and definitions. </a:t>
              </a:r>
            </a:p>
            <a:p>
              <a:pPr marL="285750" lvl="0" indent="-285750">
                <a:buFont typeface="Arial" panose="020B0604020202020204" pitchFamily="34" charset="0"/>
                <a:buChar char="•"/>
              </a:pPr>
              <a:r>
                <a:rPr lang="en-US" b="1" dirty="0" smtClean="0"/>
                <a:t>Sample advanced questions  </a:t>
              </a:r>
              <a:r>
                <a:rPr lang="en-US" sz="1400" dirty="0" smtClean="0"/>
                <a:t>counter-arguments</a:t>
              </a:r>
              <a:r>
                <a:rPr lang="en-US" sz="1400" dirty="0"/>
                <a:t>, </a:t>
              </a:r>
              <a:r>
                <a:rPr lang="en-US" sz="1400" dirty="0" smtClean="0"/>
                <a:t>details </a:t>
              </a:r>
              <a:r>
                <a:rPr lang="en-US" sz="1400" dirty="0"/>
                <a:t>to supplement arguments, </a:t>
              </a:r>
              <a:r>
                <a:rPr lang="en-US" sz="1400" dirty="0" smtClean="0"/>
                <a:t>connections</a:t>
              </a:r>
              <a:r>
                <a:rPr lang="en-US" sz="1400" dirty="0"/>
                <a:t>, unanswered questions, hypotheses, examples, so what?, purpose of this section, still fuzzy for me, essential equations, author’s intentions, biases, implications, my opinions, underlying assumptions, </a:t>
              </a:r>
              <a:r>
                <a:rPr lang="en-US" sz="1400" i="1" dirty="0" smtClean="0"/>
                <a:t>My Questions</a:t>
              </a:r>
              <a:r>
                <a:rPr lang="en-US" sz="1400" dirty="0" smtClean="0"/>
                <a:t>, </a:t>
              </a:r>
              <a:r>
                <a:rPr lang="en-US" sz="1400" dirty="0"/>
                <a:t>theoretical </a:t>
              </a:r>
              <a:r>
                <a:rPr lang="en-US" sz="1400" dirty="0" smtClean="0"/>
                <a:t>perspective, applications, properties, analogies, problems.</a:t>
              </a:r>
              <a:endParaRPr lang="en-US" sz="1400" dirty="0"/>
            </a:p>
          </p:txBody>
        </p:sp>
      </p:grpSp>
      <p:cxnSp>
        <p:nvCxnSpPr>
          <p:cNvPr id="17" name="Straight Arrow Connector 16"/>
          <p:cNvCxnSpPr/>
          <p:nvPr/>
        </p:nvCxnSpPr>
        <p:spPr>
          <a:xfrm>
            <a:off x="5105400" y="2743200"/>
            <a:ext cx="1066800" cy="0"/>
          </a:xfrm>
          <a:prstGeom prst="straightConnector1">
            <a:avLst/>
          </a:prstGeom>
          <a:ln w="38100">
            <a:tailEnd type="arrow"/>
          </a:ln>
        </p:spPr>
        <p:style>
          <a:lnRef idx="1">
            <a:schemeClr val="accent4"/>
          </a:lnRef>
          <a:fillRef idx="0">
            <a:schemeClr val="accent4"/>
          </a:fillRef>
          <a:effectRef idx="0">
            <a:schemeClr val="accent4"/>
          </a:effectRef>
          <a:fontRef idx="minor">
            <a:schemeClr val="tx1"/>
          </a:fontRef>
        </p:style>
      </p:cxnSp>
      <p:grpSp>
        <p:nvGrpSpPr>
          <p:cNvPr id="12" name="Group 11"/>
          <p:cNvGrpSpPr/>
          <p:nvPr/>
        </p:nvGrpSpPr>
        <p:grpSpPr>
          <a:xfrm>
            <a:off x="5486400" y="355243"/>
            <a:ext cx="3505200" cy="2006957"/>
            <a:chOff x="4800600" y="3669586"/>
            <a:chExt cx="3657600" cy="2362200"/>
          </a:xfrm>
        </p:grpSpPr>
        <p:sp>
          <p:nvSpPr>
            <p:cNvPr id="13" name="Rounded Rectangle 12"/>
            <p:cNvSpPr/>
            <p:nvPr/>
          </p:nvSpPr>
          <p:spPr>
            <a:xfrm>
              <a:off x="4800600" y="3669586"/>
              <a:ext cx="3657600" cy="2362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4953000" y="3836075"/>
              <a:ext cx="3352800" cy="1585049"/>
            </a:xfrm>
            <a:prstGeom prst="rect">
              <a:avLst/>
            </a:prstGeom>
            <a:noFill/>
          </p:spPr>
          <p:txBody>
            <a:bodyPr wrap="square" rtlCol="0">
              <a:spAutoFit/>
            </a:bodyPr>
            <a:lstStyle/>
            <a:p>
              <a:endParaRPr lang="en-US" sz="700" dirty="0" smtClean="0"/>
            </a:p>
            <a:p>
              <a:r>
                <a:rPr lang="en-US" dirty="0" smtClean="0"/>
                <a:t>MY PURPOSE:  </a:t>
              </a:r>
              <a:r>
                <a:rPr lang="en-US" u="sng" dirty="0" smtClean="0"/>
                <a:t>List</a:t>
              </a:r>
              <a:r>
                <a:rPr lang="en-US" dirty="0" smtClean="0"/>
                <a:t> the English and Classical influences on American government and </a:t>
              </a:r>
              <a:r>
                <a:rPr lang="en-US" u="sng" dirty="0" smtClean="0"/>
                <a:t>explain</a:t>
              </a:r>
              <a:r>
                <a:rPr lang="en-US" dirty="0" smtClean="0"/>
                <a:t> the three most prominent influences with good details.</a:t>
              </a:r>
              <a:endParaRPr lang="en-US" dirty="0"/>
            </a:p>
          </p:txBody>
        </p:sp>
      </p:grpSp>
      <p:cxnSp>
        <p:nvCxnSpPr>
          <p:cNvPr id="18" name="Straight Arrow Connector 17"/>
          <p:cNvCxnSpPr/>
          <p:nvPr/>
        </p:nvCxnSpPr>
        <p:spPr>
          <a:xfrm flipV="1">
            <a:off x="4953000" y="838200"/>
            <a:ext cx="67945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06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6840</TotalTime>
  <Words>2828</Words>
  <Application>Microsoft Office PowerPoint</Application>
  <PresentationFormat>On-screen Show (4:3)</PresentationFormat>
  <Paragraphs>418</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4 x 4 Download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Plummer</dc:creator>
  <cp:lastModifiedBy>Marné B. Isakson</cp:lastModifiedBy>
  <cp:revision>250</cp:revision>
  <dcterms:created xsi:type="dcterms:W3CDTF">2012-12-28T19:02:11Z</dcterms:created>
  <dcterms:modified xsi:type="dcterms:W3CDTF">2015-02-22T05:59:59Z</dcterms:modified>
</cp:coreProperties>
</file>