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4" r:id="rId3"/>
    <p:sldId id="290" r:id="rId4"/>
    <p:sldId id="291" r:id="rId5"/>
    <p:sldId id="319" r:id="rId6"/>
    <p:sldId id="292" r:id="rId7"/>
    <p:sldId id="293" r:id="rId8"/>
    <p:sldId id="294" r:id="rId9"/>
    <p:sldId id="315" r:id="rId10"/>
    <p:sldId id="296" r:id="rId11"/>
    <p:sldId id="317" r:id="rId12"/>
    <p:sldId id="295" r:id="rId13"/>
    <p:sldId id="297" r:id="rId14"/>
    <p:sldId id="299" r:id="rId15"/>
    <p:sldId id="300" r:id="rId16"/>
    <p:sldId id="329" r:id="rId17"/>
    <p:sldId id="320" r:id="rId18"/>
    <p:sldId id="309" r:id="rId19"/>
    <p:sldId id="324" r:id="rId20"/>
    <p:sldId id="325" r:id="rId21"/>
    <p:sldId id="327" r:id="rId22"/>
    <p:sldId id="328" r:id="rId23"/>
    <p:sldId id="31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6980" autoAdjust="0"/>
  </p:normalViewPr>
  <p:slideViewPr>
    <p:cSldViewPr>
      <p:cViewPr>
        <p:scale>
          <a:sx n="91" d="100"/>
          <a:sy n="91" d="100"/>
        </p:scale>
        <p:origin x="-93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31FFA-2C89-4BA5-9ECE-F30B096DE1AF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37362-5D22-4464-893F-25D414E2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1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37362-5D22-4464-893F-25D414E2E7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1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37362-5D22-4464-893F-25D414E2E7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2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37362-5D22-4464-893F-25D414E2E7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12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37362-5D22-4464-893F-25D414E2E7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0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37362-5D22-4464-893F-25D414E2E7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2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37362-5D22-4464-893F-25D414E2E7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28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37362-5D22-4464-893F-25D414E2E7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20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37362-5D22-4464-893F-25D414E2E7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28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37362-5D22-4464-893F-25D414E2E7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2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EDBD-F793-4CB7-8FE7-801A3A7F2A1A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5D02-FEC5-407C-89EB-38A9DA2B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5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EDBD-F793-4CB7-8FE7-801A3A7F2A1A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5D02-FEC5-407C-89EB-38A9DA2B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1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EDBD-F793-4CB7-8FE7-801A3A7F2A1A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5D02-FEC5-407C-89EB-38A9DA2B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EDBD-F793-4CB7-8FE7-801A3A7F2A1A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5D02-FEC5-407C-89EB-38A9DA2B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5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EDBD-F793-4CB7-8FE7-801A3A7F2A1A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5D02-FEC5-407C-89EB-38A9DA2B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2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EDBD-F793-4CB7-8FE7-801A3A7F2A1A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5D02-FEC5-407C-89EB-38A9DA2B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EDBD-F793-4CB7-8FE7-801A3A7F2A1A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5D02-FEC5-407C-89EB-38A9DA2B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0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EDBD-F793-4CB7-8FE7-801A3A7F2A1A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5D02-FEC5-407C-89EB-38A9DA2B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8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EDBD-F793-4CB7-8FE7-801A3A7F2A1A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5D02-FEC5-407C-89EB-38A9DA2B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2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EDBD-F793-4CB7-8FE7-801A3A7F2A1A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5D02-FEC5-407C-89EB-38A9DA2B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6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EDBD-F793-4CB7-8FE7-801A3A7F2A1A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5D02-FEC5-407C-89EB-38A9DA2B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7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4EDBD-F793-4CB7-8FE7-801A3A7F2A1A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C5D02-FEC5-407C-89EB-38A9DA2B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5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Questions / New Thoughts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4" y="685800"/>
            <a:ext cx="131036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1981200" y="533400"/>
            <a:ext cx="6400800" cy="1887186"/>
          </a:xfrm>
          <a:prstGeom prst="wedgeEllipseCallout">
            <a:avLst>
              <a:gd name="adj1" fmla="val -66439"/>
              <a:gd name="adj2" fmla="val 363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/>
              <a:t>I have finished reading this text</a:t>
            </a:r>
            <a:endParaRPr lang="en-US" sz="2400" b="1" i="1" dirty="0"/>
          </a:p>
          <a:p>
            <a:pPr algn="ctr">
              <a:defRPr/>
            </a:pPr>
            <a:r>
              <a:rPr lang="en-US" sz="2400" b="1" i="1" dirty="0" smtClean="0"/>
              <a:t>City </a:t>
            </a:r>
            <a:r>
              <a:rPr lang="en-US" sz="2400" b="1" i="1" dirty="0"/>
              <a:t>Upon a Hill, </a:t>
            </a:r>
            <a:r>
              <a:rPr lang="en-US" sz="2400" i="1" dirty="0"/>
              <a:t>Chapter </a:t>
            </a:r>
            <a:r>
              <a:rPr lang="en-US" sz="2400" i="1" dirty="0" smtClean="0"/>
              <a:t>12 </a:t>
            </a:r>
          </a:p>
          <a:p>
            <a:pPr algn="ctr">
              <a:defRPr/>
            </a:pPr>
            <a:r>
              <a:rPr lang="en-US" sz="2400" b="1" i="1" dirty="0" smtClean="0"/>
              <a:t>“</a:t>
            </a:r>
            <a:r>
              <a:rPr lang="en-US" sz="2400" b="1" i="1" dirty="0"/>
              <a:t>The Rise </a:t>
            </a:r>
            <a:r>
              <a:rPr lang="en-US" sz="2400" b="1" i="1" dirty="0" smtClean="0"/>
              <a:t>of Government.”</a:t>
            </a:r>
            <a:endParaRPr lang="en-US" sz="2400" b="1" i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13" y="2514600"/>
            <a:ext cx="3366160" cy="42115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76995"/>
            <a:ext cx="3326995" cy="43193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37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 ThSh NQNT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6" t="14599" r="28831" b="5312"/>
          <a:stretch/>
        </p:blipFill>
        <p:spPr>
          <a:xfrm>
            <a:off x="0" y="0"/>
            <a:ext cx="9144000" cy="694692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56" y="1905000"/>
            <a:ext cx="131036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4671456" y="1797064"/>
            <a:ext cx="3657600" cy="1676400"/>
          </a:xfrm>
          <a:prstGeom prst="wedgeEllipseCallout">
            <a:avLst>
              <a:gd name="adj1" fmla="val -64519"/>
              <a:gd name="adj2" fmla="val 510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start in the middle of the </a:t>
            </a:r>
            <a:r>
              <a:rPr lang="en-US" sz="2400" dirty="0" err="1" smtClean="0"/>
              <a:t>ThinkSheet</a:t>
            </a:r>
            <a:r>
              <a:rPr lang="en-US" sz="2400" dirty="0" smtClean="0"/>
              <a:t>.</a:t>
            </a:r>
            <a:endParaRPr lang="en-US" sz="2400" b="1" i="1" dirty="0"/>
          </a:p>
        </p:txBody>
      </p:sp>
      <p:sp>
        <p:nvSpPr>
          <p:cNvPr id="8" name="Rounded Rectangle 7"/>
          <p:cNvSpPr/>
          <p:nvPr/>
        </p:nvSpPr>
        <p:spPr>
          <a:xfrm>
            <a:off x="3417125" y="4062350"/>
            <a:ext cx="2222666" cy="12954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4724400" y="990600"/>
            <a:ext cx="4350280" cy="3286125"/>
          </a:xfrm>
          <a:prstGeom prst="wedgeEllipseCallout">
            <a:avLst>
              <a:gd name="adj1" fmla="val -62490"/>
              <a:gd name="adj2" fmla="val 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From my reading, an issue that intrigued and bothered me was the dubious impact on society of the rise of big business during the late 19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century—onward.</a:t>
            </a:r>
            <a:endParaRPr lang="en-US" sz="2300" b="1" i="1" dirty="0"/>
          </a:p>
        </p:txBody>
      </p:sp>
      <p:sp>
        <p:nvSpPr>
          <p:cNvPr id="10" name="Oval Callout 9"/>
          <p:cNvSpPr/>
          <p:nvPr/>
        </p:nvSpPr>
        <p:spPr>
          <a:xfrm>
            <a:off x="4518066" y="1666875"/>
            <a:ext cx="2894609" cy="2152650"/>
          </a:xfrm>
          <a:prstGeom prst="wedgeEllipseCallout">
            <a:avLst>
              <a:gd name="adj1" fmla="val -64519"/>
              <a:gd name="adj2" fmla="val 510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I write this on the line provided.  </a:t>
            </a:r>
          </a:p>
          <a:p>
            <a:pPr algn="ctr"/>
            <a:endParaRPr lang="en-US" sz="2300" dirty="0"/>
          </a:p>
        </p:txBody>
      </p:sp>
      <p:sp>
        <p:nvSpPr>
          <p:cNvPr id="2" name="TextBox 1"/>
          <p:cNvSpPr txBox="1"/>
          <p:nvPr/>
        </p:nvSpPr>
        <p:spPr>
          <a:xfrm>
            <a:off x="3505200" y="4419600"/>
            <a:ext cx="202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Concerns about the rise of big business</a:t>
            </a:r>
            <a:endParaRPr lang="en-US" sz="1200" b="1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987636" y="3124200"/>
            <a:ext cx="419100" cy="1371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Oval Callout 14"/>
          <p:cNvSpPr/>
          <p:nvPr/>
        </p:nvSpPr>
        <p:spPr>
          <a:xfrm>
            <a:off x="4623459" y="1209674"/>
            <a:ext cx="3453741" cy="2600326"/>
          </a:xfrm>
          <a:prstGeom prst="wedgeEllipseCallout">
            <a:avLst>
              <a:gd name="adj1" fmla="val -64929"/>
              <a:gd name="adj2" fmla="val 19446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/>
              <a:t>This </a:t>
            </a:r>
            <a:r>
              <a:rPr lang="en-US" sz="2000" dirty="0" smtClean="0"/>
              <a:t>issue </a:t>
            </a:r>
            <a:r>
              <a:rPr lang="en-US" sz="2000" dirty="0"/>
              <a:t>will </a:t>
            </a:r>
            <a:r>
              <a:rPr lang="en-US" sz="2000" dirty="0" smtClean="0"/>
              <a:t>focus (but </a:t>
            </a:r>
            <a:r>
              <a:rPr lang="en-US" sz="2000" dirty="0"/>
              <a:t>not </a:t>
            </a:r>
            <a:r>
              <a:rPr lang="en-US" sz="2000" dirty="0" smtClean="0"/>
              <a:t>limit) my </a:t>
            </a:r>
            <a:r>
              <a:rPr lang="en-US" sz="2000" dirty="0"/>
              <a:t>thinking </a:t>
            </a:r>
            <a:r>
              <a:rPr lang="en-US" sz="2000" dirty="0" smtClean="0"/>
              <a:t>throughout</a:t>
            </a:r>
            <a:r>
              <a:rPr lang="en-US" sz="2000" dirty="0"/>
              <a:t> </a:t>
            </a:r>
            <a:r>
              <a:rPr lang="en-US" sz="2000" dirty="0" smtClean="0"/>
              <a:t>the processes of this strategy. 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1741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/>
          <a:stretch/>
        </p:blipFill>
        <p:spPr>
          <a:xfrm>
            <a:off x="152400" y="403762"/>
            <a:ext cx="8763000" cy="641861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834" y="4191000"/>
            <a:ext cx="131036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73925" y="480950"/>
            <a:ext cx="7772400" cy="457200"/>
          </a:xfrm>
          <a:prstGeom prst="round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487576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2286000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Meditate.</a:t>
            </a:r>
          </a:p>
          <a:p>
            <a:r>
              <a:rPr lang="en-US" dirty="0">
                <a:solidFill>
                  <a:srgbClr val="0000CC"/>
                </a:solidFill>
              </a:rPr>
              <a:t>T</a:t>
            </a:r>
            <a:r>
              <a:rPr lang="en-US" dirty="0" smtClean="0">
                <a:solidFill>
                  <a:srgbClr val="0000CC"/>
                </a:solidFill>
              </a:rPr>
              <a:t>hink about it in wild and fun ways.</a:t>
            </a:r>
          </a:p>
          <a:p>
            <a:r>
              <a:rPr lang="en-US" dirty="0">
                <a:solidFill>
                  <a:srgbClr val="0000CC"/>
                </a:solidFill>
              </a:rPr>
              <a:t>T</a:t>
            </a:r>
            <a:r>
              <a:rPr lang="en-US" dirty="0" smtClean="0">
                <a:solidFill>
                  <a:srgbClr val="0000CC"/>
                </a:solidFill>
              </a:rPr>
              <a:t>hink beyond what I already know about it or do with it. </a:t>
            </a:r>
          </a:p>
          <a:p>
            <a:r>
              <a:rPr lang="en-US" dirty="0">
                <a:solidFill>
                  <a:srgbClr val="0000CC"/>
                </a:solidFill>
              </a:rPr>
              <a:t>D</a:t>
            </a:r>
            <a:r>
              <a:rPr lang="en-US" dirty="0" smtClean="0">
                <a:solidFill>
                  <a:srgbClr val="0000CC"/>
                </a:solidFill>
              </a:rPr>
              <a:t>o thought-experiments.</a:t>
            </a:r>
          </a:p>
          <a:p>
            <a:r>
              <a:rPr lang="en-US" dirty="0">
                <a:solidFill>
                  <a:srgbClr val="0000CC"/>
                </a:solidFill>
              </a:rPr>
              <a:t>T</a:t>
            </a:r>
            <a:r>
              <a:rPr lang="en-US" dirty="0" smtClean="0">
                <a:solidFill>
                  <a:srgbClr val="0000CC"/>
                </a:solidFill>
              </a:rPr>
              <a:t>hink of analogies for this idea.  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Draw my understanding: “A pencil is one of the best eyes.”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Look again, look again.  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Think of difficulties identified about this topic?  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Ask “Where from here?”  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Ask “So what?”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019800" y="1004047"/>
            <a:ext cx="2716306" cy="2590800"/>
          </a:xfrm>
          <a:prstGeom prst="wedgeEllipseCallout">
            <a:avLst>
              <a:gd name="adj1" fmla="val 3390"/>
              <a:gd name="adj2" fmla="val 7347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 </a:t>
            </a:r>
            <a:r>
              <a:rPr lang="en-US" sz="2000" dirty="0" err="1" smtClean="0"/>
              <a:t>ThinkSheet</a:t>
            </a:r>
            <a:r>
              <a:rPr lang="en-US" sz="2000" dirty="0" smtClean="0"/>
              <a:t> has several suggestions for letting my mind “wonder” and “wander.”</a:t>
            </a:r>
            <a:endParaRPr lang="en-US" sz="2000" b="1" i="1" dirty="0"/>
          </a:p>
        </p:txBody>
      </p:sp>
      <p:sp>
        <p:nvSpPr>
          <p:cNvPr id="11" name="Oval Callout 10"/>
          <p:cNvSpPr/>
          <p:nvPr/>
        </p:nvSpPr>
        <p:spPr>
          <a:xfrm>
            <a:off x="5998110" y="977153"/>
            <a:ext cx="2794025" cy="2726561"/>
          </a:xfrm>
          <a:prstGeom prst="wedgeEllipseCallout">
            <a:avLst>
              <a:gd name="adj1" fmla="val 5466"/>
              <a:gd name="adj2" fmla="val 7283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Now I go to </a:t>
            </a:r>
          </a:p>
          <a:p>
            <a:pPr algn="ctr"/>
            <a:r>
              <a:rPr lang="en-US" sz="2200" dirty="0" smtClean="0"/>
              <a:t>the first task:  </a:t>
            </a:r>
            <a:r>
              <a:rPr lang="en-US" sz="2200" b="1" i="1" dirty="0"/>
              <a:t>Wonder &amp; </a:t>
            </a:r>
            <a:r>
              <a:rPr lang="en-US" sz="2200" b="1" i="1" dirty="0" smtClean="0"/>
              <a:t>Wander.  </a:t>
            </a:r>
            <a:r>
              <a:rPr lang="en-US" sz="2200" dirty="0" smtClean="0"/>
              <a:t>I free my mind to think about this issue.</a:t>
            </a:r>
            <a:endParaRPr lang="en-US" sz="22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4419600"/>
            <a:ext cx="202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Concerns about the rise of big business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9"/>
          <a:stretch/>
        </p:blipFill>
        <p:spPr>
          <a:xfrm>
            <a:off x="114300" y="304800"/>
            <a:ext cx="8763000" cy="6351605"/>
          </a:xfr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19901"/>
            <a:ext cx="131036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85800" y="304800"/>
            <a:ext cx="7772400" cy="381000"/>
          </a:xfrm>
          <a:prstGeom prst="round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Callout 16"/>
          <p:cNvSpPr/>
          <p:nvPr/>
        </p:nvSpPr>
        <p:spPr>
          <a:xfrm>
            <a:off x="2895600" y="1828800"/>
            <a:ext cx="3710419" cy="1968393"/>
          </a:xfrm>
          <a:prstGeom prst="wedgeEllipseCallout">
            <a:avLst>
              <a:gd name="adj1" fmla="val -64519"/>
              <a:gd name="adj2" fmla="val 6177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200" dirty="0" smtClean="0"/>
              <a:t>Here is my </a:t>
            </a:r>
            <a:r>
              <a:rPr lang="en-US" sz="2200" b="1" dirty="0" smtClean="0"/>
              <a:t>wondering and wandering </a:t>
            </a:r>
            <a:r>
              <a:rPr lang="en-US" sz="2200" dirty="0" smtClean="0"/>
              <a:t>about the rise of big business. 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05200" y="4191000"/>
            <a:ext cx="202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Concerns about the rise of big business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400" y="3048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t="4579" r="-435"/>
          <a:stretch/>
        </p:blipFill>
        <p:spPr>
          <a:xfrm>
            <a:off x="114300" y="304800"/>
            <a:ext cx="8763000" cy="6351604"/>
          </a:xfrm>
        </p:spPr>
      </p:pic>
      <p:sp>
        <p:nvSpPr>
          <p:cNvPr id="12" name="Rounded Rectangle 11"/>
          <p:cNvSpPr/>
          <p:nvPr/>
        </p:nvSpPr>
        <p:spPr>
          <a:xfrm>
            <a:off x="685800" y="304800"/>
            <a:ext cx="7772400" cy="381000"/>
          </a:xfrm>
          <a:prstGeom prst="round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685800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i="1" dirty="0" smtClean="0">
                <a:solidFill>
                  <a:srgbClr val="0000CC"/>
                </a:solidFill>
              </a:rPr>
              <a:t>Were </a:t>
            </a:r>
            <a:r>
              <a:rPr lang="en-US" sz="1600" i="1" dirty="0">
                <a:solidFill>
                  <a:srgbClr val="0000CC"/>
                </a:solidFill>
              </a:rPr>
              <a:t>are the ethics of some businesses taking advantage of their </a:t>
            </a:r>
            <a:r>
              <a:rPr lang="en-US" sz="1600" i="1" dirty="0" smtClean="0">
                <a:solidFill>
                  <a:srgbClr val="0000CC"/>
                </a:solidFill>
              </a:rPr>
              <a:t>employees?</a:t>
            </a:r>
            <a:endParaRPr lang="en-US" sz="1600" i="1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9392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i="1" dirty="0" smtClean="0">
                <a:solidFill>
                  <a:srgbClr val="0000CC"/>
                </a:solidFill>
              </a:rPr>
              <a:t>Are the problems of over-regulation of business worse than the problems caused by little or no regulation?</a:t>
            </a:r>
            <a:endParaRPr lang="en-US" sz="1600" i="1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14478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i="1" dirty="0" smtClean="0">
                <a:solidFill>
                  <a:srgbClr val="0000CC"/>
                </a:solidFill>
              </a:rPr>
              <a:t>How were the following outcomes reduced or eliminated? And where might they still be happening—anywhere? </a:t>
            </a:r>
          </a:p>
          <a:p>
            <a:pPr algn="ctr">
              <a:defRPr/>
            </a:pPr>
            <a:r>
              <a:rPr lang="en-US" sz="1600" i="1" dirty="0" smtClean="0">
                <a:solidFill>
                  <a:srgbClr val="0000CC"/>
                </a:solidFill>
              </a:rPr>
              <a:t>STEEL – many killed in unsafe mills.  </a:t>
            </a:r>
          </a:p>
          <a:p>
            <a:pPr algn="ctr">
              <a:defRPr/>
            </a:pPr>
            <a:r>
              <a:rPr lang="en-US" sz="1600" i="1" dirty="0">
                <a:solidFill>
                  <a:srgbClr val="0000CC"/>
                </a:solidFill>
              </a:rPr>
              <a:t>TEXTILES – Child labor 10 to 14 hours a day</a:t>
            </a:r>
          </a:p>
          <a:p>
            <a:pPr algn="ctr">
              <a:defRPr/>
            </a:pPr>
            <a:endParaRPr lang="en-US" sz="1600" i="1" dirty="0">
              <a:solidFill>
                <a:srgbClr val="0000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4960" y="2423985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i="1" dirty="0" smtClean="0">
                <a:solidFill>
                  <a:srgbClr val="0000CC"/>
                </a:solidFill>
              </a:rPr>
              <a:t>How to improve the situation?  What can cause change?   </a:t>
            </a:r>
          </a:p>
          <a:p>
            <a:pPr algn="ctr">
              <a:defRPr/>
            </a:pPr>
            <a:r>
              <a:rPr lang="en-US" sz="1600" i="1" dirty="0" smtClean="0">
                <a:solidFill>
                  <a:srgbClr val="0000CC"/>
                </a:solidFill>
              </a:rPr>
              <a:t>Have/Would some of the following work?  </a:t>
            </a:r>
            <a:endParaRPr lang="en-US" sz="1600" i="1" dirty="0">
              <a:solidFill>
                <a:srgbClr val="0000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3161015"/>
            <a:ext cx="2971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500" i="1" dirty="0" smtClean="0">
                <a:solidFill>
                  <a:srgbClr val="0000CC"/>
                </a:solidFill>
              </a:rPr>
              <a:t>--Workers protest &amp; organize.</a:t>
            </a:r>
            <a:endParaRPr lang="en-US" sz="1500" i="1" dirty="0">
              <a:solidFill>
                <a:srgbClr val="0000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4632" y="3563035"/>
            <a:ext cx="29799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500" i="1" dirty="0" smtClean="0">
                <a:solidFill>
                  <a:srgbClr val="0000CC"/>
                </a:solidFill>
              </a:rPr>
              <a:t>--Voters </a:t>
            </a:r>
            <a:r>
              <a:rPr lang="en-US" sz="1500" i="1" dirty="0">
                <a:solidFill>
                  <a:srgbClr val="0000CC"/>
                </a:solidFill>
              </a:rPr>
              <a:t>pressure Congress</a:t>
            </a:r>
            <a:r>
              <a:rPr lang="en-US" sz="1500" i="1" dirty="0" smtClean="0">
                <a:solidFill>
                  <a:srgbClr val="0000CC"/>
                </a:solidFill>
              </a:rPr>
              <a:t>.</a:t>
            </a:r>
            <a:endParaRPr lang="en-US" sz="1500" i="1" dirty="0">
              <a:solidFill>
                <a:srgbClr val="00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1" y="3352800"/>
            <a:ext cx="32765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500" i="1" dirty="0" smtClean="0">
                <a:solidFill>
                  <a:srgbClr val="0000CC"/>
                </a:solidFill>
              </a:rPr>
              <a:t>--Voters nominate </a:t>
            </a:r>
            <a:r>
              <a:rPr lang="en-US" sz="1500" i="1" dirty="0">
                <a:solidFill>
                  <a:srgbClr val="0000CC"/>
                </a:solidFill>
              </a:rPr>
              <a:t>regulator </a:t>
            </a:r>
            <a:r>
              <a:rPr lang="en-US" sz="1500" i="1" dirty="0" smtClean="0">
                <a:solidFill>
                  <a:srgbClr val="0000CC"/>
                </a:solidFill>
              </a:rPr>
              <a:t>types. </a:t>
            </a:r>
            <a:endParaRPr lang="en-US" sz="1500" i="1" dirty="0">
              <a:solidFill>
                <a:srgbClr val="0000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4191000"/>
            <a:ext cx="202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Concerns about the rise of big business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" y="3048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  <p:bldP spid="21" grpId="0"/>
      <p:bldP spid="22" grpId="0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"/>
          <a:stretch/>
        </p:blipFill>
        <p:spPr>
          <a:xfrm>
            <a:off x="152400" y="447261"/>
            <a:ext cx="8763000" cy="6410739"/>
          </a:xfrm>
        </p:spPr>
      </p:pic>
      <p:sp>
        <p:nvSpPr>
          <p:cNvPr id="5" name="Rounded Rectangle 4"/>
          <p:cNvSpPr/>
          <p:nvPr/>
        </p:nvSpPr>
        <p:spPr>
          <a:xfrm>
            <a:off x="410980" y="533400"/>
            <a:ext cx="609600" cy="6096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634" y="1718846"/>
            <a:ext cx="131036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505200" y="4419600"/>
            <a:ext cx="202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Concerns about the rise of big business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4565374" y="3951998"/>
            <a:ext cx="4350026" cy="1915402"/>
          </a:xfrm>
          <a:prstGeom prst="wedgeEllipseCallout">
            <a:avLst>
              <a:gd name="adj1" fmla="val 12105"/>
              <a:gd name="adj2" fmla="val -9733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Now, let’s look at the second task:</a:t>
            </a:r>
          </a:p>
          <a:p>
            <a:pPr algn="ctr"/>
            <a:r>
              <a:rPr lang="en-US" sz="2400" b="1" i="1" dirty="0" smtClean="0"/>
              <a:t>Generate Fascinating Questions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1143000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With passionate curiosity, ask 20 to 50 questions about it.      After three or four obvious questions, push yourself beyond those to 50 questions. (Of course, you will need extra space.)</a:t>
            </a: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Challenge all assumptions with “Why are things this way?  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How else could this be explained?” and “How else?” again.</a:t>
            </a: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Try these questions: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If this is true, what else might be true?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How might this fact or idea play out in a different setting?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2400" y="5334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6200" y="38100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1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"/>
          <a:stretch/>
        </p:blipFill>
        <p:spPr>
          <a:xfrm rot="5400000">
            <a:off x="361266" y="1239983"/>
            <a:ext cx="8763000" cy="6359236"/>
          </a:xfrm>
        </p:spPr>
      </p:pic>
      <p:sp>
        <p:nvSpPr>
          <p:cNvPr id="29" name="TextBox 28"/>
          <p:cNvSpPr txBox="1"/>
          <p:nvPr/>
        </p:nvSpPr>
        <p:spPr>
          <a:xfrm rot="5400000">
            <a:off x="3750677" y="4174123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Where are the ethics of some businesses taking advantage of their </a:t>
            </a: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employees?</a:t>
            </a:r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2854072" y="4301872"/>
            <a:ext cx="1935596" cy="433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Concerns about the rise of big business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4084121" y="3889526"/>
            <a:ext cx="5387899" cy="54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Are the problems of over-regulation of business worse than the problems caused by little or no regulation?</a:t>
            </a:r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5400000">
            <a:off x="3332660" y="3615568"/>
            <a:ext cx="5242280" cy="124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How were these outcomes reduced or eliminated? And could be if still happening—anywhere? </a:t>
            </a:r>
          </a:p>
          <a:p>
            <a:pPr algn="ctr">
              <a:defRPr/>
            </a:pP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STEEL – many killed in unsafe mills.  </a:t>
            </a:r>
          </a:p>
          <a:p>
            <a:pPr algn="ctr">
              <a:defRPr/>
            </a:pP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TEXTILES – Child labor 10 to 14 hours a day</a:t>
            </a:r>
          </a:p>
          <a:p>
            <a:pPr algn="ctr">
              <a:defRPr/>
            </a:pPr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5400000">
            <a:off x="3590324" y="3925931"/>
            <a:ext cx="3567663" cy="54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How to cause change?   </a:t>
            </a:r>
          </a:p>
          <a:p>
            <a:pPr algn="ctr">
              <a:defRPr/>
            </a:pP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Have/Would some of these work?  </a:t>
            </a:r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5400000">
            <a:off x="3604398" y="4194363"/>
            <a:ext cx="2839568" cy="303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b="1" i="1" dirty="0" smtClean="0">
                <a:solidFill>
                  <a:schemeClr val="bg1">
                    <a:lumMod val="75000"/>
                  </a:schemeClr>
                </a:solidFill>
              </a:rPr>
              <a:t>Workers protest &amp; organize</a:t>
            </a:r>
            <a:r>
              <a:rPr lang="en-US" sz="1500" i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sz="15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5400000">
            <a:off x="3139537" y="4259549"/>
            <a:ext cx="2847373" cy="303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b="1" i="1" dirty="0" smtClean="0">
                <a:solidFill>
                  <a:schemeClr val="bg1">
                    <a:lumMod val="75000"/>
                  </a:schemeClr>
                </a:solidFill>
              </a:rPr>
              <a:t>Voters </a:t>
            </a:r>
            <a:r>
              <a:rPr lang="en-US" sz="1500" b="1" i="1" dirty="0">
                <a:solidFill>
                  <a:schemeClr val="bg1">
                    <a:lumMod val="75000"/>
                  </a:schemeClr>
                </a:solidFill>
              </a:rPr>
              <a:t>pressure Congress</a:t>
            </a:r>
            <a:r>
              <a:rPr lang="en-US" sz="1500" b="1" i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sz="15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5400000">
            <a:off x="3241900" y="4194364"/>
            <a:ext cx="3130805" cy="303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b="1" i="1" dirty="0" smtClean="0">
                <a:solidFill>
                  <a:schemeClr val="bg1">
                    <a:lumMod val="75000"/>
                  </a:schemeClr>
                </a:solidFill>
              </a:rPr>
              <a:t>Voters nominate </a:t>
            </a:r>
            <a:r>
              <a:rPr lang="en-US" sz="1500" b="1" i="1" dirty="0">
                <a:solidFill>
                  <a:schemeClr val="bg1">
                    <a:lumMod val="75000"/>
                  </a:schemeClr>
                </a:solidFill>
              </a:rPr>
              <a:t>regulator </a:t>
            </a:r>
            <a:r>
              <a:rPr lang="en-US" sz="1500" b="1" i="1" dirty="0" smtClean="0">
                <a:solidFill>
                  <a:schemeClr val="bg1">
                    <a:lumMod val="75000"/>
                  </a:schemeClr>
                </a:solidFill>
              </a:rPr>
              <a:t>types</a:t>
            </a:r>
            <a:r>
              <a:rPr lang="en-US" sz="15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endParaRPr lang="en-US" sz="15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5400000">
            <a:off x="313982" y="901337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5088332" flipH="1">
            <a:off x="7682020" y="-18898"/>
            <a:ext cx="115019" cy="208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6200000">
            <a:off x="2246975" y="2820326"/>
            <a:ext cx="7236503" cy="2967453"/>
          </a:xfrm>
          <a:prstGeom prst="trapezoid">
            <a:avLst>
              <a:gd name="adj" fmla="val 850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 rot="5400000">
            <a:off x="2523783" y="2886418"/>
            <a:ext cx="6858000" cy="3066365"/>
            <a:chOff x="1066800" y="896035"/>
            <a:chExt cx="6858000" cy="3066365"/>
          </a:xfrm>
        </p:grpSpPr>
        <p:sp>
          <p:nvSpPr>
            <p:cNvPr id="49" name="TextBox 48"/>
            <p:cNvSpPr txBox="1"/>
            <p:nvPr/>
          </p:nvSpPr>
          <p:spPr>
            <a:xfrm>
              <a:off x="1066800" y="896035"/>
              <a:ext cx="6858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schemeClr val="bg1">
                      <a:lumMod val="75000"/>
                    </a:schemeClr>
                  </a:solidFill>
                </a:rPr>
                <a:t>Where are the ethics of some businesses taking advantage of their </a:t>
              </a: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employees?</a:t>
              </a:r>
              <a:endParaRPr lang="en-US" sz="1600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76400" y="1149460"/>
              <a:ext cx="56388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Are the problems of over-regulation of business worse than the problems caused by little or no regulation?</a:t>
              </a:r>
              <a:endParaRPr lang="en-US" sz="1600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28800" y="1658035"/>
              <a:ext cx="548640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How were these outcomes reduced or eliminated? And could be if still happening—anywhere? </a:t>
              </a:r>
            </a:p>
            <a:p>
              <a:pPr algn="ctr">
                <a:defRPr/>
              </a:pP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STEEL – many killed in unsafe mills.  </a:t>
              </a:r>
            </a:p>
            <a:p>
              <a:pPr algn="ctr">
                <a:defRPr/>
              </a:pPr>
              <a:r>
                <a:rPr lang="en-US" sz="1600" b="1" i="1" dirty="0">
                  <a:solidFill>
                    <a:schemeClr val="bg1">
                      <a:lumMod val="75000"/>
                    </a:schemeClr>
                  </a:solidFill>
                </a:rPr>
                <a:t>TEXTILES – Child labor 10 to 14 hours a day</a:t>
              </a:r>
            </a:p>
            <a:p>
              <a:pPr algn="ctr">
                <a:defRPr/>
              </a:pPr>
              <a:endParaRPr lang="en-US" sz="1600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667000" y="2644730"/>
              <a:ext cx="37338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How to cause change?   </a:t>
              </a:r>
            </a:p>
            <a:p>
              <a:pPr algn="ctr">
                <a:defRPr/>
              </a:pP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Have/Would some of these work?  </a:t>
              </a:r>
              <a:endParaRPr lang="en-US" sz="1600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200400" y="3148281"/>
              <a:ext cx="2971800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500" b="1" i="1" dirty="0" smtClean="0">
                  <a:solidFill>
                    <a:schemeClr val="bg1">
                      <a:lumMod val="75000"/>
                    </a:schemeClr>
                  </a:solidFill>
                </a:rPr>
                <a:t>Workers protest &amp; organize</a:t>
              </a:r>
              <a:r>
                <a:rPr lang="en-US" sz="1500" i="1" dirty="0" smtClean="0">
                  <a:solidFill>
                    <a:schemeClr val="bg1">
                      <a:lumMod val="75000"/>
                    </a:schemeClr>
                  </a:solidFill>
                </a:rPr>
                <a:t>.</a:t>
              </a:r>
              <a:endParaRPr lang="en-US" sz="15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64537" y="3639235"/>
              <a:ext cx="2979968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500" b="1" i="1" dirty="0" smtClean="0">
                  <a:solidFill>
                    <a:schemeClr val="bg1">
                      <a:lumMod val="75000"/>
                    </a:schemeClr>
                  </a:solidFill>
                </a:rPr>
                <a:t>Voters </a:t>
              </a:r>
              <a:r>
                <a:rPr lang="en-US" sz="1500" b="1" i="1" dirty="0">
                  <a:solidFill>
                    <a:schemeClr val="bg1">
                      <a:lumMod val="75000"/>
                    </a:schemeClr>
                  </a:solidFill>
                </a:rPr>
                <a:t>pressure Congress</a:t>
              </a:r>
              <a:r>
                <a:rPr lang="en-US" sz="1500" b="1" i="1" dirty="0" smtClean="0">
                  <a:solidFill>
                    <a:schemeClr val="bg1">
                      <a:lumMod val="75000"/>
                    </a:schemeClr>
                  </a:solidFill>
                </a:rPr>
                <a:t>.</a:t>
              </a:r>
              <a:endParaRPr lang="en-US" sz="1500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48001" y="3379274"/>
              <a:ext cx="3276599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500" b="1" i="1" dirty="0" smtClean="0">
                  <a:solidFill>
                    <a:schemeClr val="bg1">
                      <a:lumMod val="75000"/>
                    </a:schemeClr>
                  </a:solidFill>
                </a:rPr>
                <a:t>Voters nominate </a:t>
              </a:r>
              <a:r>
                <a:rPr lang="en-US" sz="1500" b="1" i="1" dirty="0">
                  <a:solidFill>
                    <a:schemeClr val="bg1">
                      <a:lumMod val="75000"/>
                    </a:schemeClr>
                  </a:solidFill>
                </a:rPr>
                <a:t>regulator </a:t>
              </a:r>
              <a:r>
                <a:rPr lang="en-US" sz="1500" b="1" i="1" dirty="0" smtClean="0">
                  <a:solidFill>
                    <a:schemeClr val="bg1">
                      <a:lumMod val="75000"/>
                    </a:schemeClr>
                  </a:solidFill>
                </a:rPr>
                <a:t>types</a:t>
              </a:r>
              <a:r>
                <a:rPr lang="en-US" sz="1500" i="1" dirty="0" smtClean="0">
                  <a:solidFill>
                    <a:schemeClr val="bg1">
                      <a:lumMod val="75000"/>
                    </a:schemeClr>
                  </a:solidFill>
                </a:rPr>
                <a:t>. </a:t>
              </a:r>
              <a:endParaRPr lang="en-US" sz="15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4322175" y="762000"/>
            <a:ext cx="3069225" cy="26244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1790700" y="309701"/>
            <a:ext cx="5829300" cy="4969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16" y="4889558"/>
            <a:ext cx="131036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7620000" y="762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"/>
          <a:stretch/>
        </p:blipFill>
        <p:spPr>
          <a:xfrm rot="5400000">
            <a:off x="363682" y="1278082"/>
            <a:ext cx="8763000" cy="6359236"/>
          </a:xfrm>
        </p:spPr>
      </p:pic>
      <p:sp>
        <p:nvSpPr>
          <p:cNvPr id="29" name="TextBox 28"/>
          <p:cNvSpPr txBox="1"/>
          <p:nvPr/>
        </p:nvSpPr>
        <p:spPr>
          <a:xfrm rot="5400000">
            <a:off x="3750677" y="4174123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Where are the ethics of some businesses taking advantage of their </a:t>
            </a: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employees?</a:t>
            </a:r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2854072" y="4301872"/>
            <a:ext cx="1935596" cy="433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Concerns about the rise of big business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4084121" y="3889526"/>
            <a:ext cx="5387899" cy="54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Are the problems of over-regulation of business worse than the problems caused by little or no regulation?</a:t>
            </a:r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5400000">
            <a:off x="3332660" y="3615568"/>
            <a:ext cx="5242280" cy="124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How were these outcomes reduced or eliminated? And could be if still happening—anywhere? </a:t>
            </a:r>
          </a:p>
          <a:p>
            <a:pPr algn="ctr">
              <a:defRPr/>
            </a:pP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STEEL – many killed in unsafe mills.  </a:t>
            </a:r>
          </a:p>
          <a:p>
            <a:pPr algn="ctr">
              <a:defRPr/>
            </a:pP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TEXTILES – Child labor 10 to 14 hours a day</a:t>
            </a:r>
          </a:p>
          <a:p>
            <a:pPr algn="ctr">
              <a:defRPr/>
            </a:pPr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5400000">
            <a:off x="3590324" y="3925931"/>
            <a:ext cx="3567663" cy="54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How to cause change?   </a:t>
            </a:r>
          </a:p>
          <a:p>
            <a:pPr algn="ctr">
              <a:defRPr/>
            </a:pP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Have/Would some of these work?  </a:t>
            </a:r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5400000">
            <a:off x="3604398" y="4194363"/>
            <a:ext cx="2839568" cy="303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b="1" i="1" dirty="0" smtClean="0">
                <a:solidFill>
                  <a:schemeClr val="bg1">
                    <a:lumMod val="75000"/>
                  </a:schemeClr>
                </a:solidFill>
              </a:rPr>
              <a:t>Workers protest &amp; organize</a:t>
            </a:r>
            <a:r>
              <a:rPr lang="en-US" sz="1500" i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sz="15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5400000">
            <a:off x="3139537" y="4259549"/>
            <a:ext cx="2847373" cy="303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b="1" i="1" dirty="0" smtClean="0">
                <a:solidFill>
                  <a:schemeClr val="bg1">
                    <a:lumMod val="75000"/>
                  </a:schemeClr>
                </a:solidFill>
              </a:rPr>
              <a:t>Voters </a:t>
            </a:r>
            <a:r>
              <a:rPr lang="en-US" sz="1500" b="1" i="1" dirty="0">
                <a:solidFill>
                  <a:schemeClr val="bg1">
                    <a:lumMod val="75000"/>
                  </a:schemeClr>
                </a:solidFill>
              </a:rPr>
              <a:t>pressure Congress</a:t>
            </a:r>
            <a:r>
              <a:rPr lang="en-US" sz="1500" b="1" i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sz="15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5400000">
            <a:off x="3241900" y="4194364"/>
            <a:ext cx="3130805" cy="303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b="1" i="1" dirty="0" smtClean="0">
                <a:solidFill>
                  <a:schemeClr val="bg1">
                    <a:lumMod val="75000"/>
                  </a:schemeClr>
                </a:solidFill>
              </a:rPr>
              <a:t>Voters nominate </a:t>
            </a:r>
            <a:r>
              <a:rPr lang="en-US" sz="1500" b="1" i="1" dirty="0">
                <a:solidFill>
                  <a:schemeClr val="bg1">
                    <a:lumMod val="75000"/>
                  </a:schemeClr>
                </a:solidFill>
              </a:rPr>
              <a:t>regulator </a:t>
            </a:r>
            <a:r>
              <a:rPr lang="en-US" sz="1500" b="1" i="1" dirty="0" smtClean="0">
                <a:solidFill>
                  <a:schemeClr val="bg1">
                    <a:lumMod val="75000"/>
                  </a:schemeClr>
                </a:solidFill>
              </a:rPr>
              <a:t>types</a:t>
            </a:r>
            <a:r>
              <a:rPr lang="en-US" sz="15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endParaRPr lang="en-US" sz="15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5400000">
            <a:off x="313982" y="901337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981199" y="838200"/>
            <a:ext cx="63246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i="1" dirty="0" smtClean="0">
                <a:solidFill>
                  <a:srgbClr val="FF0000"/>
                </a:solidFill>
              </a:rPr>
              <a:t>  </a:t>
            </a:r>
            <a:r>
              <a:rPr lang="en-US" sz="1200" b="1" i="1" dirty="0" smtClean="0">
                <a:solidFill>
                  <a:srgbClr val="FF0000"/>
                </a:solidFill>
              </a:rPr>
              <a:t>1. If people are happy to get a job, (any job) are they inevitably </a:t>
            </a:r>
            <a:r>
              <a:rPr lang="en-US" sz="1200" b="1" i="1" dirty="0">
                <a:solidFill>
                  <a:srgbClr val="FF0000"/>
                </a:solidFill>
              </a:rPr>
              <a:t>at the </a:t>
            </a:r>
            <a:endParaRPr lang="en-US" sz="1200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200" b="1" i="1" dirty="0">
                <a:solidFill>
                  <a:srgbClr val="FF0000"/>
                </a:solidFill>
              </a:rPr>
              <a:t> </a:t>
            </a:r>
            <a:r>
              <a:rPr lang="en-US" sz="1200" b="1" i="1" dirty="0" smtClean="0">
                <a:solidFill>
                  <a:srgbClr val="FF0000"/>
                </a:solidFill>
              </a:rPr>
              <a:t>   mercy of </a:t>
            </a:r>
            <a:r>
              <a:rPr lang="en-US" sz="1200" b="1" i="1" dirty="0">
                <a:solidFill>
                  <a:srgbClr val="FF0000"/>
                </a:solidFill>
              </a:rPr>
              <a:t>the owner</a:t>
            </a:r>
            <a:r>
              <a:rPr lang="en-US" sz="1200" b="1" i="1" dirty="0" smtClean="0">
                <a:solidFill>
                  <a:srgbClr val="FF0000"/>
                </a:solidFill>
              </a:rPr>
              <a:t>? </a:t>
            </a:r>
            <a:r>
              <a:rPr lang="en-US" sz="1200" b="1" i="1" dirty="0">
                <a:solidFill>
                  <a:srgbClr val="FF0000"/>
                </a:solidFill>
              </a:rPr>
              <a:t>(think of </a:t>
            </a:r>
            <a:r>
              <a:rPr lang="en-US" sz="1200" b="1" u="sng" dirty="0">
                <a:solidFill>
                  <a:srgbClr val="FF0000"/>
                </a:solidFill>
              </a:rPr>
              <a:t>Grapes of Wrath </a:t>
            </a:r>
            <a:r>
              <a:rPr lang="en-US" sz="1200" b="1" i="1" dirty="0">
                <a:solidFill>
                  <a:srgbClr val="FF0000"/>
                </a:solidFill>
              </a:rPr>
              <a:t>where </a:t>
            </a:r>
            <a:r>
              <a:rPr lang="en-US" sz="1200" b="1" i="1" dirty="0" smtClean="0">
                <a:solidFill>
                  <a:srgbClr val="FF0000"/>
                </a:solidFill>
              </a:rPr>
              <a:t>owners </a:t>
            </a:r>
          </a:p>
          <a:p>
            <a:pPr>
              <a:defRPr/>
            </a:pPr>
            <a:r>
              <a:rPr lang="en-US" sz="1200" b="1" i="1" dirty="0">
                <a:solidFill>
                  <a:srgbClr val="FF0000"/>
                </a:solidFill>
              </a:rPr>
              <a:t> </a:t>
            </a:r>
            <a:r>
              <a:rPr lang="en-US" sz="1200" b="1" i="1" dirty="0" smtClean="0">
                <a:solidFill>
                  <a:srgbClr val="FF0000"/>
                </a:solidFill>
              </a:rPr>
              <a:t>      publicized </a:t>
            </a:r>
            <a:r>
              <a:rPr lang="en-US" sz="1200" b="1" i="1" dirty="0">
                <a:solidFill>
                  <a:srgbClr val="FF0000"/>
                </a:solidFill>
              </a:rPr>
              <a:t>job openings when there </a:t>
            </a:r>
            <a:r>
              <a:rPr lang="en-US" sz="1200" b="1" i="1" dirty="0" smtClean="0">
                <a:solidFill>
                  <a:srgbClr val="FF0000"/>
                </a:solidFill>
              </a:rPr>
              <a:t>weren’t any </a:t>
            </a:r>
            <a:r>
              <a:rPr lang="en-US" sz="1200" b="1" i="1" dirty="0">
                <a:solidFill>
                  <a:srgbClr val="FF0000"/>
                </a:solidFill>
              </a:rPr>
              <a:t>so an over </a:t>
            </a:r>
            <a:endParaRPr lang="en-US" sz="1200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200" b="1" i="1" dirty="0">
                <a:solidFill>
                  <a:srgbClr val="FF0000"/>
                </a:solidFill>
              </a:rPr>
              <a:t> </a:t>
            </a:r>
            <a:r>
              <a:rPr lang="en-US" sz="1200" b="1" i="1" dirty="0" smtClean="0">
                <a:solidFill>
                  <a:srgbClr val="FF0000"/>
                </a:solidFill>
              </a:rPr>
              <a:t>        abundance </a:t>
            </a:r>
            <a:r>
              <a:rPr lang="en-US" sz="1200" b="1" i="1" dirty="0">
                <a:solidFill>
                  <a:srgbClr val="FF0000"/>
                </a:solidFill>
              </a:rPr>
              <a:t>of job </a:t>
            </a:r>
            <a:r>
              <a:rPr lang="en-US" sz="1200" b="1" i="1" dirty="0" smtClean="0">
                <a:solidFill>
                  <a:srgbClr val="FF0000"/>
                </a:solidFill>
              </a:rPr>
              <a:t>seekers took </a:t>
            </a:r>
            <a:r>
              <a:rPr lang="en-US" sz="1200" b="1" i="1" dirty="0">
                <a:solidFill>
                  <a:srgbClr val="FF0000"/>
                </a:solidFill>
              </a:rPr>
              <a:t>the </a:t>
            </a:r>
            <a:r>
              <a:rPr lang="en-US" sz="1200" b="1" i="1" dirty="0" smtClean="0">
                <a:solidFill>
                  <a:srgbClr val="FF0000"/>
                </a:solidFill>
              </a:rPr>
              <a:t>place </a:t>
            </a:r>
            <a:r>
              <a:rPr lang="en-US" sz="1200" b="1" i="1" dirty="0">
                <a:solidFill>
                  <a:srgbClr val="FF0000"/>
                </a:solidFill>
              </a:rPr>
              <a:t>of disgruntled </a:t>
            </a:r>
            <a:r>
              <a:rPr lang="en-US" sz="1200" b="1" i="1" dirty="0" smtClean="0">
                <a:solidFill>
                  <a:srgbClr val="FF0000"/>
                </a:solidFill>
              </a:rPr>
              <a:t>lower- </a:t>
            </a:r>
          </a:p>
          <a:p>
            <a:pPr>
              <a:defRPr/>
            </a:pPr>
            <a:r>
              <a:rPr lang="en-US" sz="1200" b="1" i="1" dirty="0">
                <a:solidFill>
                  <a:srgbClr val="FF0000"/>
                </a:solidFill>
              </a:rPr>
              <a:t> </a:t>
            </a:r>
            <a:r>
              <a:rPr lang="en-US" sz="1200" b="1" i="1" dirty="0" smtClean="0">
                <a:solidFill>
                  <a:srgbClr val="FF0000"/>
                </a:solidFill>
              </a:rPr>
              <a:t>           paid </a:t>
            </a:r>
            <a:r>
              <a:rPr lang="en-US" sz="1200" b="1" i="1" dirty="0">
                <a:solidFill>
                  <a:srgbClr val="FF0000"/>
                </a:solidFill>
              </a:rPr>
              <a:t>workers for </a:t>
            </a:r>
            <a:r>
              <a:rPr lang="en-US" sz="1200" b="1" i="1" dirty="0" smtClean="0">
                <a:solidFill>
                  <a:srgbClr val="FF0000"/>
                </a:solidFill>
              </a:rPr>
              <a:t>even </a:t>
            </a:r>
            <a:r>
              <a:rPr lang="en-US" sz="1200" b="1" i="1" dirty="0">
                <a:solidFill>
                  <a:srgbClr val="FF0000"/>
                </a:solidFill>
              </a:rPr>
              <a:t>lower </a:t>
            </a:r>
            <a:r>
              <a:rPr lang="en-US" sz="1200" b="1" i="1" dirty="0" smtClean="0">
                <a:solidFill>
                  <a:srgbClr val="FF0000"/>
                </a:solidFill>
              </a:rPr>
              <a:t>pay.)</a:t>
            </a:r>
          </a:p>
          <a:p>
            <a:pPr>
              <a:defRPr/>
            </a:pPr>
            <a:r>
              <a:rPr lang="en-US" sz="1200" b="1" i="1" dirty="0">
                <a:solidFill>
                  <a:srgbClr val="FF0000"/>
                </a:solidFill>
              </a:rPr>
              <a:t> </a:t>
            </a:r>
            <a:r>
              <a:rPr lang="en-US" sz="1200" b="1" i="1" dirty="0" smtClean="0">
                <a:solidFill>
                  <a:srgbClr val="FF0000"/>
                </a:solidFill>
              </a:rPr>
              <a:t>          2.Why do we call any attempt to regulate “Socialism”?</a:t>
            </a:r>
          </a:p>
          <a:p>
            <a:pPr>
              <a:defRPr/>
            </a:pPr>
            <a:r>
              <a:rPr lang="en-US" sz="1200" b="1" i="1" dirty="0">
                <a:solidFill>
                  <a:srgbClr val="FF0000"/>
                </a:solidFill>
              </a:rPr>
              <a:t> </a:t>
            </a:r>
            <a:r>
              <a:rPr lang="en-US" sz="1200" b="1" i="1" dirty="0" smtClean="0">
                <a:solidFill>
                  <a:srgbClr val="FF0000"/>
                </a:solidFill>
              </a:rPr>
              <a:t>              3. Why does greed seem to be the father of </a:t>
            </a:r>
          </a:p>
          <a:p>
            <a:pPr>
              <a:defRPr/>
            </a:pPr>
            <a:r>
              <a:rPr lang="en-US" sz="1200" b="1" i="1" dirty="0">
                <a:solidFill>
                  <a:srgbClr val="FF0000"/>
                </a:solidFill>
              </a:rPr>
              <a:t> </a:t>
            </a:r>
            <a:r>
              <a:rPr lang="en-US" sz="1200" b="1" i="1" dirty="0" smtClean="0">
                <a:solidFill>
                  <a:srgbClr val="FF0000"/>
                </a:solidFill>
              </a:rPr>
              <a:t>                business?  I’d like to research the businesses </a:t>
            </a:r>
          </a:p>
          <a:p>
            <a:pPr>
              <a:defRPr/>
            </a:pPr>
            <a:r>
              <a:rPr lang="en-US" sz="1200" b="1" i="1" dirty="0">
                <a:solidFill>
                  <a:srgbClr val="FF0000"/>
                </a:solidFill>
              </a:rPr>
              <a:t>  </a:t>
            </a:r>
            <a:r>
              <a:rPr lang="en-US" sz="1200" b="1" i="1" dirty="0" smtClean="0">
                <a:solidFill>
                  <a:srgbClr val="FF0000"/>
                </a:solidFill>
              </a:rPr>
              <a:t>                that really care for their employees and </a:t>
            </a:r>
          </a:p>
          <a:p>
            <a:pPr>
              <a:defRPr/>
            </a:pPr>
            <a:r>
              <a:rPr lang="en-US" sz="1200" b="1" i="1" dirty="0" smtClean="0">
                <a:solidFill>
                  <a:srgbClr val="FF0000"/>
                </a:solidFill>
              </a:rPr>
              <a:t>                      customers and still are successful.</a:t>
            </a:r>
          </a:p>
          <a:p>
            <a:pPr>
              <a:defRPr/>
            </a:pPr>
            <a:r>
              <a:rPr lang="en-US" sz="1200" b="1" i="1" dirty="0" smtClean="0">
                <a:solidFill>
                  <a:srgbClr val="FF0000"/>
                </a:solidFill>
              </a:rPr>
              <a:t>                        4. How can compassion and </a:t>
            </a:r>
          </a:p>
          <a:p>
            <a:pPr>
              <a:defRPr/>
            </a:pPr>
            <a:r>
              <a:rPr lang="en-US" sz="1200" b="1" i="1" dirty="0">
                <a:solidFill>
                  <a:srgbClr val="FF0000"/>
                </a:solidFill>
              </a:rPr>
              <a:t> </a:t>
            </a:r>
            <a:r>
              <a:rPr lang="en-US" sz="1200" b="1" i="1" dirty="0" smtClean="0">
                <a:solidFill>
                  <a:srgbClr val="FF0000"/>
                </a:solidFill>
              </a:rPr>
              <a:t>                         success go hand-in-hand?</a:t>
            </a:r>
          </a:p>
          <a:p>
            <a:pPr>
              <a:defRPr/>
            </a:pPr>
            <a:r>
              <a:rPr lang="en-US" sz="1200" b="1" i="1" dirty="0">
                <a:solidFill>
                  <a:srgbClr val="FF0000"/>
                </a:solidFill>
              </a:rPr>
              <a:t> </a:t>
            </a:r>
            <a:r>
              <a:rPr lang="en-US" sz="1200" b="1" i="1" dirty="0" smtClean="0">
                <a:solidFill>
                  <a:srgbClr val="FF0000"/>
                </a:solidFill>
              </a:rPr>
              <a:t>                           Seems like a win-win..</a:t>
            </a:r>
            <a:endParaRPr lang="en-US" sz="12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400" b="1" i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6" name="Rectangle 45"/>
          <p:cNvSpPr/>
          <p:nvPr/>
        </p:nvSpPr>
        <p:spPr>
          <a:xfrm rot="5088332" flipH="1">
            <a:off x="7682020" y="-18898"/>
            <a:ext cx="115019" cy="208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6200000">
            <a:off x="2246975" y="2820326"/>
            <a:ext cx="7236503" cy="2967453"/>
          </a:xfrm>
          <a:prstGeom prst="trapezoid">
            <a:avLst>
              <a:gd name="adj" fmla="val 850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 rot="5400000">
            <a:off x="2523783" y="2886418"/>
            <a:ext cx="6858000" cy="3066365"/>
            <a:chOff x="1066800" y="896035"/>
            <a:chExt cx="6858000" cy="3066365"/>
          </a:xfrm>
        </p:grpSpPr>
        <p:sp>
          <p:nvSpPr>
            <p:cNvPr id="49" name="TextBox 48"/>
            <p:cNvSpPr txBox="1"/>
            <p:nvPr/>
          </p:nvSpPr>
          <p:spPr>
            <a:xfrm>
              <a:off x="1066800" y="896035"/>
              <a:ext cx="6858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schemeClr val="bg1">
                      <a:lumMod val="75000"/>
                    </a:schemeClr>
                  </a:solidFill>
                </a:rPr>
                <a:t>Where are the ethics of some businesses taking advantage of their </a:t>
              </a: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employees?</a:t>
              </a:r>
              <a:endParaRPr lang="en-US" sz="1600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76400" y="1149460"/>
              <a:ext cx="56388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Are the problems of over-regulation of business worse than the problems caused by little or no regulation?</a:t>
              </a:r>
              <a:endParaRPr lang="en-US" sz="1600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28800" y="1658035"/>
              <a:ext cx="548640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How were these outcomes reduced or eliminated? And could be if still happening—anywhere? </a:t>
              </a:r>
            </a:p>
            <a:p>
              <a:pPr algn="ctr">
                <a:defRPr/>
              </a:pP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STEEL – many killed in unsafe mills.  </a:t>
              </a:r>
            </a:p>
            <a:p>
              <a:pPr algn="ctr">
                <a:defRPr/>
              </a:pPr>
              <a:r>
                <a:rPr lang="en-US" sz="1600" b="1" i="1" dirty="0">
                  <a:solidFill>
                    <a:schemeClr val="bg1">
                      <a:lumMod val="75000"/>
                    </a:schemeClr>
                  </a:solidFill>
                </a:rPr>
                <a:t>TEXTILES – Child labor 10 to 14 hours a day</a:t>
              </a:r>
            </a:p>
            <a:p>
              <a:pPr algn="ctr">
                <a:defRPr/>
              </a:pPr>
              <a:endParaRPr lang="en-US" sz="1600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667000" y="2644730"/>
              <a:ext cx="37338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How to cause change?   </a:t>
              </a:r>
            </a:p>
            <a:p>
              <a:pPr algn="ctr">
                <a:defRPr/>
              </a:pP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Have/Would some of these work?  </a:t>
              </a:r>
              <a:endParaRPr lang="en-US" sz="1600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200400" y="3148281"/>
              <a:ext cx="2971800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500" b="1" i="1" dirty="0" smtClean="0">
                  <a:solidFill>
                    <a:schemeClr val="bg1">
                      <a:lumMod val="75000"/>
                    </a:schemeClr>
                  </a:solidFill>
                </a:rPr>
                <a:t>Workers protest &amp; organize</a:t>
              </a:r>
              <a:r>
                <a:rPr lang="en-US" sz="1500" i="1" dirty="0" smtClean="0">
                  <a:solidFill>
                    <a:schemeClr val="bg1">
                      <a:lumMod val="75000"/>
                    </a:schemeClr>
                  </a:solidFill>
                </a:rPr>
                <a:t>.</a:t>
              </a:r>
              <a:endParaRPr lang="en-US" sz="15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64537" y="3639235"/>
              <a:ext cx="2979968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500" b="1" i="1" dirty="0" smtClean="0">
                  <a:solidFill>
                    <a:schemeClr val="bg1">
                      <a:lumMod val="75000"/>
                    </a:schemeClr>
                  </a:solidFill>
                </a:rPr>
                <a:t>Voters </a:t>
              </a:r>
              <a:r>
                <a:rPr lang="en-US" sz="1500" b="1" i="1" dirty="0">
                  <a:solidFill>
                    <a:schemeClr val="bg1">
                      <a:lumMod val="75000"/>
                    </a:schemeClr>
                  </a:solidFill>
                </a:rPr>
                <a:t>pressure Congress</a:t>
              </a:r>
              <a:r>
                <a:rPr lang="en-US" sz="1500" b="1" i="1" dirty="0" smtClean="0">
                  <a:solidFill>
                    <a:schemeClr val="bg1">
                      <a:lumMod val="75000"/>
                    </a:schemeClr>
                  </a:solidFill>
                </a:rPr>
                <a:t>.</a:t>
              </a:r>
              <a:endParaRPr lang="en-US" sz="1500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48001" y="3379274"/>
              <a:ext cx="3276599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500" b="1" i="1" dirty="0" smtClean="0">
                  <a:solidFill>
                    <a:schemeClr val="bg1">
                      <a:lumMod val="75000"/>
                    </a:schemeClr>
                  </a:solidFill>
                </a:rPr>
                <a:t>Voters nominate </a:t>
              </a:r>
              <a:r>
                <a:rPr lang="en-US" sz="1500" b="1" i="1" dirty="0">
                  <a:solidFill>
                    <a:schemeClr val="bg1">
                      <a:lumMod val="75000"/>
                    </a:schemeClr>
                  </a:solidFill>
                </a:rPr>
                <a:t>regulator </a:t>
              </a:r>
              <a:r>
                <a:rPr lang="en-US" sz="1500" b="1" i="1" dirty="0" smtClean="0">
                  <a:solidFill>
                    <a:schemeClr val="bg1">
                      <a:lumMod val="75000"/>
                    </a:schemeClr>
                  </a:solidFill>
                </a:rPr>
                <a:t>types</a:t>
              </a:r>
              <a:r>
                <a:rPr lang="en-US" sz="1500" i="1" dirty="0" smtClean="0">
                  <a:solidFill>
                    <a:schemeClr val="bg1">
                      <a:lumMod val="75000"/>
                    </a:schemeClr>
                  </a:solidFill>
                </a:rPr>
                <a:t>. </a:t>
              </a:r>
              <a:endParaRPr lang="en-US" sz="15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4322175" y="762000"/>
            <a:ext cx="3069225" cy="26244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1790700" y="341231"/>
            <a:ext cx="5829300" cy="4969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16" y="4889558"/>
            <a:ext cx="131036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Oval Callout 56"/>
          <p:cNvSpPr/>
          <p:nvPr/>
        </p:nvSpPr>
        <p:spPr>
          <a:xfrm>
            <a:off x="3352800" y="4267200"/>
            <a:ext cx="4648200" cy="2227759"/>
          </a:xfrm>
          <a:prstGeom prst="wedgeEllipseCallout">
            <a:avLst>
              <a:gd name="adj1" fmla="val -70584"/>
              <a:gd name="adj2" fmla="val 1348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Then, believe it or not, I</a:t>
            </a:r>
          </a:p>
          <a:p>
            <a:pPr algn="ctr"/>
            <a:r>
              <a:rPr lang="en-US" sz="2400" b="1" i="1" dirty="0"/>
              <a:t>g</a:t>
            </a:r>
            <a:r>
              <a:rPr lang="en-US" sz="2400" b="1" i="1" dirty="0" smtClean="0"/>
              <a:t>enerated 23 more fascinating questions in the next ten minutes.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9" name="Rectangle 58"/>
          <p:cNvSpPr/>
          <p:nvPr/>
        </p:nvSpPr>
        <p:spPr>
          <a:xfrm>
            <a:off x="7620000" y="762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Callout 38"/>
          <p:cNvSpPr/>
          <p:nvPr/>
        </p:nvSpPr>
        <p:spPr>
          <a:xfrm>
            <a:off x="4064246" y="4109980"/>
            <a:ext cx="4648200" cy="2227759"/>
          </a:xfrm>
          <a:prstGeom prst="wedgeEllipseCallout">
            <a:avLst>
              <a:gd name="adj1" fmla="val -89804"/>
              <a:gd name="adj2" fmla="val 2150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Here are some of the questions that grabbed me.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90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"/>
          <a:stretch/>
        </p:blipFill>
        <p:spPr>
          <a:xfrm rot="16200000">
            <a:off x="70959" y="1230968"/>
            <a:ext cx="8697279" cy="6311543"/>
          </a:xfrm>
        </p:spPr>
      </p:pic>
      <p:sp>
        <p:nvSpPr>
          <p:cNvPr id="10" name="TextBox 9"/>
          <p:cNvSpPr txBox="1"/>
          <p:nvPr/>
        </p:nvSpPr>
        <p:spPr>
          <a:xfrm rot="16200000">
            <a:off x="4397555" y="4195386"/>
            <a:ext cx="1921079" cy="409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Concerns about the rise of big business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3522505" y="623128"/>
            <a:ext cx="226886" cy="431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0800000">
            <a:off x="1194918" y="4213193"/>
            <a:ext cx="5967882" cy="37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i="1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1. If people are happy to get a job, (any job) are they inevitably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at the </a:t>
            </a:r>
            <a:endParaRPr lang="en-US" sz="12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mercy of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the owner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?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(think of Grapes of Wrath where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owners 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publicized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job openings when there were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not any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so an over </a:t>
            </a:r>
            <a:endParaRPr lang="en-US" sz="12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abundance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of job seekers took the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place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of disgruntled lower </a:t>
            </a:r>
            <a:endParaRPr lang="en-US" sz="12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paid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workers for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even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lower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pay.)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2.Why do we call any attempt to regulate “Socialism”?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3. Why does greed seem to be the father of 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business?  I’d like to research the businesses 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that really care for their employees and 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     still are successful.</a:t>
            </a:r>
          </a:p>
          <a:p>
            <a:pPr>
              <a:defRPr/>
            </a:pP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        4. How can compassion and 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         success go hand-in-hand?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           Seems like a win-win.</a:t>
            </a:r>
            <a:endParaRPr lang="en-US" sz="1200" b="1" i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400" b="1" i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3" name="Rectangle 12"/>
          <p:cNvSpPr/>
          <p:nvPr/>
        </p:nvSpPr>
        <p:spPr>
          <a:xfrm rot="15888332" flipH="1">
            <a:off x="10395978" y="-71587"/>
            <a:ext cx="114156" cy="19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 rot="5400000">
            <a:off x="-562153" y="2943047"/>
            <a:ext cx="7238365" cy="2725141"/>
          </a:xfrm>
          <a:prstGeom prst="trapezoid">
            <a:avLst>
              <a:gd name="adj" fmla="val 850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 rot="16200000">
            <a:off x="-518688" y="2754493"/>
            <a:ext cx="6963921" cy="2760255"/>
            <a:chOff x="1066800" y="777194"/>
            <a:chExt cx="7394872" cy="2925245"/>
          </a:xfrm>
        </p:grpSpPr>
        <p:sp>
          <p:nvSpPr>
            <p:cNvPr id="16" name="TextBox 15"/>
            <p:cNvSpPr txBox="1"/>
            <p:nvPr/>
          </p:nvSpPr>
          <p:spPr>
            <a:xfrm>
              <a:off x="1066800" y="777194"/>
              <a:ext cx="7394872" cy="358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schemeClr val="bg1">
                      <a:lumMod val="75000"/>
                    </a:schemeClr>
                  </a:solidFill>
                </a:rPr>
                <a:t>Where are the ethics of some businesses taking advantage of their </a:t>
              </a: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employees?</a:t>
              </a:r>
              <a:endParaRPr lang="en-US" sz="1600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5129" y="1131980"/>
              <a:ext cx="5638800" cy="6197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Are the problems of over-regulation of business worse than the problems caused by little or no regulation?</a:t>
              </a:r>
              <a:endParaRPr lang="en-US" sz="1600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10495" y="1652210"/>
              <a:ext cx="5486400" cy="1323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How were these outcomes reduced or eliminated? And could be if still happening—anywhere? </a:t>
              </a:r>
            </a:p>
            <a:p>
              <a:pPr algn="ctr">
                <a:defRPr/>
              </a:pP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STEEL – many killed in unsafe mills.  </a:t>
              </a:r>
            </a:p>
            <a:p>
              <a:pPr algn="ctr">
                <a:defRPr/>
              </a:pPr>
              <a:r>
                <a:rPr lang="en-US" sz="1600" b="1" i="1" dirty="0">
                  <a:solidFill>
                    <a:schemeClr val="bg1">
                      <a:lumMod val="75000"/>
                    </a:schemeClr>
                  </a:solidFill>
                </a:rPr>
                <a:t>TEXTILES – Child labor 10 to 14 hours a day</a:t>
              </a:r>
            </a:p>
            <a:p>
              <a:pPr algn="ctr">
                <a:defRPr/>
              </a:pPr>
              <a:endParaRPr lang="en-US" sz="1600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66999" y="2644726"/>
              <a:ext cx="3733800" cy="584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How to cause change?   </a:t>
              </a:r>
            </a:p>
            <a:p>
              <a:pPr algn="ctr">
                <a:defRPr/>
              </a:pP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Have/Would some of these work?  </a:t>
              </a:r>
              <a:endParaRPr lang="en-US" sz="1600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00400" y="3148279"/>
              <a:ext cx="2971800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500" b="1" i="1" dirty="0" smtClean="0">
                  <a:solidFill>
                    <a:schemeClr val="bg1">
                      <a:lumMod val="75000"/>
                    </a:schemeClr>
                  </a:solidFill>
                </a:rPr>
                <a:t>Workers protest &amp; organize</a:t>
              </a:r>
              <a:r>
                <a:rPr lang="en-US" sz="1500" i="1" dirty="0" smtClean="0">
                  <a:solidFill>
                    <a:schemeClr val="bg1">
                      <a:lumMod val="75000"/>
                    </a:schemeClr>
                  </a:solidFill>
                </a:rPr>
                <a:t>.</a:t>
              </a:r>
              <a:endParaRPr lang="en-US" sz="15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8001" y="3379274"/>
              <a:ext cx="3276599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500" b="1" i="1" dirty="0" smtClean="0">
                  <a:solidFill>
                    <a:schemeClr val="bg1">
                      <a:lumMod val="75000"/>
                    </a:schemeClr>
                  </a:solidFill>
                </a:rPr>
                <a:t>Voters nominate </a:t>
              </a:r>
              <a:r>
                <a:rPr lang="en-US" sz="1500" b="1" i="1" dirty="0">
                  <a:solidFill>
                    <a:schemeClr val="bg1">
                      <a:lumMod val="75000"/>
                    </a:schemeClr>
                  </a:solidFill>
                </a:rPr>
                <a:t>regulator </a:t>
              </a:r>
              <a:r>
                <a:rPr lang="en-US" sz="1500" b="1" i="1" dirty="0" smtClean="0">
                  <a:solidFill>
                    <a:schemeClr val="bg1">
                      <a:lumMod val="75000"/>
                    </a:schemeClr>
                  </a:solidFill>
                </a:rPr>
                <a:t>types</a:t>
              </a:r>
              <a:r>
                <a:rPr lang="en-US" sz="1500" i="1" dirty="0" smtClean="0">
                  <a:solidFill>
                    <a:schemeClr val="bg1">
                      <a:lumMod val="75000"/>
                    </a:schemeClr>
                  </a:solidFill>
                </a:rPr>
                <a:t>. </a:t>
              </a:r>
              <a:endParaRPr lang="en-US" sz="15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694459" y="239358"/>
            <a:ext cx="5544541" cy="496791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48" y="3523591"/>
            <a:ext cx="131036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Oval Callout 27"/>
          <p:cNvSpPr/>
          <p:nvPr/>
        </p:nvSpPr>
        <p:spPr>
          <a:xfrm>
            <a:off x="194055" y="1666719"/>
            <a:ext cx="3657600" cy="2283980"/>
          </a:xfrm>
          <a:prstGeom prst="wedgeEllipseCallout">
            <a:avLst>
              <a:gd name="adj1" fmla="val 43834"/>
              <a:gd name="adj2" fmla="val 6922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third task is my favorite:  </a:t>
            </a:r>
            <a:r>
              <a:rPr lang="en-US" sz="2400" b="1" dirty="0" smtClean="0"/>
              <a:t>Ask</a:t>
            </a:r>
            <a:r>
              <a:rPr lang="en-US" sz="2400" b="1" i="1" dirty="0" smtClean="0"/>
              <a:t> WHAT IF . . . Questions.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33407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"/>
          <a:stretch/>
        </p:blipFill>
        <p:spPr>
          <a:xfrm rot="16200000">
            <a:off x="543483" y="1161929"/>
            <a:ext cx="8697279" cy="6311543"/>
          </a:xfrm>
        </p:spPr>
      </p:pic>
      <p:sp>
        <p:nvSpPr>
          <p:cNvPr id="61" name="Rectangle 60"/>
          <p:cNvSpPr/>
          <p:nvPr/>
        </p:nvSpPr>
        <p:spPr>
          <a:xfrm rot="16200000">
            <a:off x="964104" y="736573"/>
            <a:ext cx="226886" cy="431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 rot="15888332" flipH="1">
            <a:off x="7837577" y="41858"/>
            <a:ext cx="114156" cy="19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 rot="16200000">
            <a:off x="4835272" y="4103869"/>
            <a:ext cx="1935596" cy="433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Concerns about the rise of big business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09800" y="173182"/>
            <a:ext cx="5581682" cy="492548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474" y="3963769"/>
            <a:ext cx="131036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Callout 20"/>
          <p:cNvSpPr/>
          <p:nvPr/>
        </p:nvSpPr>
        <p:spPr>
          <a:xfrm>
            <a:off x="5589029" y="1600200"/>
            <a:ext cx="3657600" cy="2283980"/>
          </a:xfrm>
          <a:prstGeom prst="wedgeEllipseCallout">
            <a:avLst>
              <a:gd name="adj1" fmla="val -19107"/>
              <a:gd name="adj2" fmla="val 8806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Let’s look what the </a:t>
            </a:r>
            <a:r>
              <a:rPr lang="en-US" sz="2400" dirty="0" err="1" smtClean="0"/>
              <a:t>ThinkSheet</a:t>
            </a:r>
            <a:r>
              <a:rPr lang="en-US" sz="2400" dirty="0" smtClean="0"/>
              <a:t> is suggesting I do.</a:t>
            </a:r>
            <a:endParaRPr lang="en-US" sz="2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" y="1600200"/>
            <a:ext cx="4876800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Let my mind take this concern about business and run with it asking “What would happen if. . .”  “What if we tried this idea?” and so on.  </a:t>
            </a: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Speculate about uses of the rise of business to improve the quality of life, to address issues/problems.</a:t>
            </a: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Use my past knowledge and experiences as well as the text to ask “What If. . . Questions” to probe, explore, dream, and create new possibilities, ideas, products, inventions, contributions, solutions, etc.</a:t>
            </a:r>
          </a:p>
          <a:p>
            <a:endParaRPr lang="en-US" dirty="0">
              <a:solidFill>
                <a:srgbClr val="0000CC"/>
              </a:solidFill>
            </a:endParaRPr>
          </a:p>
          <a:p>
            <a:r>
              <a:rPr lang="en-US" dirty="0">
                <a:solidFill>
                  <a:srgbClr val="0000CC"/>
                </a:solidFill>
              </a:rPr>
              <a:t>I will set a timer for 20 minutes and make myself keep producing.</a:t>
            </a:r>
          </a:p>
          <a:p>
            <a:endParaRPr lang="en-US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Users\kjp6\AppData\Local\Microsoft\Windows\Temporary Internet Files\Content.IE5\BFGUACUS\MP9004221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2214"/>
            <a:ext cx="254124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998440" y="1219200"/>
            <a:ext cx="5994773" cy="4572000"/>
          </a:xfrm>
          <a:prstGeom prst="wedgeEllipseCallout">
            <a:avLst>
              <a:gd name="adj1" fmla="val -71136"/>
              <a:gd name="adj2" fmla="val -58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Welcome to the Demo for</a:t>
            </a:r>
            <a:endParaRPr lang="en-US" sz="2400" dirty="0"/>
          </a:p>
          <a:p>
            <a:pPr algn="ctr"/>
            <a:r>
              <a:rPr lang="en-US" sz="2400" b="1" i="1" dirty="0" smtClean="0"/>
              <a:t>New </a:t>
            </a:r>
            <a:r>
              <a:rPr lang="en-US" sz="2400" b="1" i="1" dirty="0" smtClean="0"/>
              <a:t>Questions / New </a:t>
            </a:r>
            <a:r>
              <a:rPr lang="en-US" sz="2400" b="1" i="1" dirty="0" smtClean="0"/>
              <a:t>Thoughts</a:t>
            </a:r>
            <a:endParaRPr lang="en-US" sz="2400" b="1" i="1" dirty="0" smtClean="0"/>
          </a:p>
          <a:p>
            <a:pPr algn="ctr"/>
            <a:endParaRPr lang="en-US" sz="2400" b="1" i="1" dirty="0" smtClean="0"/>
          </a:p>
          <a:p>
            <a:pPr algn="ctr"/>
            <a:r>
              <a:rPr lang="en-US" sz="2000" dirty="0" smtClean="0"/>
              <a:t>This AFTER strategy in Layered Reading makes you “an active creator rather than a passive recipient of meaning” </a:t>
            </a:r>
            <a:r>
              <a:rPr lang="en-US" sz="1200" dirty="0" smtClean="0"/>
              <a:t>(Brent, 1992, p. 23)</a:t>
            </a:r>
            <a:r>
              <a:rPr lang="en-US" sz="2000" dirty="0" smtClean="0"/>
              <a:t> .  Add imagination to what you are learning and you explore, create, invent, and become a scholar.</a:t>
            </a:r>
          </a:p>
        </p:txBody>
      </p:sp>
    </p:spTree>
    <p:extLst>
      <p:ext uri="{BB962C8B-B14F-4D97-AF65-F5344CB8AC3E}">
        <p14:creationId xmlns:p14="http://schemas.microsoft.com/office/powerpoint/2010/main" val="16877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"/>
          <a:stretch/>
        </p:blipFill>
        <p:spPr>
          <a:xfrm rot="16200000">
            <a:off x="70960" y="1285444"/>
            <a:ext cx="8697279" cy="6311543"/>
          </a:xfrm>
        </p:spPr>
      </p:pic>
      <p:sp>
        <p:nvSpPr>
          <p:cNvPr id="10" name="TextBox 9"/>
          <p:cNvSpPr txBox="1"/>
          <p:nvPr/>
        </p:nvSpPr>
        <p:spPr>
          <a:xfrm rot="16200000">
            <a:off x="4397555" y="4195386"/>
            <a:ext cx="1921079" cy="409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Concerns about the rise of big business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>
            <a:off x="1194918" y="4213193"/>
            <a:ext cx="5967882" cy="37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i="1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1. If people are happy to get a job, (any job) are they inevitably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at the </a:t>
            </a:r>
            <a:endParaRPr lang="en-US" sz="12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mercy of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the owner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?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(think of Grapes of Wrath where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owners 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publicized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job openings when there were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not any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so an over </a:t>
            </a:r>
            <a:endParaRPr lang="en-US" sz="12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abundance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of job seekers took the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place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of disgruntled lower </a:t>
            </a:r>
            <a:endParaRPr lang="en-US" sz="12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paid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workers for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even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lower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pay.)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2.Why do we call any attempt to regulate “Socialism”?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3. Why does greed seem to be the father of 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business?  I’d like to research the businesses 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that really care for their employees and 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     still are successful.</a:t>
            </a:r>
          </a:p>
          <a:p>
            <a:pPr>
              <a:defRPr/>
            </a:pP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        4. How can compassion and 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         success go hand-in-hand?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           Seems like a win-win.</a:t>
            </a:r>
            <a:endParaRPr lang="en-US" sz="1200" b="1" i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400" b="1" i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3" name="Rectangle 12"/>
          <p:cNvSpPr/>
          <p:nvPr/>
        </p:nvSpPr>
        <p:spPr>
          <a:xfrm rot="15888332" flipH="1">
            <a:off x="10395978" y="-71587"/>
            <a:ext cx="114156" cy="19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 rot="5400000">
            <a:off x="-562153" y="3019247"/>
            <a:ext cx="7238365" cy="2725141"/>
          </a:xfrm>
          <a:prstGeom prst="trapezoid">
            <a:avLst>
              <a:gd name="adj" fmla="val 850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 rot="16200000">
            <a:off x="-442489" y="3062712"/>
            <a:ext cx="6963921" cy="2760255"/>
            <a:chOff x="950693" y="777194"/>
            <a:chExt cx="7394872" cy="2925245"/>
          </a:xfrm>
        </p:grpSpPr>
        <p:sp>
          <p:nvSpPr>
            <p:cNvPr id="16" name="TextBox 15"/>
            <p:cNvSpPr txBox="1"/>
            <p:nvPr/>
          </p:nvSpPr>
          <p:spPr>
            <a:xfrm>
              <a:off x="950693" y="777194"/>
              <a:ext cx="7394872" cy="358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schemeClr val="bg1">
                      <a:lumMod val="75000"/>
                    </a:schemeClr>
                  </a:solidFill>
                </a:rPr>
                <a:t>Where are the ethics of some businesses taking advantage of their </a:t>
              </a: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employees?</a:t>
              </a:r>
              <a:endParaRPr lang="en-US" sz="1600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5129" y="1131980"/>
              <a:ext cx="5638800" cy="6197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Are the problems of over-regulation of business worse than the problems caused by little or no regulation?</a:t>
              </a:r>
              <a:endParaRPr lang="en-US" sz="1600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10495" y="1652210"/>
              <a:ext cx="5486400" cy="1323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How were these outcomes reduced or eliminated? And could be if still happening—anywhere? </a:t>
              </a:r>
            </a:p>
            <a:p>
              <a:pPr algn="ctr">
                <a:defRPr/>
              </a:pP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STEEL – many killed in unsafe mills.  </a:t>
              </a:r>
            </a:p>
            <a:p>
              <a:pPr algn="ctr">
                <a:defRPr/>
              </a:pPr>
              <a:r>
                <a:rPr lang="en-US" sz="1600" b="1" i="1" dirty="0">
                  <a:solidFill>
                    <a:schemeClr val="bg1">
                      <a:lumMod val="75000"/>
                    </a:schemeClr>
                  </a:solidFill>
                </a:rPr>
                <a:t>TEXTILES – Child labor 10 to 14 hours a day</a:t>
              </a:r>
            </a:p>
            <a:p>
              <a:pPr algn="ctr">
                <a:defRPr/>
              </a:pPr>
              <a:endParaRPr lang="en-US" sz="1600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66999" y="2644726"/>
              <a:ext cx="3733800" cy="584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How to cause change?   </a:t>
              </a:r>
            </a:p>
            <a:p>
              <a:pPr algn="ctr">
                <a:defRPr/>
              </a:pPr>
              <a:r>
                <a:rPr lang="en-US" sz="1600" b="1" i="1" dirty="0" smtClean="0">
                  <a:solidFill>
                    <a:schemeClr val="bg1">
                      <a:lumMod val="75000"/>
                    </a:schemeClr>
                  </a:solidFill>
                </a:rPr>
                <a:t>Have/Would some of these work?  </a:t>
              </a:r>
              <a:endParaRPr lang="en-US" sz="1600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00400" y="3148279"/>
              <a:ext cx="2971800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500" b="1" i="1" dirty="0" smtClean="0">
                  <a:solidFill>
                    <a:schemeClr val="bg1">
                      <a:lumMod val="75000"/>
                    </a:schemeClr>
                  </a:solidFill>
                </a:rPr>
                <a:t>Workers protest &amp; organize</a:t>
              </a:r>
              <a:r>
                <a:rPr lang="en-US" sz="1500" i="1" dirty="0" smtClean="0">
                  <a:solidFill>
                    <a:schemeClr val="bg1">
                      <a:lumMod val="75000"/>
                    </a:schemeClr>
                  </a:solidFill>
                </a:rPr>
                <a:t>.</a:t>
              </a:r>
              <a:endParaRPr lang="en-US" sz="15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8001" y="3379274"/>
              <a:ext cx="3276599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500" b="1" i="1" dirty="0" smtClean="0">
                  <a:solidFill>
                    <a:schemeClr val="bg1">
                      <a:lumMod val="75000"/>
                    </a:schemeClr>
                  </a:solidFill>
                </a:rPr>
                <a:t>Voters nominate </a:t>
              </a:r>
              <a:r>
                <a:rPr lang="en-US" sz="1500" b="1" i="1" dirty="0">
                  <a:solidFill>
                    <a:schemeClr val="bg1">
                      <a:lumMod val="75000"/>
                    </a:schemeClr>
                  </a:solidFill>
                </a:rPr>
                <a:t>regulator </a:t>
              </a:r>
              <a:r>
                <a:rPr lang="en-US" sz="1500" b="1" i="1" dirty="0" smtClean="0">
                  <a:solidFill>
                    <a:schemeClr val="bg1">
                      <a:lumMod val="75000"/>
                    </a:schemeClr>
                  </a:solidFill>
                </a:rPr>
                <a:t>types</a:t>
              </a:r>
              <a:r>
                <a:rPr lang="en-US" sz="1500" i="1" dirty="0" smtClean="0">
                  <a:solidFill>
                    <a:schemeClr val="bg1">
                      <a:lumMod val="75000"/>
                    </a:schemeClr>
                  </a:solidFill>
                </a:rPr>
                <a:t>. </a:t>
              </a:r>
              <a:endParaRPr lang="en-US" sz="15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81" y="4804084"/>
            <a:ext cx="131036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Oval Callout 27"/>
          <p:cNvSpPr/>
          <p:nvPr/>
        </p:nvSpPr>
        <p:spPr>
          <a:xfrm>
            <a:off x="609600" y="2340114"/>
            <a:ext cx="3124200" cy="2936076"/>
          </a:xfrm>
          <a:prstGeom prst="wedgeEllipseCallout">
            <a:avLst>
              <a:gd name="adj1" fmla="val 43145"/>
              <a:gd name="adj2" fmla="val 494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Here are a few of the </a:t>
            </a:r>
            <a:r>
              <a:rPr lang="en-US" sz="2400" b="1" i="1" dirty="0" smtClean="0"/>
              <a:t>WHAT IF . . . Questions </a:t>
            </a:r>
            <a:r>
              <a:rPr lang="en-US" sz="2400" i="1" dirty="0" smtClean="0"/>
              <a:t>I asked.  </a:t>
            </a:r>
            <a:endParaRPr lang="en-US" sz="2400" b="1" i="1" dirty="0"/>
          </a:p>
        </p:txBody>
      </p:sp>
      <p:sp>
        <p:nvSpPr>
          <p:cNvPr id="37" name="Oval Callout 36"/>
          <p:cNvSpPr/>
          <p:nvPr/>
        </p:nvSpPr>
        <p:spPr>
          <a:xfrm>
            <a:off x="609600" y="2362200"/>
            <a:ext cx="3124200" cy="2936076"/>
          </a:xfrm>
          <a:prstGeom prst="wedgeEllipseCallout">
            <a:avLst>
              <a:gd name="adj1" fmla="val 43145"/>
              <a:gd name="adj2" fmla="val 494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i="1" dirty="0" smtClean="0"/>
              <a:t>I definitely feel engaged in the issues of this text.  </a:t>
            </a:r>
            <a:endParaRPr lang="en-US" sz="2000" dirty="0"/>
          </a:p>
        </p:txBody>
      </p:sp>
      <p:sp>
        <p:nvSpPr>
          <p:cNvPr id="38" name="Oval Callout 37"/>
          <p:cNvSpPr/>
          <p:nvPr/>
        </p:nvSpPr>
        <p:spPr>
          <a:xfrm>
            <a:off x="609599" y="2345374"/>
            <a:ext cx="3124200" cy="2936076"/>
          </a:xfrm>
          <a:prstGeom prst="wedgeEllipseCallout">
            <a:avLst>
              <a:gd name="adj1" fmla="val 43145"/>
              <a:gd name="adj2" fmla="val 494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I really want to explore answers to the abuses of business without thwarting a strong economy.</a:t>
            </a:r>
            <a:endParaRPr lang="en-US" sz="2000" i="1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3522505" y="623128"/>
            <a:ext cx="226886" cy="431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694459" y="282390"/>
            <a:ext cx="5544541" cy="496791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47956" y="762910"/>
            <a:ext cx="549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i="1" dirty="0" smtClean="0">
                <a:solidFill>
                  <a:schemeClr val="accent6">
                    <a:lumMod val="75000"/>
                  </a:schemeClr>
                </a:solidFill>
              </a:rPr>
              <a:t>What if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owners had to work beside their workers three days a 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month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</a:p>
          <a:p>
            <a:pPr>
              <a:defRPr/>
            </a:pP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       randomly 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chosen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places?</a:t>
            </a:r>
            <a:endParaRPr lang="en-US" sz="1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1143000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i="1" dirty="0" smtClean="0">
                <a:solidFill>
                  <a:schemeClr val="accent6">
                    <a:lumMod val="75000"/>
                  </a:schemeClr>
                </a:solidFill>
              </a:rPr>
              <a:t>What if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bosses were rated by 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workers as are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professors by 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students? </a:t>
            </a:r>
            <a:endParaRPr lang="en-US" sz="1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89410" y="132767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i="1" dirty="0" smtClean="0">
                <a:solidFill>
                  <a:schemeClr val="accent6">
                    <a:lumMod val="75000"/>
                  </a:schemeClr>
                </a:solidFill>
              </a:rPr>
              <a:t>What if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workers 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could submit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suggestions 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for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improv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ing the </a:t>
            </a:r>
            <a:endParaRPr lang="en-US" sz="12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       work 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place AND productivity</a:t>
            </a:r>
            <a:r>
              <a:rPr lang="en-US" sz="1200" b="1" i="1" dirty="0" smtClean="0">
                <a:solidFill>
                  <a:schemeClr val="accent6">
                    <a:lumMod val="75000"/>
                  </a:schemeClr>
                </a:solidFill>
              </a:rPr>
              <a:t>? What if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a committee </a:t>
            </a:r>
          </a:p>
          <a:p>
            <a:pPr>
              <a:defRPr/>
            </a:pP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          considered the suggestions and rewarded those whose </a:t>
            </a:r>
          </a:p>
          <a:p>
            <a:pPr>
              <a:defRPr/>
            </a:pP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                 ideas were implemented?</a:t>
            </a:r>
            <a:endParaRPr lang="en-US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0577" y="2054729"/>
            <a:ext cx="2945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i="1" dirty="0" smtClean="0">
                <a:solidFill>
                  <a:schemeClr val="accent6">
                    <a:lumMod val="75000"/>
                  </a:schemeClr>
                </a:solidFill>
              </a:rPr>
              <a:t>What if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the government regulators actually</a:t>
            </a:r>
          </a:p>
          <a:p>
            <a:pPr>
              <a:defRPr/>
            </a:pP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      put a stop to fraud and saved taxpayers</a:t>
            </a:r>
          </a:p>
          <a:p>
            <a:pPr>
              <a:defRPr/>
            </a:pP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           billions of dollars? Who would be up-</a:t>
            </a:r>
          </a:p>
          <a:p>
            <a:pPr>
              <a:defRPr/>
            </a:pP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                 set about that?  Why?</a:t>
            </a:r>
            <a:endParaRPr lang="en-US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2327" y="2749493"/>
            <a:ext cx="206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accent6">
                    <a:lumMod val="75000"/>
                  </a:schemeClr>
                </a:solidFill>
              </a:rPr>
              <a:t>What if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there were </a:t>
            </a:r>
            <a:r>
              <a:rPr lang="en-US" sz="1200" b="1" i="1" dirty="0" smtClean="0">
                <a:solidFill>
                  <a:schemeClr val="accent6">
                    <a:lumMod val="75000"/>
                  </a:schemeClr>
                </a:solidFill>
              </a:rPr>
              <a:t>no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 checks</a:t>
            </a:r>
          </a:p>
          <a:p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    on businesses, no </a:t>
            </a:r>
            <a:r>
              <a:rPr lang="en-US" sz="1200" i="1" dirty="0" err="1" smtClean="0">
                <a:solidFill>
                  <a:schemeClr val="accent6">
                    <a:lumMod val="75000"/>
                  </a:schemeClr>
                </a:solidFill>
              </a:rPr>
              <a:t>regula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  <a:p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           </a:t>
            </a:r>
            <a:r>
              <a:rPr lang="en-US" sz="1200" i="1" dirty="0" err="1" smtClean="0">
                <a:solidFill>
                  <a:schemeClr val="accent6">
                    <a:lumMod val="75000"/>
                  </a:schemeClr>
                </a:solidFill>
              </a:rPr>
              <a:t>tions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 at all?</a:t>
            </a:r>
            <a:r>
              <a:rPr lang="en-US" sz="1200" b="1" i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en-US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604768" y="2347996"/>
            <a:ext cx="3124200" cy="2936076"/>
          </a:xfrm>
          <a:prstGeom prst="wedgeEllipseCallout">
            <a:avLst>
              <a:gd name="adj1" fmla="val 43145"/>
              <a:gd name="adj2" fmla="val 494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i="1" dirty="0" smtClean="0"/>
              <a:t>I want to discuss the history of corporate America, especially in light of a book I just read </a:t>
            </a:r>
            <a:r>
              <a:rPr lang="en-US" sz="1600" u="sng" dirty="0" smtClean="0"/>
              <a:t>The Divide: American Justice in the Age of the Wealth Gap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631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22" grpId="0"/>
      <p:bldP spid="26" grpId="0"/>
      <p:bldP spid="29" grpId="0"/>
      <p:bldP spid="32" grpId="0"/>
      <p:bldP spid="2" grpId="0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t="4579" r="-435"/>
          <a:stretch/>
        </p:blipFill>
        <p:spPr>
          <a:xfrm>
            <a:off x="136566" y="316402"/>
            <a:ext cx="8763000" cy="6351604"/>
          </a:xfrm>
        </p:spPr>
      </p:pic>
      <p:sp>
        <p:nvSpPr>
          <p:cNvPr id="20" name="TextBox 19"/>
          <p:cNvSpPr txBox="1"/>
          <p:nvPr/>
        </p:nvSpPr>
        <p:spPr>
          <a:xfrm>
            <a:off x="3505200" y="4191000"/>
            <a:ext cx="202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Concerns about the rise of big business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" y="3048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609600"/>
            <a:ext cx="7315200" cy="3873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Where are the ethics of some businesses taking advantage of their </a:t>
            </a: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employees?</a:t>
            </a:r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914400"/>
            <a:ext cx="5578048" cy="669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Are the problems of over-regulation of business worse than the problems caused by little or no regulation?</a:t>
            </a:r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400" y="1447800"/>
            <a:ext cx="5427290" cy="14287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How were these outcomes reduced or eliminated? And could be if still happening—anywhere? </a:t>
            </a:r>
          </a:p>
          <a:p>
            <a:pPr algn="ctr">
              <a:defRPr/>
            </a:pP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STEEL – many killed in unsafe mills.  </a:t>
            </a:r>
          </a:p>
          <a:p>
            <a:pPr algn="ctr">
              <a:defRPr/>
            </a:pP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TEXTILES – Child labor 10 to 14 hours a day</a:t>
            </a:r>
          </a:p>
          <a:p>
            <a:pPr algn="ctr">
              <a:defRPr/>
            </a:pPr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88415" y="2514600"/>
            <a:ext cx="3693572" cy="63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How to cause change?   </a:t>
            </a:r>
          </a:p>
          <a:p>
            <a:pPr algn="ctr">
              <a:defRPr/>
            </a:pP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Have/Would some of these work?  </a:t>
            </a:r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6069" y="2971800"/>
            <a:ext cx="2939782" cy="348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b="1" i="1" dirty="0" smtClean="0">
                <a:solidFill>
                  <a:schemeClr val="bg1">
                    <a:lumMod val="75000"/>
                  </a:schemeClr>
                </a:solidFill>
              </a:rPr>
              <a:t>Workers protest &amp; organize</a:t>
            </a:r>
            <a:r>
              <a:rPr lang="en-US" sz="1500" i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sz="15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3200400"/>
            <a:ext cx="3241297" cy="348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b="1" i="1" dirty="0" smtClean="0">
                <a:solidFill>
                  <a:schemeClr val="bg1">
                    <a:lumMod val="75000"/>
                  </a:schemeClr>
                </a:solidFill>
              </a:rPr>
              <a:t>Voters nominate </a:t>
            </a:r>
            <a:r>
              <a:rPr lang="en-US" sz="1500" b="1" i="1" dirty="0">
                <a:solidFill>
                  <a:schemeClr val="bg1">
                    <a:lumMod val="75000"/>
                  </a:schemeClr>
                </a:solidFill>
              </a:rPr>
              <a:t>regulator </a:t>
            </a:r>
            <a:r>
              <a:rPr lang="en-US" sz="1500" b="1" i="1" dirty="0" smtClean="0">
                <a:solidFill>
                  <a:schemeClr val="bg1">
                    <a:lumMod val="75000"/>
                  </a:schemeClr>
                </a:solidFill>
              </a:rPr>
              <a:t>types</a:t>
            </a:r>
            <a:r>
              <a:rPr lang="en-US" sz="15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endParaRPr lang="en-US" sz="15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3429000"/>
            <a:ext cx="293978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b="1" i="1" dirty="0" smtClean="0">
                <a:solidFill>
                  <a:schemeClr val="bg1">
                    <a:lumMod val="75000"/>
                  </a:schemeClr>
                </a:solidFill>
              </a:rPr>
              <a:t>Voters pressure Congress.</a:t>
            </a:r>
            <a:r>
              <a:rPr lang="en-US" sz="1500" i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sz="15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22505" y="623128"/>
            <a:ext cx="226886" cy="431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 rot="5400000">
            <a:off x="4138513" y="2548620"/>
            <a:ext cx="5491128" cy="2670432"/>
            <a:chOff x="2047957" y="725392"/>
            <a:chExt cx="5491128" cy="2670432"/>
          </a:xfrm>
        </p:grpSpPr>
        <p:sp>
          <p:nvSpPr>
            <p:cNvPr id="33" name="Rectangle 32"/>
            <p:cNvSpPr/>
            <p:nvPr/>
          </p:nvSpPr>
          <p:spPr>
            <a:xfrm rot="16200000">
              <a:off x="3522505" y="623128"/>
              <a:ext cx="226886" cy="431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47957" y="762910"/>
              <a:ext cx="5491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i="1" dirty="0" smtClean="0">
                  <a:solidFill>
                    <a:schemeClr val="bg1">
                      <a:lumMod val="65000"/>
                    </a:schemeClr>
                  </a:solidFill>
                </a:rPr>
                <a:t>What if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owners had to work beside their workers three days a </a:t>
              </a: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month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in</a:t>
              </a:r>
            </a:p>
            <a:p>
              <a:pPr>
                <a:defRPr/>
              </a:pP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      randomly </a:t>
              </a: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chosen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places?</a:t>
              </a:r>
              <a:endParaRPr lang="en-US" sz="1400" b="1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38400" y="1143000"/>
              <a:ext cx="449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i="1" dirty="0" smtClean="0">
                  <a:solidFill>
                    <a:schemeClr val="bg1">
                      <a:lumMod val="65000"/>
                    </a:schemeClr>
                  </a:solidFill>
                </a:rPr>
                <a:t>What if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bosses were rated by </a:t>
              </a: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workers as are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professors by </a:t>
              </a: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students? </a:t>
              </a:r>
              <a:endParaRPr lang="en-US" sz="1400" b="1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89410" y="1327674"/>
              <a:ext cx="449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i="1" dirty="0" smtClean="0">
                  <a:solidFill>
                    <a:schemeClr val="bg1">
                      <a:lumMod val="65000"/>
                    </a:schemeClr>
                  </a:solidFill>
                </a:rPr>
                <a:t>What if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workers </a:t>
              </a: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could submit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suggestions </a:t>
              </a: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for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improv</a:t>
              </a: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ing the </a:t>
              </a:r>
              <a:endParaRPr lang="en-US" sz="1200" i="1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>
                <a:defRPr/>
              </a:pP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      work </a:t>
              </a: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place AND productivity</a:t>
              </a:r>
              <a:r>
                <a:rPr lang="en-US" sz="1200" b="1" i="1" dirty="0" smtClean="0">
                  <a:solidFill>
                    <a:schemeClr val="bg1">
                      <a:lumMod val="65000"/>
                    </a:schemeClr>
                  </a:solidFill>
                </a:rPr>
                <a:t>? What if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a committee </a:t>
              </a:r>
            </a:p>
            <a:p>
              <a:pPr>
                <a:defRPr/>
              </a:pP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         considered the suggestions and rewarded those whose </a:t>
              </a:r>
            </a:p>
            <a:p>
              <a:pPr>
                <a:defRPr/>
              </a:pP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                ideas were implemented?</a:t>
              </a:r>
              <a:endParaRPr lang="en-US" sz="1200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00577" y="2054729"/>
              <a:ext cx="29450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i="1" dirty="0" smtClean="0">
                  <a:solidFill>
                    <a:schemeClr val="bg1">
                      <a:lumMod val="65000"/>
                    </a:schemeClr>
                  </a:solidFill>
                </a:rPr>
                <a:t>What if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the government regulators actually</a:t>
              </a:r>
            </a:p>
            <a:p>
              <a:pPr>
                <a:defRPr/>
              </a:pP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     put a stop to fraud and saved taxpayers</a:t>
              </a:r>
            </a:p>
            <a:p>
              <a:pPr>
                <a:defRPr/>
              </a:pP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          billions of dollars? Who would be up-</a:t>
              </a:r>
            </a:p>
            <a:p>
              <a:pPr>
                <a:defRPr/>
              </a:pP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                set about that?  Why?</a:t>
              </a:r>
              <a:endParaRPr lang="en-US" sz="1200" b="1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62327" y="2749493"/>
              <a:ext cx="2062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>
                      <a:lumMod val="65000"/>
                    </a:schemeClr>
                  </a:solidFill>
                </a:rPr>
                <a:t>What if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there were </a:t>
              </a:r>
              <a:r>
                <a:rPr lang="en-US" sz="1200" b="1" i="1" dirty="0" smtClean="0">
                  <a:solidFill>
                    <a:schemeClr val="bg1">
                      <a:lumMod val="65000"/>
                    </a:schemeClr>
                  </a:solidFill>
                </a:rPr>
                <a:t>no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checks</a:t>
              </a:r>
            </a:p>
            <a:p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   on businesses, no </a:t>
              </a:r>
              <a:r>
                <a:rPr lang="en-US" sz="1200" i="1" dirty="0" err="1" smtClean="0">
                  <a:solidFill>
                    <a:schemeClr val="bg1">
                      <a:lumMod val="65000"/>
                    </a:schemeClr>
                  </a:solidFill>
                </a:rPr>
                <a:t>regula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-</a:t>
              </a:r>
            </a:p>
            <a:p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          </a:t>
              </a:r>
              <a:r>
                <a:rPr lang="en-US" sz="1200" i="1" dirty="0" err="1" smtClean="0">
                  <a:solidFill>
                    <a:schemeClr val="bg1">
                      <a:lumMod val="65000"/>
                    </a:schemeClr>
                  </a:solidFill>
                </a:rPr>
                <a:t>tions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at all?</a:t>
              </a:r>
              <a:r>
                <a:rPr lang="en-US" sz="1200" b="1" i="1" dirty="0" smtClean="0">
                  <a:solidFill>
                    <a:schemeClr val="bg1">
                      <a:lumMod val="65000"/>
                    </a:schemeClr>
                  </a:solidFill>
                </a:rPr>
                <a:t>  </a:t>
              </a:r>
              <a:endParaRPr lang="en-US" sz="1200" b="1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 rot="16200000">
            <a:off x="-229644" y="1318639"/>
            <a:ext cx="5967882" cy="37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i="1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1. If people are happy to get a job, (any job) are they inevitably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at the </a:t>
            </a:r>
            <a:endParaRPr lang="en-US" sz="12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mercy of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the owner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?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(think of Grapes of Wrath where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owners 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publicized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job openings when there were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not any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so an over </a:t>
            </a:r>
            <a:endParaRPr lang="en-US" sz="12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abundance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of job seekers took the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place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of disgruntled lower </a:t>
            </a:r>
            <a:endParaRPr lang="en-US" sz="12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paid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workers for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even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lower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pay.)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2.Why do we call any attempt to regulate “Socialism”?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3. Why does greed seem to be the father of 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business?  I’d like to research the businesses 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that really care for their employees and 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     still are successful.</a:t>
            </a:r>
          </a:p>
          <a:p>
            <a:pPr>
              <a:defRPr/>
            </a:pP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        4. How can compassion and 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         success go hand-in-hand?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           Seems like a win-win.</a:t>
            </a:r>
            <a:endParaRPr lang="en-US" sz="1200" b="1" i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400" b="1" i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66800" y="6196483"/>
            <a:ext cx="6886376" cy="33850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5400000">
            <a:off x="417969" y="1605089"/>
            <a:ext cx="3509664" cy="2512398"/>
          </a:xfrm>
          <a:prstGeom prst="triangle">
            <a:avLst>
              <a:gd name="adj" fmla="val 813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434" y="1219200"/>
            <a:ext cx="131036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7081" y="3888318"/>
            <a:ext cx="2481022" cy="1243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400000">
            <a:off x="1544300" y="4362681"/>
            <a:ext cx="1186582" cy="2481021"/>
          </a:xfrm>
          <a:prstGeom prst="triangle">
            <a:avLst>
              <a:gd name="adj" fmla="val 46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Callout 41"/>
          <p:cNvSpPr/>
          <p:nvPr/>
        </p:nvSpPr>
        <p:spPr>
          <a:xfrm>
            <a:off x="3449109" y="800576"/>
            <a:ext cx="5219700" cy="2552066"/>
          </a:xfrm>
          <a:prstGeom prst="wedgeEllipseCallout">
            <a:avLst>
              <a:gd name="adj1" fmla="val -63785"/>
              <a:gd name="adj2" fmla="val -512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The last step is what can make action happen.  I am to explore ways to the address the issue and to answer my questions. 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4" name="Oval Callout 43"/>
          <p:cNvSpPr/>
          <p:nvPr/>
        </p:nvSpPr>
        <p:spPr>
          <a:xfrm>
            <a:off x="3505200" y="840220"/>
            <a:ext cx="3657600" cy="2283980"/>
          </a:xfrm>
          <a:prstGeom prst="wedgeEllipseCallout">
            <a:avLst>
              <a:gd name="adj1" fmla="val -70577"/>
              <a:gd name="adj2" fmla="val 56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Here is what the </a:t>
            </a:r>
            <a:r>
              <a:rPr lang="en-US" sz="2400" dirty="0" err="1" smtClean="0">
                <a:solidFill>
                  <a:schemeClr val="tx1"/>
                </a:solidFill>
              </a:rPr>
              <a:t>ThinkSheet</a:t>
            </a:r>
            <a:r>
              <a:rPr lang="en-US" sz="2400" dirty="0" smtClean="0">
                <a:solidFill>
                  <a:schemeClr val="tx1"/>
                </a:solidFill>
              </a:rPr>
              <a:t> suggests I think about.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081" y="1248925"/>
            <a:ext cx="230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3323272"/>
            <a:ext cx="248937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How could you or someone else go about answering or following through on these ideas inspired by the text?</a:t>
            </a:r>
            <a:endParaRPr lang="en-US" dirty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cxnSp>
        <p:nvCxnSpPr>
          <p:cNvPr id="45" name="Straight Arrow Connector 44"/>
          <p:cNvCxnSpPr>
            <a:stCxn id="44" idx="3"/>
          </p:cNvCxnSpPr>
          <p:nvPr/>
        </p:nvCxnSpPr>
        <p:spPr>
          <a:xfrm flipH="1">
            <a:off x="2754296" y="2789719"/>
            <a:ext cx="1286547" cy="7595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2" grpId="0" animBg="1"/>
      <p:bldP spid="44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t="4579" r="-435"/>
          <a:stretch/>
        </p:blipFill>
        <p:spPr>
          <a:xfrm>
            <a:off x="136566" y="316402"/>
            <a:ext cx="8763000" cy="6351604"/>
          </a:xfrm>
        </p:spPr>
      </p:pic>
      <p:sp>
        <p:nvSpPr>
          <p:cNvPr id="20" name="TextBox 19"/>
          <p:cNvSpPr txBox="1"/>
          <p:nvPr/>
        </p:nvSpPr>
        <p:spPr>
          <a:xfrm>
            <a:off x="3505200" y="4191000"/>
            <a:ext cx="202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Concerns about the rise of big business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" y="3048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609600"/>
            <a:ext cx="7315200" cy="3873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Where are the ethics of some businesses taking advantage of their </a:t>
            </a: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employees?</a:t>
            </a:r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914400"/>
            <a:ext cx="5578048" cy="669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Are the problems of over-regulation of business worse than the problems caused by little or no regulation?</a:t>
            </a:r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400" y="1447800"/>
            <a:ext cx="5427290" cy="14287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How were these outcomes reduced or eliminated? And could be if still happening—anywhere? </a:t>
            </a:r>
          </a:p>
          <a:p>
            <a:pPr algn="ctr">
              <a:defRPr/>
            </a:pP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STEEL – many killed in unsafe mills.  </a:t>
            </a:r>
          </a:p>
          <a:p>
            <a:pPr algn="ctr">
              <a:defRPr/>
            </a:pP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TEXTILES – Child labor 10 to 14 hours a day</a:t>
            </a:r>
          </a:p>
          <a:p>
            <a:pPr algn="ctr">
              <a:defRPr/>
            </a:pPr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88415" y="2514600"/>
            <a:ext cx="3693572" cy="63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How to cause change?   </a:t>
            </a:r>
          </a:p>
          <a:p>
            <a:pPr algn="ctr">
              <a:defRPr/>
            </a:pP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Have/Would some of these work?  </a:t>
            </a:r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6069" y="2971800"/>
            <a:ext cx="2939782" cy="348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b="1" i="1" dirty="0" smtClean="0">
                <a:solidFill>
                  <a:schemeClr val="bg1">
                    <a:lumMod val="75000"/>
                  </a:schemeClr>
                </a:solidFill>
              </a:rPr>
              <a:t>Workers protest &amp; organize</a:t>
            </a:r>
            <a:r>
              <a:rPr lang="en-US" sz="1500" i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sz="15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3200400"/>
            <a:ext cx="3241297" cy="348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b="1" i="1" dirty="0" smtClean="0">
                <a:solidFill>
                  <a:schemeClr val="bg1">
                    <a:lumMod val="75000"/>
                  </a:schemeClr>
                </a:solidFill>
              </a:rPr>
              <a:t>Voters nominate </a:t>
            </a:r>
            <a:r>
              <a:rPr lang="en-US" sz="1500" b="1" i="1" dirty="0">
                <a:solidFill>
                  <a:schemeClr val="bg1">
                    <a:lumMod val="75000"/>
                  </a:schemeClr>
                </a:solidFill>
              </a:rPr>
              <a:t>regulator </a:t>
            </a:r>
            <a:r>
              <a:rPr lang="en-US" sz="1500" b="1" i="1" dirty="0" smtClean="0">
                <a:solidFill>
                  <a:schemeClr val="bg1">
                    <a:lumMod val="75000"/>
                  </a:schemeClr>
                </a:solidFill>
              </a:rPr>
              <a:t>types</a:t>
            </a:r>
            <a:r>
              <a:rPr lang="en-US" sz="1500" i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endParaRPr lang="en-US" sz="15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3429000"/>
            <a:ext cx="293978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b="1" i="1" dirty="0" smtClean="0">
                <a:solidFill>
                  <a:schemeClr val="bg1">
                    <a:lumMod val="75000"/>
                  </a:schemeClr>
                </a:solidFill>
              </a:rPr>
              <a:t>Voters pressure Congress.</a:t>
            </a:r>
            <a:r>
              <a:rPr lang="en-US" sz="1500" i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sz="15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22505" y="623128"/>
            <a:ext cx="226886" cy="431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 rot="5400000">
            <a:off x="4138513" y="2548620"/>
            <a:ext cx="5491128" cy="2670432"/>
            <a:chOff x="2047957" y="725392"/>
            <a:chExt cx="5491128" cy="2670432"/>
          </a:xfrm>
        </p:grpSpPr>
        <p:sp>
          <p:nvSpPr>
            <p:cNvPr id="33" name="Rectangle 32"/>
            <p:cNvSpPr/>
            <p:nvPr/>
          </p:nvSpPr>
          <p:spPr>
            <a:xfrm rot="16200000">
              <a:off x="3522505" y="623128"/>
              <a:ext cx="226886" cy="431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47957" y="762910"/>
              <a:ext cx="5491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i="1" dirty="0" smtClean="0">
                  <a:solidFill>
                    <a:schemeClr val="bg1">
                      <a:lumMod val="65000"/>
                    </a:schemeClr>
                  </a:solidFill>
                </a:rPr>
                <a:t>What if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owners had to work beside their workers three days a </a:t>
              </a: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month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in</a:t>
              </a:r>
            </a:p>
            <a:p>
              <a:pPr>
                <a:defRPr/>
              </a:pP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      randomly </a:t>
              </a: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chosen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places?</a:t>
              </a:r>
              <a:endParaRPr lang="en-US" sz="1400" b="1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38400" y="1143000"/>
              <a:ext cx="449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i="1" dirty="0" smtClean="0">
                  <a:solidFill>
                    <a:schemeClr val="bg1">
                      <a:lumMod val="65000"/>
                    </a:schemeClr>
                  </a:solidFill>
                </a:rPr>
                <a:t>What if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bosses were rated by </a:t>
              </a: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workers as are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professors by </a:t>
              </a: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students? </a:t>
              </a:r>
              <a:endParaRPr lang="en-US" sz="1400" b="1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89410" y="1327674"/>
              <a:ext cx="449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i="1" dirty="0" smtClean="0">
                  <a:solidFill>
                    <a:schemeClr val="bg1">
                      <a:lumMod val="65000"/>
                    </a:schemeClr>
                  </a:solidFill>
                </a:rPr>
                <a:t>What if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workers </a:t>
              </a: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could submit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suggestions </a:t>
              </a: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for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improv</a:t>
              </a: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ing the </a:t>
              </a:r>
              <a:endParaRPr lang="en-US" sz="1200" i="1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>
                <a:defRPr/>
              </a:pP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      work </a:t>
              </a: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place AND productivity</a:t>
              </a:r>
              <a:r>
                <a:rPr lang="en-US" sz="1200" b="1" i="1" dirty="0" smtClean="0">
                  <a:solidFill>
                    <a:schemeClr val="bg1">
                      <a:lumMod val="65000"/>
                    </a:schemeClr>
                  </a:solidFill>
                </a:rPr>
                <a:t>? What if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a committee </a:t>
              </a:r>
            </a:p>
            <a:p>
              <a:pPr>
                <a:defRPr/>
              </a:pP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         considered the suggestions and rewarded those whose </a:t>
              </a:r>
            </a:p>
            <a:p>
              <a:pPr>
                <a:defRPr/>
              </a:pP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                ideas were implemented?</a:t>
              </a:r>
              <a:endParaRPr lang="en-US" sz="1200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00577" y="2054729"/>
              <a:ext cx="29450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i="1" dirty="0" smtClean="0">
                  <a:solidFill>
                    <a:schemeClr val="bg1">
                      <a:lumMod val="65000"/>
                    </a:schemeClr>
                  </a:solidFill>
                </a:rPr>
                <a:t>What if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the government regulators actually</a:t>
              </a:r>
            </a:p>
            <a:p>
              <a:pPr>
                <a:defRPr/>
              </a:pP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     put a stop to fraud and saved taxpayers</a:t>
              </a:r>
            </a:p>
            <a:p>
              <a:pPr>
                <a:defRPr/>
              </a:pP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          billions of dollars? Who would be up-</a:t>
              </a:r>
            </a:p>
            <a:p>
              <a:pPr>
                <a:defRPr/>
              </a:pPr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                set about that?  Why?</a:t>
              </a:r>
              <a:endParaRPr lang="en-US" sz="1200" b="1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62327" y="2749493"/>
              <a:ext cx="2062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>
                      <a:lumMod val="65000"/>
                    </a:schemeClr>
                  </a:solidFill>
                </a:rPr>
                <a:t>What if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there were </a:t>
              </a:r>
              <a:r>
                <a:rPr lang="en-US" sz="1200" b="1" i="1" dirty="0" smtClean="0">
                  <a:solidFill>
                    <a:schemeClr val="bg1">
                      <a:lumMod val="65000"/>
                    </a:schemeClr>
                  </a:solidFill>
                </a:rPr>
                <a:t>no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checks</a:t>
              </a:r>
            </a:p>
            <a:p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   on businesses, no </a:t>
              </a:r>
              <a:r>
                <a:rPr lang="en-US" sz="1200" i="1" dirty="0" err="1" smtClean="0">
                  <a:solidFill>
                    <a:schemeClr val="bg1">
                      <a:lumMod val="65000"/>
                    </a:schemeClr>
                  </a:solidFill>
                </a:rPr>
                <a:t>regula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-</a:t>
              </a:r>
            </a:p>
            <a:p>
              <a:r>
                <a:rPr lang="en-US" sz="1200" i="1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          </a:t>
              </a:r>
              <a:r>
                <a:rPr lang="en-US" sz="1200" i="1" dirty="0" err="1" smtClean="0">
                  <a:solidFill>
                    <a:schemeClr val="bg1">
                      <a:lumMod val="65000"/>
                    </a:schemeClr>
                  </a:solidFill>
                </a:rPr>
                <a:t>tions</a:t>
              </a:r>
              <a:r>
                <a:rPr lang="en-US" sz="1200" i="1" dirty="0" smtClean="0">
                  <a:solidFill>
                    <a:schemeClr val="bg1">
                      <a:lumMod val="65000"/>
                    </a:schemeClr>
                  </a:solidFill>
                </a:rPr>
                <a:t> at all?</a:t>
              </a:r>
              <a:r>
                <a:rPr lang="en-US" sz="1200" b="1" i="1" dirty="0" smtClean="0">
                  <a:solidFill>
                    <a:schemeClr val="bg1">
                      <a:lumMod val="65000"/>
                    </a:schemeClr>
                  </a:solidFill>
                </a:rPr>
                <a:t>  </a:t>
              </a:r>
              <a:endParaRPr lang="en-US" sz="1200" b="1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 rot="16200000">
            <a:off x="-229644" y="1318639"/>
            <a:ext cx="5967882" cy="37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i="1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1. If people are happy to get a job, (any job) are they inevitably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at the </a:t>
            </a:r>
            <a:endParaRPr lang="en-US" sz="12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mercy of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the owner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?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(think of Grapes of Wrath where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owners 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publicized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job openings when there were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not any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so an over </a:t>
            </a:r>
            <a:endParaRPr lang="en-US" sz="12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abundance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of job seekers took the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place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of disgruntled lower </a:t>
            </a:r>
            <a:endParaRPr lang="en-US" sz="12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paid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workers for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even </a:t>
            </a: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lower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pay.)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2.Why do we call any attempt to regulate “Socialism”?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3. Why does greed seem to be the father of 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business?  I’d like to research the businesses 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that really care for their employees and 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     still are successful.</a:t>
            </a:r>
          </a:p>
          <a:p>
            <a:pPr>
              <a:defRPr/>
            </a:pP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        4. How can compassion and 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         success go hand-in-hand?</a:t>
            </a:r>
          </a:p>
          <a:p>
            <a:pPr>
              <a:defRPr/>
            </a:pPr>
            <a:r>
              <a:rPr lang="en-US" sz="12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                          Seems like a win-win.</a:t>
            </a:r>
            <a:endParaRPr lang="en-US" sz="1200" b="1" i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400" b="1" i="1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12" y="2748675"/>
            <a:ext cx="131036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7081" y="1248925"/>
            <a:ext cx="230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Oval Callout 39"/>
          <p:cNvSpPr/>
          <p:nvPr/>
        </p:nvSpPr>
        <p:spPr>
          <a:xfrm>
            <a:off x="3124200" y="335728"/>
            <a:ext cx="4731884" cy="3093272"/>
          </a:xfrm>
          <a:prstGeom prst="wedgeEllipseCallout">
            <a:avLst>
              <a:gd name="adj1" fmla="val -48938"/>
              <a:gd name="adj2" fmla="val 5257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Here are some ways I thought I or others could explore for answers and address my concerns about big business.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95400" y="5069541"/>
            <a:ext cx="500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i="1" dirty="0" smtClean="0">
                <a:solidFill>
                  <a:srgbClr val="00B050"/>
                </a:solidFill>
              </a:rPr>
              <a:t>                                                             </a:t>
            </a:r>
            <a:r>
              <a:rPr lang="en-US" sz="1000" b="1" i="1" dirty="0" smtClean="0">
                <a:solidFill>
                  <a:srgbClr val="00B050"/>
                </a:solidFill>
              </a:rPr>
              <a:t>1. </a:t>
            </a:r>
            <a:r>
              <a:rPr lang="en-US" sz="1000" b="1" i="1" dirty="0">
                <a:solidFill>
                  <a:srgbClr val="00B050"/>
                </a:solidFill>
              </a:rPr>
              <a:t>Search </a:t>
            </a:r>
            <a:r>
              <a:rPr lang="en-US" sz="1000" b="1" i="1" dirty="0" smtClean="0">
                <a:solidFill>
                  <a:srgbClr val="00B050"/>
                </a:solidFill>
              </a:rPr>
              <a:t>history for attempts to come</a:t>
            </a:r>
          </a:p>
          <a:p>
            <a:pPr>
              <a:defRPr/>
            </a:pPr>
            <a:r>
              <a:rPr lang="en-US" sz="1000" b="1" i="1" dirty="0" smtClean="0">
                <a:solidFill>
                  <a:srgbClr val="00B050"/>
                </a:solidFill>
              </a:rPr>
              <a:t>                                                             to a just balance between business practices and 		                  government regulation that benefit business and society.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93071" y="5556616"/>
            <a:ext cx="44887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000" b="1" i="1" dirty="0">
                <a:solidFill>
                  <a:srgbClr val="00B050"/>
                </a:solidFill>
              </a:rPr>
              <a:t>2. Look at current laws protecting workers and consumers. Sufficient? Enforced?  </a:t>
            </a:r>
            <a:endParaRPr lang="en-US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1550894" y="5707316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i="1" dirty="0" smtClean="0">
                <a:solidFill>
                  <a:srgbClr val="00B050"/>
                </a:solidFill>
              </a:rPr>
              <a:t>               3</a:t>
            </a:r>
            <a:r>
              <a:rPr lang="en-US" sz="1000" b="1" i="1" dirty="0">
                <a:solidFill>
                  <a:srgbClr val="00B050"/>
                </a:solidFill>
              </a:rPr>
              <a:t>. Contact folks who are currently addressing damaging business practices and government</a:t>
            </a:r>
          </a:p>
          <a:p>
            <a:pPr>
              <a:defRPr/>
            </a:pPr>
            <a:r>
              <a:rPr lang="en-US" sz="1000" b="1" i="1" dirty="0">
                <a:solidFill>
                  <a:srgbClr val="00B050"/>
                </a:solidFill>
              </a:rPr>
              <a:t>    </a:t>
            </a:r>
            <a:r>
              <a:rPr lang="en-US" sz="1000" b="1" i="1" dirty="0" smtClean="0">
                <a:solidFill>
                  <a:srgbClr val="00B050"/>
                </a:solidFill>
              </a:rPr>
              <a:t>overreach</a:t>
            </a:r>
            <a:r>
              <a:rPr lang="en-US" sz="1000" b="1" i="1" dirty="0">
                <a:solidFill>
                  <a:srgbClr val="00B050"/>
                </a:solidFill>
              </a:rPr>
              <a:t>.  How are they fighting big business and unnecessary government </a:t>
            </a:r>
            <a:r>
              <a:rPr lang="en-US" sz="1000" b="1" i="1" dirty="0" smtClean="0">
                <a:solidFill>
                  <a:srgbClr val="00B050"/>
                </a:solidFill>
              </a:rPr>
              <a:t>regulation</a:t>
            </a:r>
            <a:r>
              <a:rPr lang="en-US" sz="1000" b="1" i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95400" y="6015475"/>
            <a:ext cx="63850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000" b="1" i="1" dirty="0">
                <a:solidFill>
                  <a:srgbClr val="00B050"/>
                </a:solidFill>
              </a:rPr>
              <a:t>4. Search for what has worked for both business owners, workers, and consumers at the same time.  What principles </a:t>
            </a:r>
          </a:p>
          <a:p>
            <a:pPr>
              <a:defRPr/>
            </a:pPr>
            <a:r>
              <a:rPr lang="en-US" sz="1000" b="1" i="1" dirty="0">
                <a:solidFill>
                  <a:srgbClr val="00B050"/>
                </a:solidFill>
              </a:rPr>
              <a:t>                 behind these successes could be exported to other businesses?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4578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131036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293484" y="914400"/>
            <a:ext cx="6164716" cy="4648200"/>
          </a:xfrm>
          <a:prstGeom prst="wedgeEllipseCallout">
            <a:avLst>
              <a:gd name="adj1" fmla="val -56424"/>
              <a:gd name="adj2" fmla="val 1699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Now select an idea, issue, </a:t>
            </a:r>
          </a:p>
          <a:p>
            <a:pPr algn="ctr"/>
            <a:r>
              <a:rPr lang="en-US" sz="2400" i="1" dirty="0" smtClean="0"/>
              <a:t>or concept in your text </a:t>
            </a:r>
            <a:r>
              <a:rPr lang="en-US" sz="2400" i="1" dirty="0"/>
              <a:t>and </a:t>
            </a:r>
            <a:r>
              <a:rPr lang="en-US" sz="2400" i="1" dirty="0" smtClean="0"/>
              <a:t>use the </a:t>
            </a:r>
            <a:r>
              <a:rPr lang="en-US" sz="2400" i="1" dirty="0" err="1" smtClean="0"/>
              <a:t>ThinkSheet</a:t>
            </a:r>
            <a:r>
              <a:rPr lang="en-US" sz="2400" i="1" dirty="0" smtClean="0"/>
              <a:t> to practice exploring it with your knowledge and imagination.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 smtClean="0"/>
              <a:t>Come up with </a:t>
            </a:r>
            <a:r>
              <a:rPr lang="en-US" sz="2400" b="1" i="1" dirty="0" smtClean="0"/>
              <a:t>New Questions </a:t>
            </a:r>
            <a:r>
              <a:rPr lang="en-US" sz="2400" i="1" dirty="0" smtClean="0"/>
              <a:t>and </a:t>
            </a:r>
            <a:r>
              <a:rPr lang="en-US" sz="2400" b="1" i="1" dirty="0" smtClean="0"/>
              <a:t>New Thoughts</a:t>
            </a:r>
            <a:endParaRPr lang="en-US" sz="2400" i="1" dirty="0" smtClean="0"/>
          </a:p>
          <a:p>
            <a:pPr algn="ctr"/>
            <a:endParaRPr lang="en-US" sz="2400" i="1" dirty="0" smtClean="0"/>
          </a:p>
          <a:p>
            <a:pPr algn="ctr"/>
            <a:r>
              <a:rPr lang="en-US" sz="2400" i="1" dirty="0" smtClean="0"/>
              <a:t>Have fun!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7087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Users\kjp6\AppData\Local\Microsoft\Windows\Temporary Internet Files\Content.IE5\BFGUACUS\MP90042219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2214"/>
            <a:ext cx="254124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2511632" y="1684295"/>
            <a:ext cx="6556169" cy="2133029"/>
          </a:xfrm>
          <a:prstGeom prst="wedgeEllipseCallout">
            <a:avLst>
              <a:gd name="adj1" fmla="val -64265"/>
              <a:gd name="adj2" fmla="val 164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Go now to the Handbook</a:t>
            </a:r>
            <a:r>
              <a:rPr lang="en-US" sz="2000" dirty="0"/>
              <a:t> </a:t>
            </a:r>
            <a:r>
              <a:rPr lang="en-US" sz="2000" dirty="0" smtClean="0"/>
              <a:t>and read the pages about </a:t>
            </a:r>
            <a:r>
              <a:rPr lang="en-US" sz="2000" b="1" dirty="0" smtClean="0"/>
              <a:t>Generate New Thinking </a:t>
            </a:r>
            <a:r>
              <a:rPr lang="en-US" sz="2000" dirty="0" smtClean="0"/>
              <a:t>and the strategy </a:t>
            </a:r>
          </a:p>
          <a:p>
            <a:pPr algn="ctr"/>
            <a:r>
              <a:rPr lang="en-US" sz="2000" b="1" i="1" dirty="0" smtClean="0"/>
              <a:t>New Questions / New Thoughts.</a:t>
            </a:r>
            <a:endParaRPr lang="en-US" sz="2000" dirty="0"/>
          </a:p>
        </p:txBody>
      </p:sp>
      <p:sp>
        <p:nvSpPr>
          <p:cNvPr id="12" name="Oval Callout 11"/>
          <p:cNvSpPr/>
          <p:nvPr/>
        </p:nvSpPr>
        <p:spPr>
          <a:xfrm>
            <a:off x="2286001" y="1790097"/>
            <a:ext cx="6781800" cy="1676400"/>
          </a:xfrm>
          <a:prstGeom prst="wedgeEllipseCallout">
            <a:avLst>
              <a:gd name="adj1" fmla="val -59533"/>
              <a:gd name="adj2" fmla="val 272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Plus, it is FUN to see your fine mind at work.  So let’s get started.</a:t>
            </a:r>
            <a:endParaRPr lang="en-US" sz="2400" dirty="0"/>
          </a:p>
        </p:txBody>
      </p:sp>
      <p:sp>
        <p:nvSpPr>
          <p:cNvPr id="10" name="Oval Callout 9"/>
          <p:cNvSpPr/>
          <p:nvPr/>
        </p:nvSpPr>
        <p:spPr>
          <a:xfrm>
            <a:off x="2701636" y="1066800"/>
            <a:ext cx="6442364" cy="3953702"/>
          </a:xfrm>
          <a:prstGeom prst="wedgeEllipseCallout">
            <a:avLst>
              <a:gd name="adj1" fmla="val -66583"/>
              <a:gd name="adj2" fmla="val 6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New Questions / New Thoughts </a:t>
            </a:r>
          </a:p>
          <a:p>
            <a:pPr algn="ctr"/>
            <a:r>
              <a:rPr lang="en-US" sz="2000" dirty="0" smtClean="0"/>
              <a:t>certainly makes the content in a text yours as you turn it in all directions to explore it, brainstorm applications, and make memorable connections.  </a:t>
            </a:r>
          </a:p>
          <a:p>
            <a:pPr algn="ctr"/>
            <a:r>
              <a:rPr lang="en-US" sz="2000" dirty="0" smtClean="0"/>
              <a:t>This After strategy may lead to important discoveries, surely for yourself and your learning. </a:t>
            </a:r>
          </a:p>
          <a:p>
            <a:pPr algn="ctr"/>
            <a:endParaRPr lang="en-US" sz="1100" dirty="0" smtClean="0"/>
          </a:p>
          <a:p>
            <a:pPr algn="ctr"/>
            <a:r>
              <a:rPr lang="en-US" sz="2000" dirty="0" smtClean="0"/>
              <a:t>These processes can be an adventure not to be missed.</a:t>
            </a:r>
            <a:endParaRPr lang="en-US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5601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5 ThSh NQNT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6" t="14599" r="28831" b="5312"/>
          <a:stretch/>
        </p:blipFill>
        <p:spPr>
          <a:xfrm>
            <a:off x="0" y="-1"/>
            <a:ext cx="9144000" cy="694692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131036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457200" y="1447800"/>
            <a:ext cx="2971800" cy="2362200"/>
          </a:xfrm>
          <a:prstGeom prst="wedgeEllipseCallout">
            <a:avLst>
              <a:gd name="adj1" fmla="val 65851"/>
              <a:gd name="adj2" fmla="val 206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Here is the </a:t>
            </a:r>
            <a:r>
              <a:rPr lang="en-US" sz="2400" b="1" i="1" dirty="0" err="1" smtClean="0"/>
              <a:t>ThinkSheet</a:t>
            </a:r>
            <a:r>
              <a:rPr lang="en-US" sz="2400" dirty="0" smtClean="0"/>
              <a:t>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I’ll give you an overview.</a:t>
            </a:r>
            <a:endParaRPr lang="en-US" sz="2400" dirty="0"/>
          </a:p>
        </p:txBody>
      </p:sp>
      <p:sp>
        <p:nvSpPr>
          <p:cNvPr id="22" name="Oval Callout 21"/>
          <p:cNvSpPr/>
          <p:nvPr/>
        </p:nvSpPr>
        <p:spPr>
          <a:xfrm>
            <a:off x="5257800" y="1905000"/>
            <a:ext cx="3657600" cy="1676400"/>
          </a:xfrm>
          <a:prstGeom prst="wedgeEllipseCallout">
            <a:avLst>
              <a:gd name="adj1" fmla="val -63545"/>
              <a:gd name="adj2" fmla="val 2918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First, you decide your focus for thinking.</a:t>
            </a:r>
            <a:endParaRPr lang="en-US" sz="2400" b="1" i="1" dirty="0"/>
          </a:p>
        </p:txBody>
      </p:sp>
      <p:sp>
        <p:nvSpPr>
          <p:cNvPr id="23" name="Rounded Rectangle 22"/>
          <p:cNvSpPr/>
          <p:nvPr/>
        </p:nvSpPr>
        <p:spPr>
          <a:xfrm>
            <a:off x="3417125" y="4062350"/>
            <a:ext cx="2222666" cy="12954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5 ThSh NQNT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6" t="14599" r="28831" b="5312"/>
          <a:stretch/>
        </p:blipFill>
        <p:spPr>
          <a:xfrm>
            <a:off x="0" y="-1"/>
            <a:ext cx="9144000" cy="694692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131036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5254831" y="1447800"/>
            <a:ext cx="3657600" cy="1676400"/>
          </a:xfrm>
          <a:prstGeom prst="wedgeEllipseCallout">
            <a:avLst>
              <a:gd name="adj1" fmla="val -64519"/>
              <a:gd name="adj2" fmla="val 6177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Then, you </a:t>
            </a:r>
            <a:r>
              <a:rPr lang="en-US" sz="2400" b="1" i="1" dirty="0" smtClean="0"/>
              <a:t>Wonder &amp; Wander,</a:t>
            </a:r>
            <a:endParaRPr lang="en-US" sz="2400" b="1" i="1" dirty="0"/>
          </a:p>
        </p:txBody>
      </p:sp>
      <p:sp>
        <p:nvSpPr>
          <p:cNvPr id="13" name="Rounded Rectangle 12"/>
          <p:cNvSpPr/>
          <p:nvPr/>
        </p:nvSpPr>
        <p:spPr>
          <a:xfrm>
            <a:off x="469075" y="369125"/>
            <a:ext cx="8001000" cy="381000"/>
          </a:xfrm>
          <a:prstGeom prst="round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/>
          <a:stretch/>
        </p:blipFill>
        <p:spPr>
          <a:xfrm>
            <a:off x="152400" y="415636"/>
            <a:ext cx="8763000" cy="6442364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131036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636383" y="4953000"/>
            <a:ext cx="3657600" cy="1676400"/>
          </a:xfrm>
          <a:prstGeom prst="wedgeEllipseCallout">
            <a:avLst>
              <a:gd name="adj1" fmla="val -1833"/>
              <a:gd name="adj2" fmla="val -10511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Generate Fascinating Questions,</a:t>
            </a:r>
            <a:endParaRPr lang="en-US" sz="2400" b="1" i="1" dirty="0"/>
          </a:p>
        </p:txBody>
      </p:sp>
      <p:sp>
        <p:nvSpPr>
          <p:cNvPr id="5" name="Rounded Rectangle 4"/>
          <p:cNvSpPr/>
          <p:nvPr/>
        </p:nvSpPr>
        <p:spPr>
          <a:xfrm>
            <a:off x="409700" y="914400"/>
            <a:ext cx="504700" cy="5715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5334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6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4"/>
          <a:stretch/>
        </p:blipFill>
        <p:spPr>
          <a:xfrm>
            <a:off x="152400" y="457200"/>
            <a:ext cx="8763000" cy="6359237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131036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28600" y="1066800"/>
            <a:ext cx="3657600" cy="1676400"/>
          </a:xfrm>
          <a:prstGeom prst="wedgeEllipseCallout">
            <a:avLst>
              <a:gd name="adj1" fmla="val 50780"/>
              <a:gd name="adj2" fmla="val 6258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Ask What if . . . Questions,</a:t>
            </a:r>
            <a:endParaRPr lang="en-US" sz="2400" b="1" i="1" dirty="0"/>
          </a:p>
        </p:txBody>
      </p:sp>
      <p:sp>
        <p:nvSpPr>
          <p:cNvPr id="5" name="Rounded Rectangle 4"/>
          <p:cNvSpPr/>
          <p:nvPr/>
        </p:nvSpPr>
        <p:spPr>
          <a:xfrm>
            <a:off x="8163910" y="982720"/>
            <a:ext cx="554420" cy="549428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5334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/>
          <a:stretch/>
        </p:blipFill>
        <p:spPr>
          <a:xfrm>
            <a:off x="152400" y="486888"/>
            <a:ext cx="8763000" cy="637111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131036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111460" y="914400"/>
            <a:ext cx="3657600" cy="1676400"/>
          </a:xfrm>
          <a:prstGeom prst="wedgeEllipseCallout">
            <a:avLst>
              <a:gd name="adj1" fmla="val -53324"/>
              <a:gd name="adj2" fmla="val 5688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dirty="0" smtClean="0"/>
              <a:t>nd</a:t>
            </a:r>
            <a:r>
              <a:rPr lang="en-US" sz="2400" b="1" i="1" dirty="0" smtClean="0"/>
              <a:t> Explore Ways to Answer.</a:t>
            </a:r>
            <a:endParaRPr lang="en-US" sz="2400" b="1" i="1" dirty="0"/>
          </a:p>
        </p:txBody>
      </p:sp>
      <p:sp>
        <p:nvSpPr>
          <p:cNvPr id="5" name="Rounded Rectangle 4"/>
          <p:cNvSpPr/>
          <p:nvPr/>
        </p:nvSpPr>
        <p:spPr>
          <a:xfrm>
            <a:off x="1219200" y="6390290"/>
            <a:ext cx="6629400" cy="3810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5334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 ThSh NQNT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6" t="14599" r="28831" b="5312"/>
          <a:stretch/>
        </p:blipFill>
        <p:spPr>
          <a:xfrm>
            <a:off x="0" y="0"/>
            <a:ext cx="9144000" cy="694692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131036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971797" y="1066800"/>
            <a:ext cx="2806535" cy="1219200"/>
          </a:xfrm>
          <a:prstGeom prst="wedgeEllipseCallout">
            <a:avLst>
              <a:gd name="adj1" fmla="val 58658"/>
              <a:gd name="adj2" fmla="val 693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Watch me do this strategy.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950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5235</TotalTime>
  <Words>2864</Words>
  <Application>Microsoft Office PowerPoint</Application>
  <PresentationFormat>On-screen Show (4:3)</PresentationFormat>
  <Paragraphs>333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New Questions / New Thoughts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Plummer</dc:creator>
  <cp:lastModifiedBy>Marné B. Isakson</cp:lastModifiedBy>
  <cp:revision>178</cp:revision>
  <dcterms:created xsi:type="dcterms:W3CDTF">2012-12-28T19:02:11Z</dcterms:created>
  <dcterms:modified xsi:type="dcterms:W3CDTF">2015-06-29T21:19:51Z</dcterms:modified>
</cp:coreProperties>
</file>