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90" r:id="rId3"/>
    <p:sldId id="291" r:id="rId4"/>
    <p:sldId id="257" r:id="rId5"/>
    <p:sldId id="259" r:id="rId6"/>
    <p:sldId id="306" r:id="rId7"/>
    <p:sldId id="292" r:id="rId8"/>
    <p:sldId id="308" r:id="rId9"/>
    <p:sldId id="260" r:id="rId10"/>
    <p:sldId id="300" r:id="rId11"/>
    <p:sldId id="299" r:id="rId12"/>
    <p:sldId id="301" r:id="rId13"/>
    <p:sldId id="303" r:id="rId14"/>
    <p:sldId id="304" r:id="rId15"/>
    <p:sldId id="302" r:id="rId16"/>
    <p:sldId id="30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88" autoAdjust="0"/>
    <p:restoredTop sz="91652" autoAdjust="0"/>
  </p:normalViewPr>
  <p:slideViewPr>
    <p:cSldViewPr>
      <p:cViewPr>
        <p:scale>
          <a:sx n="60" d="100"/>
          <a:sy n="60" d="100"/>
        </p:scale>
        <p:origin x="-1212" y="-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431FFA-2C89-4BA5-9ECE-F30B096DE1AF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37362-5D22-4464-893F-25D414E2E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119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037362-5D22-4464-893F-25D414E2E76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498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037362-5D22-4464-893F-25D414E2E76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516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037362-5D22-4464-893F-25D414E2E76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1802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037362-5D22-4464-893F-25D414E2E76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0001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sz="1200" b="1" dirty="0">
              <a:solidFill>
                <a:srgbClr val="0000C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037362-5D22-4464-893F-25D414E2E76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16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sz="1200" b="1" dirty="0">
              <a:solidFill>
                <a:srgbClr val="0000C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037362-5D22-4464-893F-25D414E2E76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168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037362-5D22-4464-893F-25D414E2E76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88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sz="1200" b="1" dirty="0">
              <a:solidFill>
                <a:srgbClr val="0000C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037362-5D22-4464-893F-25D414E2E76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168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037362-5D22-4464-893F-25D414E2E76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661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EDBD-F793-4CB7-8FE7-801A3A7F2A1A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C5D02-FEC5-407C-89EB-38A9DA2B7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554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EDBD-F793-4CB7-8FE7-801A3A7F2A1A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C5D02-FEC5-407C-89EB-38A9DA2B7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918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EDBD-F793-4CB7-8FE7-801A3A7F2A1A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C5D02-FEC5-407C-89EB-38A9DA2B7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64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EDBD-F793-4CB7-8FE7-801A3A7F2A1A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C5D02-FEC5-407C-89EB-38A9DA2B7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558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EDBD-F793-4CB7-8FE7-801A3A7F2A1A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C5D02-FEC5-407C-89EB-38A9DA2B7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828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EDBD-F793-4CB7-8FE7-801A3A7F2A1A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C5D02-FEC5-407C-89EB-38A9DA2B7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15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EDBD-F793-4CB7-8FE7-801A3A7F2A1A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C5D02-FEC5-407C-89EB-38A9DA2B7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909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EDBD-F793-4CB7-8FE7-801A3A7F2A1A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C5D02-FEC5-407C-89EB-38A9DA2B7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484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EDBD-F793-4CB7-8FE7-801A3A7F2A1A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C5D02-FEC5-407C-89EB-38A9DA2B7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922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EDBD-F793-4CB7-8FE7-801A3A7F2A1A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C5D02-FEC5-407C-89EB-38A9DA2B7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764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EDBD-F793-4CB7-8FE7-801A3A7F2A1A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C5D02-FEC5-407C-89EB-38A9DA2B7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275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4EDBD-F793-4CB7-8FE7-801A3A7F2A1A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C5D02-FEC5-407C-89EB-38A9DA2B7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51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Probe My Mind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42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24 ThSh Probe My Mind.pdf - Adobe Reader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36" t="51906" r="34559" b="26507"/>
          <a:stretch/>
        </p:blipFill>
        <p:spPr>
          <a:xfrm>
            <a:off x="152399" y="3322275"/>
            <a:ext cx="10377375" cy="269752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04800" y="3322275"/>
            <a:ext cx="5486400" cy="269752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C:\Users\kjp6\AppData\Local\Microsoft\Windows\Temporary Internet Files\Content.IE5\UPVZVP8F\MP900422334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0605" y="1191454"/>
            <a:ext cx="121979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val Callout 8"/>
          <p:cNvSpPr/>
          <p:nvPr/>
        </p:nvSpPr>
        <p:spPr>
          <a:xfrm>
            <a:off x="3355975" y="685800"/>
            <a:ext cx="5635625" cy="1676400"/>
          </a:xfrm>
          <a:prstGeom prst="wedgeEllipseCallout">
            <a:avLst>
              <a:gd name="adj1" fmla="val -55889"/>
              <a:gd name="adj2" fmla="val 4355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Now, let’s go to the next section.</a:t>
            </a:r>
            <a:endParaRPr lang="en-US" sz="2400" b="1" i="1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5791200" y="3322275"/>
            <a:ext cx="43434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Oval Callout 12"/>
          <p:cNvSpPr/>
          <p:nvPr/>
        </p:nvSpPr>
        <p:spPr>
          <a:xfrm>
            <a:off x="3127375" y="457200"/>
            <a:ext cx="5940425" cy="1981200"/>
          </a:xfrm>
          <a:prstGeom prst="wedgeEllipseCallout">
            <a:avLst>
              <a:gd name="adj1" fmla="val -53324"/>
              <a:gd name="adj2" fmla="val 4216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Instead of writing all my answers out, for the rest of this demonstration I will just share my thinking.</a:t>
            </a:r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362738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24 ThSh Probe My Mind.pdf - Adobe Reader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36" t="51906" r="34559" b="26507"/>
          <a:stretch/>
        </p:blipFill>
        <p:spPr>
          <a:xfrm>
            <a:off x="152399" y="762000"/>
            <a:ext cx="10377375" cy="269752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13764" y="1120162"/>
            <a:ext cx="5477436" cy="116583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Callout 7"/>
          <p:cNvSpPr/>
          <p:nvPr/>
        </p:nvSpPr>
        <p:spPr>
          <a:xfrm>
            <a:off x="685800" y="3352800"/>
            <a:ext cx="3428999" cy="3352800"/>
          </a:xfrm>
          <a:prstGeom prst="wedgeEllipseCallout">
            <a:avLst>
              <a:gd name="adj1" fmla="val -71409"/>
              <a:gd name="adj2" fmla="val -43259"/>
            </a:avLst>
          </a:prstGeom>
          <a:solidFill>
            <a:srgbClr val="CCFF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00CC"/>
                </a:solidFill>
              </a:rPr>
              <a:t>Hmm . . . </a:t>
            </a:r>
            <a:endParaRPr lang="en-US" sz="2000" b="1" dirty="0">
              <a:solidFill>
                <a:srgbClr val="0000CC"/>
              </a:solidFill>
            </a:endParaRPr>
          </a:p>
        </p:txBody>
      </p:sp>
      <p:sp>
        <p:nvSpPr>
          <p:cNvPr id="7" name="Oval Callout 6"/>
          <p:cNvSpPr/>
          <p:nvPr/>
        </p:nvSpPr>
        <p:spPr>
          <a:xfrm>
            <a:off x="533400" y="3352800"/>
            <a:ext cx="3428999" cy="3352800"/>
          </a:xfrm>
          <a:prstGeom prst="wedgeEllipseCallout">
            <a:avLst>
              <a:gd name="adj1" fmla="val -72977"/>
              <a:gd name="adj2" fmla="val -49276"/>
            </a:avLst>
          </a:prstGeom>
          <a:solidFill>
            <a:srgbClr val="CCFF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CC"/>
                </a:solidFill>
              </a:rPr>
              <a:t>Before reading this </a:t>
            </a:r>
            <a:r>
              <a:rPr lang="en-US" sz="2000" dirty="0" smtClean="0">
                <a:solidFill>
                  <a:srgbClr val="0000CC"/>
                </a:solidFill>
              </a:rPr>
              <a:t>text, </a:t>
            </a:r>
            <a:r>
              <a:rPr lang="en-US" sz="2000" dirty="0" smtClean="0">
                <a:solidFill>
                  <a:srgbClr val="0000CC"/>
                </a:solidFill>
              </a:rPr>
              <a:t>I </a:t>
            </a:r>
            <a:r>
              <a:rPr lang="en-US" sz="2000" dirty="0" smtClean="0">
                <a:solidFill>
                  <a:srgbClr val="0000CC"/>
                </a:solidFill>
              </a:rPr>
              <a:t>would have been in </a:t>
            </a:r>
            <a:r>
              <a:rPr lang="en-US" sz="2000" dirty="0" err="1" smtClean="0">
                <a:solidFill>
                  <a:srgbClr val="0000CC"/>
                </a:solidFill>
              </a:rPr>
              <a:t>Ehlich’s</a:t>
            </a:r>
            <a:r>
              <a:rPr lang="en-US" sz="2000" dirty="0" smtClean="0">
                <a:solidFill>
                  <a:srgbClr val="0000CC"/>
                </a:solidFill>
              </a:rPr>
              <a:t> camp, having read some of his articles.  I had never heard of Simon’s ideas.</a:t>
            </a:r>
            <a:endParaRPr lang="en-US" sz="2000" dirty="0">
              <a:solidFill>
                <a:srgbClr val="0000CC"/>
              </a:solidFill>
            </a:endParaRPr>
          </a:p>
        </p:txBody>
      </p:sp>
      <p:sp>
        <p:nvSpPr>
          <p:cNvPr id="11" name="Oval Callout 10"/>
          <p:cNvSpPr/>
          <p:nvPr/>
        </p:nvSpPr>
        <p:spPr>
          <a:xfrm>
            <a:off x="1260267" y="2362200"/>
            <a:ext cx="7239000" cy="4267200"/>
          </a:xfrm>
          <a:prstGeom prst="wedgeEllipseCallout">
            <a:avLst>
              <a:gd name="adj1" fmla="val -71016"/>
              <a:gd name="adj2" fmla="val -24982"/>
            </a:avLst>
          </a:prstGeom>
          <a:solidFill>
            <a:srgbClr val="CCFF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CC"/>
                </a:solidFill>
              </a:rPr>
              <a:t>But Simon really got </a:t>
            </a:r>
            <a:r>
              <a:rPr lang="en-US" sz="2000" dirty="0" smtClean="0">
                <a:solidFill>
                  <a:srgbClr val="0000CC"/>
                </a:solidFill>
              </a:rPr>
              <a:t>me thinking.  How nice it would be if his claims would bear fruit. I feel myself wanting so much to have his opt</a:t>
            </a:r>
            <a:r>
              <a:rPr lang="en-US" sz="2000" dirty="0" smtClean="0">
                <a:solidFill>
                  <a:srgbClr val="0000CC"/>
                </a:solidFill>
              </a:rPr>
              <a:t>imism.  I can see my worry dissipating a little because I know there are many fine </a:t>
            </a:r>
            <a:r>
              <a:rPr lang="en-US" sz="2000" dirty="0">
                <a:solidFill>
                  <a:srgbClr val="0000CC"/>
                </a:solidFill>
              </a:rPr>
              <a:t>minds and willing </a:t>
            </a:r>
            <a:r>
              <a:rPr lang="en-US" sz="2000" dirty="0" smtClean="0">
                <a:solidFill>
                  <a:srgbClr val="0000CC"/>
                </a:solidFill>
              </a:rPr>
              <a:t>people out </a:t>
            </a:r>
            <a:r>
              <a:rPr lang="en-US" sz="2000" dirty="0">
                <a:solidFill>
                  <a:srgbClr val="0000CC"/>
                </a:solidFill>
              </a:rPr>
              <a:t>there who </a:t>
            </a:r>
            <a:r>
              <a:rPr lang="en-US" sz="2000" dirty="0" smtClean="0">
                <a:solidFill>
                  <a:srgbClr val="0000CC"/>
                </a:solidFill>
              </a:rPr>
              <a:t>could work on these major problems.  In fact, are not universities and entrepreneurs working night and day to generate solutions?</a:t>
            </a:r>
            <a:endParaRPr lang="en-US" sz="20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282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228600" y="3532094"/>
            <a:ext cx="9829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Picture 8" descr="24 ThSh Probe My Mind.pdf - Adobe Reader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36" t="51906" r="34559" b="26507"/>
          <a:stretch/>
        </p:blipFill>
        <p:spPr>
          <a:xfrm>
            <a:off x="76200" y="3550875"/>
            <a:ext cx="10377375" cy="269752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28600" y="5298141"/>
            <a:ext cx="5486400" cy="49305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Callout 7"/>
          <p:cNvSpPr/>
          <p:nvPr/>
        </p:nvSpPr>
        <p:spPr>
          <a:xfrm>
            <a:off x="5154706" y="145473"/>
            <a:ext cx="3760694" cy="3352800"/>
          </a:xfrm>
          <a:prstGeom prst="wedgeEllipseCallout">
            <a:avLst>
              <a:gd name="adj1" fmla="val 59527"/>
              <a:gd name="adj2" fmla="val -35237"/>
            </a:avLst>
          </a:prstGeom>
          <a:solidFill>
            <a:srgbClr val="CCFF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CC"/>
                </a:solidFill>
              </a:rPr>
              <a:t>After I read the article the first time, I heard that others have written about it over 20 years later.  </a:t>
            </a:r>
          </a:p>
          <a:p>
            <a:pPr algn="ctr"/>
            <a:r>
              <a:rPr lang="en-US" sz="2000" dirty="0" smtClean="0">
                <a:solidFill>
                  <a:srgbClr val="0000CC"/>
                </a:solidFill>
              </a:rPr>
              <a:t>I want to see their thinking and how it compares.</a:t>
            </a:r>
            <a:endParaRPr lang="en-US" sz="2000" dirty="0">
              <a:solidFill>
                <a:srgbClr val="0000CC"/>
              </a:solidFill>
            </a:endParaRPr>
          </a:p>
        </p:txBody>
      </p:sp>
      <p:sp>
        <p:nvSpPr>
          <p:cNvPr id="14" name="Oval Callout 13"/>
          <p:cNvSpPr/>
          <p:nvPr/>
        </p:nvSpPr>
        <p:spPr>
          <a:xfrm>
            <a:off x="4856018" y="198075"/>
            <a:ext cx="4038600" cy="3352800"/>
          </a:xfrm>
          <a:prstGeom prst="wedgeEllipseCallout">
            <a:avLst>
              <a:gd name="adj1" fmla="val 69435"/>
              <a:gd name="adj2" fmla="val -38045"/>
            </a:avLst>
          </a:prstGeom>
          <a:solidFill>
            <a:srgbClr val="CCFF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CC"/>
                </a:solidFill>
              </a:rPr>
              <a:t>It would be fun to evaluate this text from the 1990 perspective and then from the </a:t>
            </a:r>
            <a:r>
              <a:rPr lang="en-US" sz="2000" dirty="0" smtClean="0">
                <a:solidFill>
                  <a:srgbClr val="0000CC"/>
                </a:solidFill>
              </a:rPr>
              <a:t>perspectives of scientists, environmentalists, economists, and anti-climate-change folks today.</a:t>
            </a:r>
            <a:endParaRPr lang="en-US" sz="2000" dirty="0">
              <a:solidFill>
                <a:srgbClr val="0000CC"/>
              </a:solidFill>
            </a:endParaRPr>
          </a:p>
        </p:txBody>
      </p:sp>
      <p:sp>
        <p:nvSpPr>
          <p:cNvPr id="15" name="Oval Callout 14"/>
          <p:cNvSpPr/>
          <p:nvPr/>
        </p:nvSpPr>
        <p:spPr>
          <a:xfrm>
            <a:off x="4336473" y="374073"/>
            <a:ext cx="4572000" cy="3352800"/>
          </a:xfrm>
          <a:prstGeom prst="wedgeEllipseCallout">
            <a:avLst>
              <a:gd name="adj1" fmla="val 69899"/>
              <a:gd name="adj2" fmla="val -36842"/>
            </a:avLst>
          </a:prstGeom>
          <a:solidFill>
            <a:srgbClr val="CCFF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CC"/>
                </a:solidFill>
              </a:rPr>
              <a:t>I also am very interested in where Ehrlich and Simon headed in their fields after </a:t>
            </a:r>
            <a:r>
              <a:rPr lang="en-US" sz="2000" b="1" i="1" dirty="0" smtClean="0">
                <a:solidFill>
                  <a:srgbClr val="0000CC"/>
                </a:solidFill>
              </a:rPr>
              <a:t>The Bet</a:t>
            </a:r>
            <a:r>
              <a:rPr lang="en-US" sz="2000" dirty="0" smtClean="0">
                <a:solidFill>
                  <a:srgbClr val="0000CC"/>
                </a:solidFill>
              </a:rPr>
              <a:t>.  What wer</a:t>
            </a:r>
            <a:r>
              <a:rPr lang="en-US" sz="2000" dirty="0" smtClean="0">
                <a:solidFill>
                  <a:srgbClr val="0000CC"/>
                </a:solidFill>
              </a:rPr>
              <a:t>e their pursuits related to the ideas in this article? Are these men still alive?  What is their legacy?</a:t>
            </a:r>
            <a:endParaRPr lang="en-US" sz="20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487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8" grpId="0" animBg="1"/>
      <p:bldP spid="14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4 ThSh Probe My Mind.pdf - Adobe Reader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48" t="73549" r="34460"/>
          <a:stretch/>
        </p:blipFill>
        <p:spPr>
          <a:xfrm>
            <a:off x="0" y="3048641"/>
            <a:ext cx="12628878" cy="3961759"/>
          </a:xfrm>
          <a:prstGeom prst="rect">
            <a:avLst/>
          </a:prstGeom>
        </p:spPr>
      </p:pic>
      <p:pic>
        <p:nvPicPr>
          <p:cNvPr id="6" name="Picture 7" descr="C:\Users\kjp6\AppData\Local\Microsoft\Windows\Temporary Internet Files\Content.IE5\UPVZVP8F\MP900422334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4439" y="1219841"/>
            <a:ext cx="121979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Oval Callout 9"/>
          <p:cNvSpPr/>
          <p:nvPr/>
        </p:nvSpPr>
        <p:spPr>
          <a:xfrm>
            <a:off x="678814" y="488985"/>
            <a:ext cx="5635625" cy="1676400"/>
          </a:xfrm>
          <a:prstGeom prst="wedgeEllipseCallout">
            <a:avLst>
              <a:gd name="adj1" fmla="val 52439"/>
              <a:gd name="adj2" fmla="val 5639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Now for the final section.</a:t>
            </a:r>
            <a:endParaRPr lang="en-US" sz="2400" b="1" i="1" dirty="0"/>
          </a:p>
        </p:txBody>
      </p:sp>
      <p:sp>
        <p:nvSpPr>
          <p:cNvPr id="5" name="Rectangle 4"/>
          <p:cNvSpPr/>
          <p:nvPr/>
        </p:nvSpPr>
        <p:spPr>
          <a:xfrm>
            <a:off x="313764" y="3048640"/>
            <a:ext cx="6610572" cy="373316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/>
          <p:cNvCxnSpPr/>
          <p:nvPr/>
        </p:nvCxnSpPr>
        <p:spPr>
          <a:xfrm>
            <a:off x="6958971" y="3048640"/>
            <a:ext cx="519146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9073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331694" y="3048641"/>
            <a:ext cx="11811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" name="Picture 9" descr="24 ThSh Probe My Mind.pdf - Adobe Reader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48" t="73549" r="34460"/>
          <a:stretch/>
        </p:blipFill>
        <p:spPr>
          <a:xfrm>
            <a:off x="0" y="3048641"/>
            <a:ext cx="12628878" cy="396175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04800" y="3890157"/>
            <a:ext cx="6629400" cy="3048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Callout 6"/>
          <p:cNvSpPr/>
          <p:nvPr/>
        </p:nvSpPr>
        <p:spPr>
          <a:xfrm>
            <a:off x="990600" y="0"/>
            <a:ext cx="3428999" cy="2743200"/>
          </a:xfrm>
          <a:prstGeom prst="wedgeEllipseCallout">
            <a:avLst>
              <a:gd name="adj1" fmla="val -91261"/>
              <a:gd name="adj2" fmla="val -5882"/>
            </a:avLst>
          </a:prstGeom>
          <a:solidFill>
            <a:srgbClr val="CCFF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CC"/>
                </a:solidFill>
              </a:rPr>
              <a:t>I tend to have an “over-developed” sense for fairness.</a:t>
            </a:r>
            <a:endParaRPr lang="en-US" sz="2000" dirty="0">
              <a:solidFill>
                <a:srgbClr val="0000CC"/>
              </a:solidFill>
            </a:endParaRPr>
          </a:p>
        </p:txBody>
      </p:sp>
      <p:sp>
        <p:nvSpPr>
          <p:cNvPr id="8" name="Oval Callout 7"/>
          <p:cNvSpPr/>
          <p:nvPr/>
        </p:nvSpPr>
        <p:spPr>
          <a:xfrm>
            <a:off x="990600" y="335651"/>
            <a:ext cx="3428999" cy="2420996"/>
          </a:xfrm>
          <a:prstGeom prst="wedgeEllipseCallout">
            <a:avLst>
              <a:gd name="adj1" fmla="val -96358"/>
              <a:gd name="adj2" fmla="val -1792"/>
            </a:avLst>
          </a:prstGeom>
          <a:solidFill>
            <a:srgbClr val="CCFF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CC"/>
                </a:solidFill>
              </a:rPr>
              <a:t>I really want to hear the unfiltered version of both arguments and make my own decision.</a:t>
            </a:r>
            <a:endParaRPr lang="en-US" sz="2000" dirty="0">
              <a:solidFill>
                <a:srgbClr val="0000CC"/>
              </a:solidFill>
            </a:endParaRPr>
          </a:p>
        </p:txBody>
      </p:sp>
      <p:sp>
        <p:nvSpPr>
          <p:cNvPr id="9" name="Oval Callout 8"/>
          <p:cNvSpPr/>
          <p:nvPr/>
        </p:nvSpPr>
        <p:spPr>
          <a:xfrm>
            <a:off x="1235932" y="76200"/>
            <a:ext cx="5410200" cy="3030712"/>
          </a:xfrm>
          <a:prstGeom prst="wedgeEllipseCallout">
            <a:avLst>
              <a:gd name="adj1" fmla="val -78712"/>
              <a:gd name="adj2" fmla="val -3751"/>
            </a:avLst>
          </a:prstGeom>
          <a:solidFill>
            <a:srgbClr val="CCFF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CC"/>
                </a:solidFill>
              </a:rPr>
              <a:t>Sometimes, this makes me susceptible to considering things that </a:t>
            </a:r>
            <a:r>
              <a:rPr lang="en-US" sz="2000" dirty="0" smtClean="0">
                <a:solidFill>
                  <a:srgbClr val="0000CC"/>
                </a:solidFill>
              </a:rPr>
              <a:t>I really do not have time</a:t>
            </a:r>
            <a:r>
              <a:rPr lang="en-US" sz="2000" dirty="0">
                <a:solidFill>
                  <a:srgbClr val="0000CC"/>
                </a:solidFill>
              </a:rPr>
              <a:t> </a:t>
            </a:r>
            <a:r>
              <a:rPr lang="en-US" sz="2000" dirty="0" smtClean="0">
                <a:solidFill>
                  <a:srgbClr val="0000CC"/>
                </a:solidFill>
              </a:rPr>
              <a:t>for.</a:t>
            </a:r>
            <a:r>
              <a:rPr lang="en-US" sz="2000" dirty="0" smtClean="0">
                <a:solidFill>
                  <a:srgbClr val="0000CC"/>
                </a:solidFill>
              </a:rPr>
              <a:t>  And sometimes, I do not let this good reason stop me—unfortunately for other pressing matters and fortunately for my curiosity and relaxation.</a:t>
            </a:r>
            <a:endParaRPr lang="en-US" sz="20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14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24 ThSh Probe My Mind.pdf - Adobe Reader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48" t="73549" r="34460"/>
          <a:stretch/>
        </p:blipFill>
        <p:spPr>
          <a:xfrm>
            <a:off x="-77017" y="644508"/>
            <a:ext cx="11485878" cy="3603193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214745" y="2971800"/>
            <a:ext cx="6019800" cy="9144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Callout 14"/>
          <p:cNvSpPr/>
          <p:nvPr/>
        </p:nvSpPr>
        <p:spPr>
          <a:xfrm>
            <a:off x="4800600" y="3352800"/>
            <a:ext cx="3428999" cy="3352800"/>
          </a:xfrm>
          <a:prstGeom prst="wedgeEllipseCallout">
            <a:avLst>
              <a:gd name="adj1" fmla="val 107440"/>
              <a:gd name="adj2" fmla="val -11240"/>
            </a:avLst>
          </a:prstGeom>
          <a:solidFill>
            <a:srgbClr val="CCFF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CC"/>
                </a:solidFill>
              </a:rPr>
              <a:t>This text </a:t>
            </a:r>
            <a:r>
              <a:rPr lang="en-US" sz="2000" dirty="0" smtClean="0">
                <a:solidFill>
                  <a:srgbClr val="0000CC"/>
                </a:solidFill>
              </a:rPr>
              <a:t>also brings to </a:t>
            </a:r>
            <a:r>
              <a:rPr lang="en-US" sz="2000" dirty="0" smtClean="0">
                <a:solidFill>
                  <a:srgbClr val="0000CC"/>
                </a:solidFill>
              </a:rPr>
              <a:t>my attention my need for fairness in presenting two sides.</a:t>
            </a:r>
            <a:endParaRPr lang="en-US" sz="2000" dirty="0">
              <a:solidFill>
                <a:srgbClr val="0000CC"/>
              </a:solidFill>
            </a:endParaRPr>
          </a:p>
        </p:txBody>
      </p:sp>
      <p:sp>
        <p:nvSpPr>
          <p:cNvPr id="16" name="Oval Callout 15"/>
          <p:cNvSpPr/>
          <p:nvPr/>
        </p:nvSpPr>
        <p:spPr>
          <a:xfrm>
            <a:off x="5105400" y="3276600"/>
            <a:ext cx="3706907" cy="3504559"/>
          </a:xfrm>
          <a:prstGeom prst="wedgeEllipseCallout">
            <a:avLst>
              <a:gd name="adj1" fmla="val 99526"/>
              <a:gd name="adj2" fmla="val -14235"/>
            </a:avLst>
          </a:prstGeom>
          <a:solidFill>
            <a:srgbClr val="CCFF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CC"/>
                </a:solidFill>
              </a:rPr>
              <a:t>But, I recognize that “fairness</a:t>
            </a:r>
            <a:r>
              <a:rPr lang="en-US" sz="2000" dirty="0" smtClean="0">
                <a:solidFill>
                  <a:srgbClr val="0000CC"/>
                </a:solidFill>
              </a:rPr>
              <a:t>” at </a:t>
            </a:r>
            <a:r>
              <a:rPr lang="en-US" sz="2000" dirty="0" smtClean="0">
                <a:solidFill>
                  <a:srgbClr val="0000CC"/>
                </a:solidFill>
              </a:rPr>
              <a:t>any </a:t>
            </a:r>
            <a:r>
              <a:rPr lang="en-US" sz="2000" dirty="0" smtClean="0">
                <a:solidFill>
                  <a:srgbClr val="0000CC"/>
                </a:solidFill>
              </a:rPr>
              <a:t>cost is not necessarily a virtue</a:t>
            </a:r>
            <a:r>
              <a:rPr lang="en-US" sz="2000" dirty="0" smtClean="0">
                <a:solidFill>
                  <a:srgbClr val="0000CC"/>
                </a:solidFill>
              </a:rPr>
              <a:t>.</a:t>
            </a:r>
          </a:p>
          <a:p>
            <a:pPr algn="ctr"/>
            <a:endParaRPr lang="en-US" sz="2000" dirty="0">
              <a:solidFill>
                <a:srgbClr val="0000CC"/>
              </a:solidFill>
            </a:endParaRPr>
          </a:p>
          <a:p>
            <a:pPr algn="ctr"/>
            <a:r>
              <a:rPr lang="en-US" sz="2000" dirty="0" smtClean="0">
                <a:solidFill>
                  <a:srgbClr val="0000CC"/>
                </a:solidFill>
              </a:rPr>
              <a:t>It is too nebulous of a concept and can never be fully realized.</a:t>
            </a:r>
            <a:endParaRPr lang="en-US" sz="2000" dirty="0">
              <a:solidFill>
                <a:srgbClr val="0000CC"/>
              </a:solidFill>
            </a:endParaRPr>
          </a:p>
        </p:txBody>
      </p:sp>
      <p:sp>
        <p:nvSpPr>
          <p:cNvPr id="18" name="Oval Callout 17"/>
          <p:cNvSpPr/>
          <p:nvPr/>
        </p:nvSpPr>
        <p:spPr>
          <a:xfrm>
            <a:off x="4343402" y="3962400"/>
            <a:ext cx="4114798" cy="2791049"/>
          </a:xfrm>
          <a:prstGeom prst="wedgeEllipseCallout">
            <a:avLst>
              <a:gd name="adj1" fmla="val 95233"/>
              <a:gd name="adj2" fmla="val -14636"/>
            </a:avLst>
          </a:prstGeom>
          <a:solidFill>
            <a:srgbClr val="CCFF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CC"/>
                </a:solidFill>
              </a:rPr>
              <a:t>Yes, it is appropriate to </a:t>
            </a:r>
            <a:r>
              <a:rPr lang="en-US" sz="2000" dirty="0" smtClean="0">
                <a:solidFill>
                  <a:srgbClr val="0000CC"/>
                </a:solidFill>
              </a:rPr>
              <a:t>exam both Ehrlich’s and Simons’ points </a:t>
            </a:r>
            <a:r>
              <a:rPr lang="en-US" sz="2000" dirty="0" smtClean="0">
                <a:solidFill>
                  <a:srgbClr val="0000CC"/>
                </a:solidFill>
              </a:rPr>
              <a:t>of </a:t>
            </a:r>
            <a:r>
              <a:rPr lang="en-US" sz="2000" dirty="0" smtClean="0">
                <a:solidFill>
                  <a:srgbClr val="0000CC"/>
                </a:solidFill>
              </a:rPr>
              <a:t>view, </a:t>
            </a:r>
            <a:endParaRPr lang="en-US" sz="2000" dirty="0">
              <a:solidFill>
                <a:srgbClr val="0000CC"/>
              </a:solidFill>
            </a:endParaRPr>
          </a:p>
        </p:txBody>
      </p:sp>
      <p:sp>
        <p:nvSpPr>
          <p:cNvPr id="19" name="Oval Callout 18"/>
          <p:cNvSpPr/>
          <p:nvPr/>
        </p:nvSpPr>
        <p:spPr>
          <a:xfrm>
            <a:off x="4477407" y="3778468"/>
            <a:ext cx="4267200" cy="2743200"/>
          </a:xfrm>
          <a:prstGeom prst="wedgeEllipseCallout">
            <a:avLst>
              <a:gd name="adj1" fmla="val 94866"/>
              <a:gd name="adj2" fmla="val -12583"/>
            </a:avLst>
          </a:prstGeom>
          <a:solidFill>
            <a:srgbClr val="CCFF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CC"/>
                </a:solidFill>
              </a:rPr>
              <a:t>. . .b</a:t>
            </a:r>
            <a:r>
              <a:rPr lang="en-US" sz="2000" dirty="0" smtClean="0">
                <a:solidFill>
                  <a:srgbClr val="0000CC"/>
                </a:solidFill>
              </a:rPr>
              <a:t>ut</a:t>
            </a:r>
            <a:r>
              <a:rPr lang="en-US" sz="2000" dirty="0" smtClean="0">
                <a:solidFill>
                  <a:srgbClr val="0000CC"/>
                </a:solidFill>
              </a:rPr>
              <a:t>, once that is </a:t>
            </a:r>
            <a:r>
              <a:rPr lang="en-US" sz="2000" dirty="0" smtClean="0">
                <a:solidFill>
                  <a:srgbClr val="0000CC"/>
                </a:solidFill>
              </a:rPr>
              <a:t>done based on my time, interest, and a basic sense of fairness, it </a:t>
            </a:r>
            <a:r>
              <a:rPr lang="en-US" sz="2000" dirty="0" smtClean="0">
                <a:solidFill>
                  <a:srgbClr val="0000CC"/>
                </a:solidFill>
              </a:rPr>
              <a:t>is appropriate to make </a:t>
            </a:r>
            <a:r>
              <a:rPr lang="en-US" sz="2000" dirty="0" smtClean="0">
                <a:solidFill>
                  <a:srgbClr val="0000CC"/>
                </a:solidFill>
              </a:rPr>
              <a:t>my best value judgment given the </a:t>
            </a:r>
            <a:r>
              <a:rPr lang="en-US" sz="2000" dirty="0" smtClean="0">
                <a:solidFill>
                  <a:srgbClr val="0000CC"/>
                </a:solidFill>
              </a:rPr>
              <a:t>information I have.</a:t>
            </a:r>
            <a:endParaRPr lang="en-US" sz="2000" dirty="0">
              <a:solidFill>
                <a:srgbClr val="0000CC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228600" y="671945"/>
            <a:ext cx="1071954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Oval Callout 19"/>
          <p:cNvSpPr/>
          <p:nvPr/>
        </p:nvSpPr>
        <p:spPr>
          <a:xfrm>
            <a:off x="5008419" y="3034145"/>
            <a:ext cx="4059381" cy="3747655"/>
          </a:xfrm>
          <a:prstGeom prst="wedgeEllipseCallout">
            <a:avLst>
              <a:gd name="adj1" fmla="val 101533"/>
              <a:gd name="adj2" fmla="val -14943"/>
            </a:avLst>
          </a:prstGeom>
          <a:solidFill>
            <a:srgbClr val="CCFF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CC"/>
                </a:solidFill>
              </a:rPr>
              <a:t>I want to be a good steward of the earth.  I want to use my own ingenuity to solve problems, appreciate the talents of others in solving them also, and then to join together to make the best decisions we can.</a:t>
            </a:r>
            <a:endParaRPr lang="en-US" sz="2000" dirty="0">
              <a:solidFill>
                <a:srgbClr val="0000CC"/>
              </a:solidFill>
            </a:endParaRPr>
          </a:p>
        </p:txBody>
      </p:sp>
      <p:sp>
        <p:nvSpPr>
          <p:cNvPr id="21" name="Oval Callout 20"/>
          <p:cNvSpPr/>
          <p:nvPr/>
        </p:nvSpPr>
        <p:spPr>
          <a:xfrm>
            <a:off x="1371600" y="3809999"/>
            <a:ext cx="7391400" cy="3048001"/>
          </a:xfrm>
          <a:prstGeom prst="wedgeEllipseCallout">
            <a:avLst>
              <a:gd name="adj1" fmla="val 101533"/>
              <a:gd name="adj2" fmla="val -14943"/>
            </a:avLst>
          </a:prstGeom>
          <a:solidFill>
            <a:srgbClr val="CCFF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CC"/>
                </a:solidFill>
              </a:rPr>
              <a:t>How else am I changing and </a:t>
            </a:r>
          </a:p>
          <a:p>
            <a:pPr algn="ctr"/>
            <a:r>
              <a:rPr lang="en-US" sz="2400" dirty="0" smtClean="0">
                <a:solidFill>
                  <a:srgbClr val="0000CC"/>
                </a:solidFill>
              </a:rPr>
              <a:t>being influenced by this text?</a:t>
            </a:r>
          </a:p>
          <a:p>
            <a:pPr algn="ctr"/>
            <a:endParaRPr lang="en-US" sz="600" dirty="0">
              <a:solidFill>
                <a:srgbClr val="0000CC"/>
              </a:solidFill>
            </a:endParaRPr>
          </a:p>
          <a:p>
            <a:pPr algn="ctr"/>
            <a:r>
              <a:rPr lang="en-US" dirty="0" smtClean="0">
                <a:solidFill>
                  <a:srgbClr val="0000CC"/>
                </a:solidFill>
              </a:rPr>
              <a:t>Instead of wringing my hands in frustration, act.  There is much to learn and many perspectives to consider, but finally I must act.  It is okay not to have the perfect solution—because there isn’t one.  </a:t>
            </a:r>
            <a:r>
              <a:rPr lang="en-US" dirty="0" smtClean="0">
                <a:solidFill>
                  <a:srgbClr val="0000CC"/>
                </a:solidFill>
              </a:rPr>
              <a:t>M</a:t>
            </a:r>
            <a:r>
              <a:rPr lang="en-US" dirty="0" smtClean="0">
                <a:solidFill>
                  <a:srgbClr val="0000CC"/>
                </a:solidFill>
              </a:rPr>
              <a:t>ake the best informed decision I can and start to make a</a:t>
            </a:r>
            <a:r>
              <a:rPr lang="en-US" dirty="0" smtClean="0">
                <a:solidFill>
                  <a:srgbClr val="0000CC"/>
                </a:solidFill>
              </a:rPr>
              <a:t> difference for the earth and humankind.</a:t>
            </a:r>
            <a:endParaRPr lang="en-US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225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:\Users\kjp6\AppData\Local\Microsoft\Windows\Temporary Internet Files\Content.IE5\UPVZVP8F\MP900422334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673927"/>
            <a:ext cx="121979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val Callout 8"/>
          <p:cNvSpPr/>
          <p:nvPr/>
        </p:nvSpPr>
        <p:spPr>
          <a:xfrm>
            <a:off x="2854630" y="838200"/>
            <a:ext cx="5940425" cy="2286000"/>
          </a:xfrm>
          <a:prstGeom prst="wedgeEllipseCallout">
            <a:avLst>
              <a:gd name="adj1" fmla="val -64141"/>
              <a:gd name="adj2" fmla="val 6177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CC"/>
                </a:solidFill>
              </a:rPr>
              <a:t>This strategy </a:t>
            </a:r>
            <a:r>
              <a:rPr lang="en-US" sz="2000" dirty="0" smtClean="0">
                <a:solidFill>
                  <a:srgbClr val="0000CC"/>
                </a:solidFill>
              </a:rPr>
              <a:t>can be mind-</a:t>
            </a:r>
          </a:p>
          <a:p>
            <a:pPr algn="ctr"/>
            <a:r>
              <a:rPr lang="en-US" sz="2000" dirty="0" smtClean="0">
                <a:solidFill>
                  <a:srgbClr val="0000CC"/>
                </a:solidFill>
              </a:rPr>
              <a:t>boggling, fun, certainly enlightening, and a bit uncomfortable as you come to probe your values and prior knowledge in light of a specific text..</a:t>
            </a:r>
            <a:endParaRPr lang="en-US" sz="2000" dirty="0">
              <a:solidFill>
                <a:srgbClr val="0000CC"/>
              </a:solidFill>
            </a:endParaRPr>
          </a:p>
        </p:txBody>
      </p:sp>
      <p:sp>
        <p:nvSpPr>
          <p:cNvPr id="6" name="Oval Callout 5"/>
          <p:cNvSpPr/>
          <p:nvPr/>
        </p:nvSpPr>
        <p:spPr>
          <a:xfrm>
            <a:off x="2854630" y="1828800"/>
            <a:ext cx="6289370" cy="3889664"/>
          </a:xfrm>
          <a:prstGeom prst="wedgeEllipseCallout">
            <a:avLst>
              <a:gd name="adj1" fmla="val -63649"/>
              <a:gd name="adj2" fmla="val -450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00CC"/>
                </a:solidFill>
              </a:rPr>
              <a:t>It can also be time-consuming if you let it.  To lessen the time, </a:t>
            </a:r>
            <a:endParaRPr lang="en-US" sz="2000" dirty="0" smtClean="0">
              <a:solidFill>
                <a:srgbClr val="0000CC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CC"/>
                </a:solidFill>
              </a:rPr>
              <a:t>use a text with potential to make you think,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CC"/>
                </a:solidFill>
              </a:rPr>
              <a:t>select </a:t>
            </a:r>
            <a:r>
              <a:rPr lang="en-US" sz="2000" dirty="0">
                <a:solidFill>
                  <a:srgbClr val="0000CC"/>
                </a:solidFill>
              </a:rPr>
              <a:t>a few questions </a:t>
            </a:r>
            <a:r>
              <a:rPr lang="en-US" sz="2000" dirty="0" smtClean="0">
                <a:solidFill>
                  <a:srgbClr val="0000CC"/>
                </a:solidFill>
              </a:rPr>
              <a:t>from the </a:t>
            </a:r>
            <a:r>
              <a:rPr lang="en-US" sz="2000" dirty="0" err="1" smtClean="0">
                <a:solidFill>
                  <a:srgbClr val="0000CC"/>
                </a:solidFill>
              </a:rPr>
              <a:t>ThinkSheets</a:t>
            </a:r>
            <a:r>
              <a:rPr lang="en-US" sz="2000" dirty="0">
                <a:solidFill>
                  <a:srgbClr val="0000CC"/>
                </a:solidFill>
              </a:rPr>
              <a:t> </a:t>
            </a:r>
            <a:r>
              <a:rPr lang="en-US" sz="2000" dirty="0" smtClean="0">
                <a:solidFill>
                  <a:srgbClr val="0000CC"/>
                </a:solidFill>
              </a:rPr>
              <a:t>to address, </a:t>
            </a:r>
            <a:r>
              <a:rPr lang="en-US" sz="2000" dirty="0">
                <a:solidFill>
                  <a:srgbClr val="0000CC"/>
                </a:solidFill>
              </a:rPr>
              <a:t>and </a:t>
            </a:r>
            <a:endParaRPr lang="en-US" sz="2000" dirty="0" smtClean="0">
              <a:solidFill>
                <a:srgbClr val="0000CC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CC"/>
                </a:solidFill>
              </a:rPr>
              <a:t>then write abbreviated answers or just think the answers.  </a:t>
            </a:r>
          </a:p>
          <a:p>
            <a:pPr algn="ctr"/>
            <a:r>
              <a:rPr lang="en-US" sz="1600" dirty="0" smtClean="0">
                <a:solidFill>
                  <a:srgbClr val="0000CC"/>
                </a:solidFill>
              </a:rPr>
              <a:t>(Writing, of course, is better for long-term transformation.)</a:t>
            </a:r>
            <a:endParaRPr lang="en-US" sz="1600" dirty="0"/>
          </a:p>
        </p:txBody>
      </p:sp>
      <p:sp>
        <p:nvSpPr>
          <p:cNvPr id="8" name="Oval Callout 7"/>
          <p:cNvSpPr/>
          <p:nvPr/>
        </p:nvSpPr>
        <p:spPr>
          <a:xfrm>
            <a:off x="2702230" y="2362200"/>
            <a:ext cx="5635627" cy="1859973"/>
          </a:xfrm>
          <a:prstGeom prst="wedgeEllipseCallout">
            <a:avLst>
              <a:gd name="adj1" fmla="val -62420"/>
              <a:gd name="adj2" fmla="val 2365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CC"/>
                </a:solidFill>
              </a:rPr>
              <a:t>This strategy is highly engaging, makes the text yours, and takes you deeply into interactions </a:t>
            </a:r>
          </a:p>
          <a:p>
            <a:pPr algn="ctr"/>
            <a:r>
              <a:rPr lang="en-US" sz="2000" dirty="0" smtClean="0">
                <a:solidFill>
                  <a:srgbClr val="0000CC"/>
                </a:solidFill>
              </a:rPr>
              <a:t>with the text.  </a:t>
            </a:r>
            <a:endParaRPr lang="en-US" sz="2000" dirty="0">
              <a:solidFill>
                <a:srgbClr val="0000CC"/>
              </a:solidFill>
            </a:endParaRPr>
          </a:p>
        </p:txBody>
      </p:sp>
      <p:sp>
        <p:nvSpPr>
          <p:cNvPr id="10" name="Oval Callout 9"/>
          <p:cNvSpPr/>
          <p:nvPr/>
        </p:nvSpPr>
        <p:spPr>
          <a:xfrm>
            <a:off x="2653143" y="990600"/>
            <a:ext cx="5635625" cy="1676400"/>
          </a:xfrm>
          <a:prstGeom prst="wedgeEllipseCallout">
            <a:avLst>
              <a:gd name="adj1" fmla="val -60699"/>
              <a:gd name="adj2" fmla="val 8987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CC"/>
                </a:solidFill>
              </a:rPr>
              <a:t>Good luck </a:t>
            </a:r>
            <a:r>
              <a:rPr lang="en-US" sz="2400" b="1" i="1" dirty="0" smtClean="0">
                <a:solidFill>
                  <a:srgbClr val="0000CC"/>
                </a:solidFill>
              </a:rPr>
              <a:t>probing your own fine mind</a:t>
            </a:r>
            <a:r>
              <a:rPr lang="en-US" sz="2400" dirty="0" smtClean="0">
                <a:solidFill>
                  <a:srgbClr val="0000CC"/>
                </a:solidFill>
              </a:rPr>
              <a:t> </a:t>
            </a:r>
            <a:r>
              <a:rPr lang="en-US" sz="2400" dirty="0" smtClean="0">
                <a:solidFill>
                  <a:srgbClr val="0000CC"/>
                </a:solidFill>
              </a:rPr>
              <a:t>as you practice on your text! </a:t>
            </a:r>
            <a:endParaRPr lang="en-US" sz="24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210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" grpId="0" animBg="1"/>
      <p:bldP spid="8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:\Users\kjp6\AppData\Local\Microsoft\Windows\Temporary Internet Files\Content.IE5\UPVZVP8F\MP900422334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667000"/>
            <a:ext cx="121979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Callout 4"/>
          <p:cNvSpPr/>
          <p:nvPr/>
        </p:nvSpPr>
        <p:spPr>
          <a:xfrm>
            <a:off x="2895600" y="762000"/>
            <a:ext cx="5635625" cy="1676400"/>
          </a:xfrm>
          <a:prstGeom prst="wedgeEllipseCallout">
            <a:avLst>
              <a:gd name="adj1" fmla="val -64868"/>
              <a:gd name="adj2" fmla="val 12201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Now that you’ve probed the Author’s mind, you are ready to </a:t>
            </a:r>
            <a:r>
              <a:rPr lang="en-US" sz="2400" b="1" i="1" dirty="0" smtClean="0"/>
              <a:t>probe your own mind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6" name="Oval Callout 5"/>
          <p:cNvSpPr/>
          <p:nvPr/>
        </p:nvSpPr>
        <p:spPr>
          <a:xfrm>
            <a:off x="2209800" y="3200400"/>
            <a:ext cx="6781800" cy="3200400"/>
          </a:xfrm>
          <a:prstGeom prst="wedgeEllipseCallout">
            <a:avLst>
              <a:gd name="adj1" fmla="val -53579"/>
              <a:gd name="adj2" fmla="val -3219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Welcome </a:t>
            </a:r>
            <a:r>
              <a:rPr lang="en-US" sz="2400" dirty="0"/>
              <a:t>to the </a:t>
            </a:r>
            <a:r>
              <a:rPr lang="en-US" sz="2400" dirty="0" smtClean="0"/>
              <a:t>Demo of </a:t>
            </a:r>
            <a:endParaRPr lang="en-US" sz="2400" dirty="0"/>
          </a:p>
          <a:p>
            <a:pPr algn="ctr"/>
            <a:r>
              <a:rPr lang="en-US" sz="2400" b="1" i="1" dirty="0" smtClean="0"/>
              <a:t>Probe </a:t>
            </a:r>
            <a:r>
              <a:rPr lang="en-US" sz="2400" b="1" i="1" dirty="0" smtClean="0">
                <a:solidFill>
                  <a:srgbClr val="0000CC"/>
                </a:solidFill>
              </a:rPr>
              <a:t>My</a:t>
            </a:r>
            <a:r>
              <a:rPr lang="en-US" sz="2400" b="1" i="1" dirty="0" smtClean="0"/>
              <a:t> </a:t>
            </a:r>
            <a:r>
              <a:rPr lang="en-US" sz="2400" b="1" i="1" dirty="0" smtClean="0"/>
              <a:t>Mind</a:t>
            </a:r>
            <a:r>
              <a:rPr lang="en-US" sz="2400" b="1" i="1" dirty="0" smtClean="0"/>
              <a:t>.</a:t>
            </a:r>
          </a:p>
          <a:p>
            <a:pPr algn="ctr"/>
            <a:endParaRPr lang="en-US" sz="2400" b="1" i="1" dirty="0"/>
          </a:p>
          <a:p>
            <a:pPr algn="ctr"/>
            <a:r>
              <a:rPr lang="en-US" sz="2000" dirty="0" smtClean="0"/>
              <a:t>This AFTER strategy of Layered Reading makes you explore your own points of view, uncover your own biases, and realize how your views affect your understanding</a:t>
            </a:r>
          </a:p>
          <a:p>
            <a:pPr algn="ctr"/>
            <a:r>
              <a:rPr lang="en-US" sz="2000" dirty="0" smtClean="0"/>
              <a:t>of the text. </a:t>
            </a:r>
            <a:endParaRPr lang="en-US" sz="2000" dirty="0"/>
          </a:p>
        </p:txBody>
      </p:sp>
      <p:sp>
        <p:nvSpPr>
          <p:cNvPr id="7" name="Oval Callout 6"/>
          <p:cNvSpPr/>
          <p:nvPr/>
        </p:nvSpPr>
        <p:spPr>
          <a:xfrm>
            <a:off x="2870860" y="762000"/>
            <a:ext cx="5635625" cy="1676400"/>
          </a:xfrm>
          <a:prstGeom prst="wedgeEllipseCallout">
            <a:avLst>
              <a:gd name="adj1" fmla="val -64352"/>
              <a:gd name="adj2" fmla="val 12283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Before going on, </a:t>
            </a:r>
            <a:r>
              <a:rPr lang="en-US" sz="2400" dirty="0" smtClean="0"/>
              <a:t>read the </a:t>
            </a:r>
            <a:r>
              <a:rPr lang="en-US" sz="2400" dirty="0"/>
              <a:t>pages </a:t>
            </a:r>
            <a:r>
              <a:rPr lang="en-US" sz="2400" dirty="0" smtClean="0"/>
              <a:t>in the Handbook discussing the </a:t>
            </a:r>
            <a:r>
              <a:rPr lang="en-US" sz="2400" b="1" i="1" dirty="0" smtClean="0"/>
              <a:t>Probe My Mind </a:t>
            </a:r>
            <a:r>
              <a:rPr lang="en-US" sz="2400" dirty="0" smtClean="0"/>
              <a:t>strategy.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75908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24 ThSh Probe My Mind.pdf - Adobe Reader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36" t="11633" r="34364"/>
          <a:stretch/>
        </p:blipFill>
        <p:spPr>
          <a:xfrm>
            <a:off x="609600" y="174172"/>
            <a:ext cx="6490896" cy="6712856"/>
          </a:xfrm>
          <a:prstGeom prst="rect">
            <a:avLst/>
          </a:prstGeom>
        </p:spPr>
      </p:pic>
      <p:pic>
        <p:nvPicPr>
          <p:cNvPr id="6" name="Picture 7" descr="C:\Users\kjp6\AppData\Local\Microsoft\Windows\Temporary Internet Files\Content.IE5\UPVZVP8F\MP900422334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302" y="0"/>
            <a:ext cx="121979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Callout 6"/>
          <p:cNvSpPr/>
          <p:nvPr/>
        </p:nvSpPr>
        <p:spPr>
          <a:xfrm>
            <a:off x="4558145" y="1524000"/>
            <a:ext cx="3732509" cy="1676400"/>
          </a:xfrm>
          <a:prstGeom prst="wedgeEllipseCallout">
            <a:avLst>
              <a:gd name="adj1" fmla="val 25474"/>
              <a:gd name="adj2" fmla="val -6830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Here is the </a:t>
            </a:r>
            <a:r>
              <a:rPr lang="en-US" sz="2400" b="1" i="1" dirty="0" err="1" smtClean="0"/>
              <a:t>ThinkSheet</a:t>
            </a:r>
            <a:r>
              <a:rPr lang="en-US" sz="2400" dirty="0" smtClean="0"/>
              <a:t> </a:t>
            </a:r>
            <a:r>
              <a:rPr lang="en-US" sz="2400" dirty="0" smtClean="0"/>
              <a:t>for this strategy.  </a:t>
            </a:r>
            <a:endParaRPr lang="en-US" sz="2400" dirty="0"/>
          </a:p>
        </p:txBody>
      </p:sp>
      <p:sp>
        <p:nvSpPr>
          <p:cNvPr id="8" name="Oval Callout 7"/>
          <p:cNvSpPr/>
          <p:nvPr/>
        </p:nvSpPr>
        <p:spPr>
          <a:xfrm>
            <a:off x="4572000" y="2057400"/>
            <a:ext cx="4953000" cy="4686300"/>
          </a:xfrm>
          <a:prstGeom prst="wedgeEllipseCallout">
            <a:avLst>
              <a:gd name="adj1" fmla="val 10510"/>
              <a:gd name="adj2" fmla="val -6423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800" dirty="0"/>
              <a:t>Notice the three </a:t>
            </a:r>
            <a:r>
              <a:rPr lang="en-US" sz="2800" dirty="0" smtClean="0"/>
              <a:t>sections:  </a:t>
            </a:r>
          </a:p>
          <a:p>
            <a:pPr>
              <a:defRPr/>
            </a:pPr>
            <a:endParaRPr lang="en-US" sz="1100" dirty="0" smtClean="0"/>
          </a:p>
          <a:p>
            <a:pPr marL="457200" indent="-457200">
              <a:buFont typeface="+mj-lt"/>
              <a:buAutoNum type="arabicPeriod"/>
              <a:defRPr/>
            </a:pPr>
            <a:r>
              <a:rPr lang="en-US" dirty="0" smtClean="0"/>
              <a:t>Ask the same questions for </a:t>
            </a:r>
            <a:r>
              <a:rPr lang="en-US" b="1" i="1" dirty="0" smtClean="0"/>
              <a:t>Probe the Author’s Mind </a:t>
            </a:r>
            <a:r>
              <a:rPr lang="en-US" dirty="0" smtClean="0"/>
              <a:t>of yourself —after all, you co-authored this text as you read.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dirty="0" smtClean="0"/>
              <a:t>How does this text challenge or reinforce your prior understanding?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dirty="0" smtClean="0"/>
              <a:t>Let the book “read you” and probe what your views say about you.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3855048" y="1219200"/>
            <a:ext cx="1402752" cy="2286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4038600" y="3352800"/>
            <a:ext cx="1219200" cy="1295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3581400" y="5029200"/>
            <a:ext cx="1715886" cy="48213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367104" y="130628"/>
            <a:ext cx="6719496" cy="979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619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66333"/>
          </a:xfrm>
          <a:prstGeom prst="rect">
            <a:avLst/>
          </a:prstGeom>
        </p:spPr>
      </p:pic>
      <p:pic>
        <p:nvPicPr>
          <p:cNvPr id="5" name="Picture 7" descr="C:\Users\kjp6\AppData\Local\Microsoft\Windows\Temporary Internet Files\Content.IE5\UPVZVP8F\MP900422334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200400"/>
            <a:ext cx="121979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al Callout 5"/>
          <p:cNvSpPr/>
          <p:nvPr/>
        </p:nvSpPr>
        <p:spPr>
          <a:xfrm>
            <a:off x="1676400" y="1981200"/>
            <a:ext cx="5635625" cy="1676400"/>
          </a:xfrm>
          <a:prstGeom prst="wedgeEllipseCallout">
            <a:avLst>
              <a:gd name="adj1" fmla="val 40986"/>
              <a:gd name="adj2" fmla="val 6120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We’ll continue working with</a:t>
            </a:r>
          </a:p>
          <a:p>
            <a:pPr algn="ctr"/>
            <a:r>
              <a:rPr lang="en-US" sz="2400" b="1" i="1" dirty="0" smtClean="0"/>
              <a:t>A Bet on Planet </a:t>
            </a:r>
            <a:r>
              <a:rPr lang="en-US" sz="2400" b="1" i="1" dirty="0" smtClean="0"/>
              <a:t>Earth.  </a:t>
            </a:r>
            <a:r>
              <a:rPr lang="en-US" sz="2400" dirty="0" smtClean="0"/>
              <a:t>You know it well by now.</a:t>
            </a:r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102562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:\Users\kjp6\AppData\Local\Microsoft\Windows\Temporary Internet Files\Content.IE5\UPVZVP8F\MP900422334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667000"/>
            <a:ext cx="121979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val Callout 7"/>
          <p:cNvSpPr/>
          <p:nvPr/>
        </p:nvSpPr>
        <p:spPr>
          <a:xfrm>
            <a:off x="2286000" y="1141863"/>
            <a:ext cx="5635625" cy="1676400"/>
          </a:xfrm>
          <a:prstGeom prst="wedgeEllipseCallout">
            <a:avLst>
              <a:gd name="adj1" fmla="val -51281"/>
              <a:gd name="adj2" fmla="val 7097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Let’s look at the first section of the </a:t>
            </a:r>
            <a:r>
              <a:rPr lang="en-US" sz="2400" b="1" i="1" dirty="0" err="1" smtClean="0"/>
              <a:t>ThinkSheet</a:t>
            </a:r>
            <a:r>
              <a:rPr lang="en-US" sz="2400" b="1" i="1" dirty="0" smtClean="0"/>
              <a:t>.</a:t>
            </a:r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258001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24 ThSh Probe My Mind.pdf - Adobe Reader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36" t="11633" r="34364" b="48530"/>
          <a:stretch/>
        </p:blipFill>
        <p:spPr>
          <a:xfrm>
            <a:off x="27026" y="174172"/>
            <a:ext cx="9269374" cy="432162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81000" y="1295400"/>
            <a:ext cx="4800600" cy="32004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-152400" y="0"/>
            <a:ext cx="9558120" cy="2503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716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24 ThSh Probe My Mind.pdf - Adobe Reader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36" t="21216" r="34364" b="48530"/>
          <a:stretch/>
        </p:blipFill>
        <p:spPr>
          <a:xfrm>
            <a:off x="-277906" y="1039985"/>
            <a:ext cx="9677400" cy="342651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04800" y="1712259"/>
            <a:ext cx="4648200" cy="533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1066800" y="2034881"/>
            <a:ext cx="3886200" cy="9072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066800" y="2028372"/>
            <a:ext cx="0" cy="217287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928019" y="1213758"/>
            <a:ext cx="0" cy="26670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181600" y="1158657"/>
            <a:ext cx="38100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 worry about the sustainability of the way we humans are using and abusing the earth.  I try hard to lighten my footprint on it –use mass transit  or walk whenever possible, conserve electricity, recycle, etc.  But I know that these steps count for little, so I like Simon’s arguments  about human ingenuity. I appreciate Simon’s research about the ability of the human mind to invent, improvise, explore, and discover viable solutions.  I am amazed at what we as a human family have accomplished across history and certainly do believe we can solve problems in the future.  </a:t>
            </a:r>
            <a:endParaRPr lang="en-US" sz="1400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1089212" y="2241069"/>
            <a:ext cx="3886200" cy="459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953000" y="2048650"/>
            <a:ext cx="0" cy="21728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4636994" y="1311248"/>
            <a:ext cx="544606" cy="36515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9" name="Picture 7" descr="C:\Users\kjp6\AppData\Local\Microsoft\Windows\Temporary Internet Files\Content.IE5\UPVZVP8F\MP900422334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999" y="4800600"/>
            <a:ext cx="121979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Oval Callout 39"/>
          <p:cNvSpPr/>
          <p:nvPr/>
        </p:nvSpPr>
        <p:spPr>
          <a:xfrm>
            <a:off x="2628900" y="4483120"/>
            <a:ext cx="5826125" cy="2298680"/>
          </a:xfrm>
          <a:prstGeom prst="wedgeEllipseCallout">
            <a:avLst>
              <a:gd name="adj1" fmla="val -63223"/>
              <a:gd name="adj2" fmla="val 334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I let my </a:t>
            </a:r>
            <a:r>
              <a:rPr lang="en-US" sz="2000" dirty="0" smtClean="0"/>
              <a:t>thoughts roam freely so I can discover where I stand—what my positions are.  This </a:t>
            </a:r>
            <a:r>
              <a:rPr lang="en-US" sz="2000" dirty="0" err="1" smtClean="0"/>
              <a:t>ThinkSheet</a:t>
            </a:r>
            <a:r>
              <a:rPr lang="en-US" sz="2000" dirty="0" smtClean="0"/>
              <a:t> is not big enough for that, but you get the idea from my freewriting above.</a:t>
            </a:r>
            <a:endParaRPr lang="en-US" sz="2000" i="1" dirty="0"/>
          </a:p>
        </p:txBody>
      </p:sp>
      <p:cxnSp>
        <p:nvCxnSpPr>
          <p:cNvPr id="41" name="Straight Connector 40"/>
          <p:cNvCxnSpPr/>
          <p:nvPr/>
        </p:nvCxnSpPr>
        <p:spPr>
          <a:xfrm>
            <a:off x="76200" y="885372"/>
            <a:ext cx="0" cy="21728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9014012" y="885372"/>
            <a:ext cx="0" cy="21728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4422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24 ThSh Probe My Mind.pdf - Adobe Reader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36" t="21216" r="34364" b="48530"/>
          <a:stretch/>
        </p:blipFill>
        <p:spPr>
          <a:xfrm>
            <a:off x="-277906" y="994015"/>
            <a:ext cx="9677400" cy="342651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81000" y="2958353"/>
            <a:ext cx="4648200" cy="2667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5928019" y="1213758"/>
            <a:ext cx="0" cy="26670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244353" y="1143000"/>
            <a:ext cx="3810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 do believe the scientists about global warming and am surprised by those who seem to deny the science. </a:t>
            </a:r>
            <a:r>
              <a:rPr lang="en-US" sz="1400" dirty="0"/>
              <a:t>I hope </a:t>
            </a:r>
            <a:r>
              <a:rPr lang="en-US" sz="1400" dirty="0" smtClean="0"/>
              <a:t>governments and businesses will </a:t>
            </a:r>
            <a:r>
              <a:rPr lang="en-US" sz="1400" dirty="0"/>
              <a:t>fund major innovations  to protect the </a:t>
            </a:r>
            <a:r>
              <a:rPr lang="en-US" sz="1400" dirty="0" smtClean="0"/>
              <a:t>environ-</a:t>
            </a:r>
            <a:r>
              <a:rPr lang="en-US" sz="1400" dirty="0" err="1" smtClean="0"/>
              <a:t>ment</a:t>
            </a:r>
            <a:r>
              <a:rPr lang="en-US" sz="1400" dirty="0"/>
              <a:t>. </a:t>
            </a:r>
            <a:r>
              <a:rPr lang="en-US" sz="1400" dirty="0" smtClean="0"/>
              <a:t>We need the political will, geniuses with incentive to propose solutions to these problems, use of technology, and certainly  the synergy of collaborations.  I feel strongly that we can’t ignore these problems. The social repercussions are too great to push </a:t>
            </a:r>
            <a:r>
              <a:rPr lang="en-US" sz="1400" dirty="0"/>
              <a:t>them aside for later. </a:t>
            </a:r>
            <a:r>
              <a:rPr lang="en-US" sz="1400" dirty="0" smtClean="0"/>
              <a:t> I am appalled at the political quagmire we are stuck in concerning this and so many other pressing issues.   We need great leaders and thinkers right now.  They are among us; we just need to discover them or they need the courage to try.</a:t>
            </a:r>
            <a:endParaRPr lang="en-US" sz="1400" dirty="0"/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4560794" y="1347108"/>
            <a:ext cx="683559" cy="161124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9" name="Picture 7" descr="C:\Users\kjp6\AppData\Local\Microsoft\Windows\Temporary Internet Files\Content.IE5\UPVZVP8F\MP900422334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999" y="4800600"/>
            <a:ext cx="121979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Oval Callout 39"/>
          <p:cNvSpPr/>
          <p:nvPr/>
        </p:nvSpPr>
        <p:spPr>
          <a:xfrm>
            <a:off x="2628901" y="4483120"/>
            <a:ext cx="4152899" cy="2146280"/>
          </a:xfrm>
          <a:prstGeom prst="wedgeEllipseCallout">
            <a:avLst>
              <a:gd name="adj1" fmla="val -68426"/>
              <a:gd name="adj2" fmla="val 827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I see strong feelings surfacing by exploring my responses to this question.</a:t>
            </a:r>
            <a:endParaRPr lang="en-US" sz="2000" i="1" dirty="0"/>
          </a:p>
        </p:txBody>
      </p:sp>
      <p:cxnSp>
        <p:nvCxnSpPr>
          <p:cNvPr id="41" name="Straight Connector 40"/>
          <p:cNvCxnSpPr/>
          <p:nvPr/>
        </p:nvCxnSpPr>
        <p:spPr>
          <a:xfrm>
            <a:off x="76200" y="845031"/>
            <a:ext cx="0" cy="21728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9014012" y="845031"/>
            <a:ext cx="0" cy="21728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Oval Callout 18"/>
          <p:cNvSpPr/>
          <p:nvPr/>
        </p:nvSpPr>
        <p:spPr>
          <a:xfrm>
            <a:off x="2623298" y="4483120"/>
            <a:ext cx="4152899" cy="2146280"/>
          </a:xfrm>
          <a:prstGeom prst="wedgeEllipseCallout">
            <a:avLst>
              <a:gd name="adj1" fmla="val -68426"/>
              <a:gd name="adj2" fmla="val 827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This strategy makes the text much more than an interesting bit of information.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1885391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2" grpId="0"/>
      <p:bldP spid="40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 descr="C:\Users\kjp6\AppData\Local\Microsoft\Windows\Temporary Internet Files\Content.IE5\UPVZVP8F\MP900422334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4605" y="2819400"/>
            <a:ext cx="121979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val Callout 7"/>
          <p:cNvSpPr/>
          <p:nvPr/>
        </p:nvSpPr>
        <p:spPr>
          <a:xfrm>
            <a:off x="1696871" y="1295400"/>
            <a:ext cx="5635625" cy="1676400"/>
          </a:xfrm>
          <a:prstGeom prst="wedgeEllipseCallout">
            <a:avLst>
              <a:gd name="adj1" fmla="val 40986"/>
              <a:gd name="adj2" fmla="val 6120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 do </a:t>
            </a:r>
            <a:r>
              <a:rPr lang="en-US" sz="2400" dirty="0" smtClean="0"/>
              <a:t>not </a:t>
            </a:r>
            <a:r>
              <a:rPr lang="en-US" sz="2400" dirty="0" smtClean="0"/>
              <a:t>need to consider </a:t>
            </a:r>
            <a:r>
              <a:rPr lang="en-US" sz="2400" dirty="0" smtClean="0"/>
              <a:t>these questions </a:t>
            </a:r>
            <a:r>
              <a:rPr lang="en-US" sz="2400" b="1" i="1" dirty="0" smtClean="0"/>
              <a:t>in order</a:t>
            </a:r>
            <a:r>
              <a:rPr lang="en-US" sz="2400" dirty="0" smtClean="0"/>
              <a:t>.</a:t>
            </a:r>
            <a:endParaRPr lang="en-US" sz="2400" b="1" i="1" dirty="0"/>
          </a:p>
        </p:txBody>
      </p:sp>
      <p:sp>
        <p:nvSpPr>
          <p:cNvPr id="5" name="Oval Callout 4"/>
          <p:cNvSpPr/>
          <p:nvPr/>
        </p:nvSpPr>
        <p:spPr>
          <a:xfrm>
            <a:off x="1676400" y="1295400"/>
            <a:ext cx="5635625" cy="1676400"/>
          </a:xfrm>
          <a:prstGeom prst="wedgeEllipseCallout">
            <a:avLst>
              <a:gd name="adj1" fmla="val 40986"/>
              <a:gd name="adj2" fmla="val 6120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These questions are designed to get </a:t>
            </a:r>
            <a:r>
              <a:rPr lang="en-US" sz="2400" dirty="0" smtClean="0"/>
              <a:t>me </a:t>
            </a:r>
            <a:r>
              <a:rPr lang="en-US" sz="2400" b="1" i="1" dirty="0" smtClean="0"/>
              <a:t>started</a:t>
            </a:r>
            <a:r>
              <a:rPr lang="en-US" sz="2400" dirty="0"/>
              <a:t> </a:t>
            </a:r>
            <a:r>
              <a:rPr lang="en-US" sz="2400" dirty="0" smtClean="0"/>
              <a:t>in probing my own thinking.</a:t>
            </a:r>
            <a:endParaRPr lang="en-US" sz="2400" b="1" i="1" dirty="0"/>
          </a:p>
        </p:txBody>
      </p:sp>
      <p:sp>
        <p:nvSpPr>
          <p:cNvPr id="9" name="Oval Callout 8"/>
          <p:cNvSpPr/>
          <p:nvPr/>
        </p:nvSpPr>
        <p:spPr>
          <a:xfrm>
            <a:off x="228600" y="2590800"/>
            <a:ext cx="6781800" cy="3810000"/>
          </a:xfrm>
          <a:prstGeom prst="wedgeEllipseCallout">
            <a:avLst>
              <a:gd name="adj1" fmla="val 56306"/>
              <a:gd name="adj2" fmla="val -2002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Here are t</a:t>
            </a:r>
            <a:r>
              <a:rPr lang="en-US" dirty="0" smtClean="0"/>
              <a:t>wo sources for </a:t>
            </a:r>
            <a:r>
              <a:rPr lang="en-US" dirty="0" smtClean="0"/>
              <a:t>good questions to </a:t>
            </a:r>
            <a:r>
              <a:rPr lang="en-US" dirty="0"/>
              <a:t>help </a:t>
            </a:r>
            <a:r>
              <a:rPr lang="en-US" dirty="0" smtClean="0"/>
              <a:t>me </a:t>
            </a:r>
            <a:r>
              <a:rPr lang="en-US" dirty="0"/>
              <a:t>consider </a:t>
            </a:r>
            <a:r>
              <a:rPr lang="en-US" b="1" i="1" dirty="0" smtClean="0"/>
              <a:t>who I am </a:t>
            </a:r>
            <a:r>
              <a:rPr lang="en-US" dirty="0" smtClean="0"/>
              <a:t>in relation to a particular topic or position:  </a:t>
            </a:r>
          </a:p>
          <a:p>
            <a:pPr algn="ctr"/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Go over that list of </a:t>
            </a:r>
            <a:r>
              <a:rPr lang="en-US" dirty="0" smtClean="0"/>
              <a:t>questions </a:t>
            </a:r>
            <a:r>
              <a:rPr lang="en-US" dirty="0"/>
              <a:t>for </a:t>
            </a:r>
            <a:r>
              <a:rPr lang="en-US" b="1" i="1" dirty="0"/>
              <a:t>Probe the Author’s Mind </a:t>
            </a:r>
            <a:r>
              <a:rPr lang="en-US" dirty="0"/>
              <a:t> and rephrase them </a:t>
            </a:r>
            <a:r>
              <a:rPr lang="en-US" dirty="0" smtClean="0"/>
              <a:t>to probe my own mind.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Come up </a:t>
            </a:r>
            <a:r>
              <a:rPr lang="en-US" dirty="0" smtClean="0"/>
              <a:t>with </a:t>
            </a:r>
            <a:r>
              <a:rPr lang="en-US" b="1" dirty="0" smtClean="0"/>
              <a:t>my own questions</a:t>
            </a:r>
            <a:r>
              <a:rPr lang="en-US" b="1" dirty="0" smtClean="0"/>
              <a:t> </a:t>
            </a:r>
            <a:r>
              <a:rPr lang="en-US" dirty="0" smtClean="0"/>
              <a:t>into where I stand and why.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98409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8162</TotalTime>
  <Words>1224</Words>
  <Application>Microsoft Office PowerPoint</Application>
  <PresentationFormat>On-screen Show (4:3)</PresentationFormat>
  <Paragraphs>72</Paragraphs>
  <Slides>16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Probe My Mind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BYU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Kenneth Plummer</dc:creator>
  <cp:lastModifiedBy>Marné B. Isakson</cp:lastModifiedBy>
  <cp:revision>124</cp:revision>
  <dcterms:created xsi:type="dcterms:W3CDTF">2012-12-28T19:02:11Z</dcterms:created>
  <dcterms:modified xsi:type="dcterms:W3CDTF">2015-01-20T06:51:50Z</dcterms:modified>
</cp:coreProperties>
</file>