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8" r:id="rId3"/>
    <p:sldId id="284" r:id="rId4"/>
    <p:sldId id="285" r:id="rId5"/>
    <p:sldId id="260" r:id="rId6"/>
    <p:sldId id="261" r:id="rId7"/>
    <p:sldId id="262" r:id="rId8"/>
    <p:sldId id="263" r:id="rId9"/>
    <p:sldId id="264" r:id="rId10"/>
    <p:sldId id="271" r:id="rId11"/>
    <p:sldId id="265" r:id="rId12"/>
    <p:sldId id="266" r:id="rId13"/>
    <p:sldId id="268" r:id="rId14"/>
    <p:sldId id="269" r:id="rId15"/>
    <p:sldId id="267" r:id="rId16"/>
    <p:sldId id="270" r:id="rId17"/>
    <p:sldId id="272" r:id="rId18"/>
    <p:sldId id="273" r:id="rId19"/>
    <p:sldId id="274" r:id="rId20"/>
    <p:sldId id="315" r:id="rId21"/>
    <p:sldId id="280" r:id="rId22"/>
    <p:sldId id="316" r:id="rId23"/>
    <p:sldId id="282" r:id="rId24"/>
    <p:sldId id="283" r:id="rId25"/>
    <p:sldId id="314" r:id="rId26"/>
    <p:sldId id="276" r:id="rId27"/>
    <p:sldId id="277" r:id="rId28"/>
    <p:sldId id="278" r:id="rId29"/>
    <p:sldId id="289" r:id="rId30"/>
    <p:sldId id="288" r:id="rId31"/>
    <p:sldId id="290" r:id="rId32"/>
    <p:sldId id="313" r:id="rId33"/>
    <p:sldId id="292" r:id="rId34"/>
    <p:sldId id="293" r:id="rId35"/>
    <p:sldId id="297" r:id="rId36"/>
    <p:sldId id="298" r:id="rId37"/>
    <p:sldId id="299" r:id="rId38"/>
    <p:sldId id="300" r:id="rId39"/>
    <p:sldId id="301" r:id="rId40"/>
    <p:sldId id="302" r:id="rId41"/>
    <p:sldId id="303" r:id="rId42"/>
    <p:sldId id="304" r:id="rId43"/>
    <p:sldId id="305" r:id="rId44"/>
    <p:sldId id="306" r:id="rId45"/>
    <p:sldId id="307" r:id="rId46"/>
    <p:sldId id="309" r:id="rId47"/>
    <p:sldId id="310" r:id="rId48"/>
    <p:sldId id="312" r:id="rId49"/>
    <p:sldId id="311" r:id="rId50"/>
    <p:sldId id="295" r:id="rId51"/>
    <p:sldId id="287" r:id="rId52"/>
    <p:sldId id="296"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33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29" autoAdjust="0"/>
    <p:restoredTop sz="95737" autoAdjust="0"/>
  </p:normalViewPr>
  <p:slideViewPr>
    <p:cSldViewPr>
      <p:cViewPr>
        <p:scale>
          <a:sx n="95" d="100"/>
          <a:sy n="95" d="100"/>
        </p:scale>
        <p:origin x="-444" y="2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CAAE66-7F97-4F56-9E7B-8DCE460202C5}" type="datetimeFigureOut">
              <a:rPr lang="en-US" smtClean="0"/>
              <a:t>2/23/2015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5CA464-C79F-4A97-BC09-B0EE6BB75D52}" type="slidenum">
              <a:rPr lang="en-US" smtClean="0"/>
              <a:t>‹#›</a:t>
            </a:fld>
            <a:endParaRPr lang="en-US"/>
          </a:p>
        </p:txBody>
      </p:sp>
    </p:spTree>
    <p:extLst>
      <p:ext uri="{BB962C8B-B14F-4D97-AF65-F5344CB8AC3E}">
        <p14:creationId xmlns:p14="http://schemas.microsoft.com/office/powerpoint/2010/main" val="2562049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1</a:t>
            </a:fld>
            <a:endParaRPr lang="en-US"/>
          </a:p>
        </p:txBody>
      </p:sp>
    </p:spTree>
    <p:extLst>
      <p:ext uri="{BB962C8B-B14F-4D97-AF65-F5344CB8AC3E}">
        <p14:creationId xmlns:p14="http://schemas.microsoft.com/office/powerpoint/2010/main" val="520641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52</a:t>
            </a:fld>
            <a:endParaRPr lang="en-US"/>
          </a:p>
        </p:txBody>
      </p:sp>
    </p:spTree>
    <p:extLst>
      <p:ext uri="{BB962C8B-B14F-4D97-AF65-F5344CB8AC3E}">
        <p14:creationId xmlns:p14="http://schemas.microsoft.com/office/powerpoint/2010/main" val="3867219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5</a:t>
            </a:fld>
            <a:endParaRPr lang="en-US"/>
          </a:p>
        </p:txBody>
      </p:sp>
    </p:spTree>
    <p:extLst>
      <p:ext uri="{BB962C8B-B14F-4D97-AF65-F5344CB8AC3E}">
        <p14:creationId xmlns:p14="http://schemas.microsoft.com/office/powerpoint/2010/main" val="1233005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7</a:t>
            </a:fld>
            <a:endParaRPr lang="en-US"/>
          </a:p>
        </p:txBody>
      </p:sp>
    </p:spTree>
    <p:extLst>
      <p:ext uri="{BB962C8B-B14F-4D97-AF65-F5344CB8AC3E}">
        <p14:creationId xmlns:p14="http://schemas.microsoft.com/office/powerpoint/2010/main" val="425786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18</a:t>
            </a:fld>
            <a:endParaRPr lang="en-US"/>
          </a:p>
        </p:txBody>
      </p:sp>
    </p:spTree>
    <p:extLst>
      <p:ext uri="{BB962C8B-B14F-4D97-AF65-F5344CB8AC3E}">
        <p14:creationId xmlns:p14="http://schemas.microsoft.com/office/powerpoint/2010/main" val="3900653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CC"/>
                </a:solidFill>
              </a:rPr>
              <a:t>What is the purpose of effect size?  How does it relate to other stat concepts?  How is it calculated?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00CC"/>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00CC"/>
              </a:solidFill>
            </a:endParaRPr>
          </a:p>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26</a:t>
            </a:fld>
            <a:endParaRPr lang="en-US"/>
          </a:p>
        </p:txBody>
      </p:sp>
    </p:spTree>
    <p:extLst>
      <p:ext uri="{BB962C8B-B14F-4D97-AF65-F5344CB8AC3E}">
        <p14:creationId xmlns:p14="http://schemas.microsoft.com/office/powerpoint/2010/main" val="2686402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CC"/>
                </a:solidFill>
              </a:rPr>
              <a:t>What is the purpose of effect size?  How does it relate to other stat concepts?  How is it calculated?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00CC"/>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0000CC"/>
              </a:solidFill>
            </a:endParaRPr>
          </a:p>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27</a:t>
            </a:fld>
            <a:endParaRPr lang="en-US"/>
          </a:p>
        </p:txBody>
      </p:sp>
    </p:spTree>
    <p:extLst>
      <p:ext uri="{BB962C8B-B14F-4D97-AF65-F5344CB8AC3E}">
        <p14:creationId xmlns:p14="http://schemas.microsoft.com/office/powerpoint/2010/main" val="2686402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33</a:t>
            </a:fld>
            <a:endParaRPr lang="en-US"/>
          </a:p>
        </p:txBody>
      </p:sp>
    </p:spTree>
    <p:extLst>
      <p:ext uri="{BB962C8B-B14F-4D97-AF65-F5344CB8AC3E}">
        <p14:creationId xmlns:p14="http://schemas.microsoft.com/office/powerpoint/2010/main" val="2215195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50</a:t>
            </a:fld>
            <a:endParaRPr lang="en-US"/>
          </a:p>
        </p:txBody>
      </p:sp>
    </p:spTree>
    <p:extLst>
      <p:ext uri="{BB962C8B-B14F-4D97-AF65-F5344CB8AC3E}">
        <p14:creationId xmlns:p14="http://schemas.microsoft.com/office/powerpoint/2010/main" val="889953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CA464-C79F-4A97-BC09-B0EE6BB75D52}" type="slidenum">
              <a:rPr lang="en-US" smtClean="0"/>
              <a:t>51</a:t>
            </a:fld>
            <a:endParaRPr lang="en-US"/>
          </a:p>
        </p:txBody>
      </p:sp>
    </p:spTree>
    <p:extLst>
      <p:ext uri="{BB962C8B-B14F-4D97-AF65-F5344CB8AC3E}">
        <p14:creationId xmlns:p14="http://schemas.microsoft.com/office/powerpoint/2010/main" val="3867219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1065BF-4996-48D0-A46C-C03089384E68}"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3988946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1065BF-4996-48D0-A46C-C03089384E68}"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922675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1065BF-4996-48D0-A46C-C03089384E68}"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269263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1065BF-4996-48D0-A46C-C03089384E68}"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1032143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1065BF-4996-48D0-A46C-C03089384E68}" type="datetimeFigureOut">
              <a:rPr lang="en-US" smtClean="0"/>
              <a:t>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1280735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1065BF-4996-48D0-A46C-C03089384E68}" type="datetimeFigureOut">
              <a:rPr lang="en-US" smtClean="0"/>
              <a:t>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4097828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1065BF-4996-48D0-A46C-C03089384E68}" type="datetimeFigureOut">
              <a:rPr lang="en-US" smtClean="0"/>
              <a:t>2/23/2015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2826170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1065BF-4996-48D0-A46C-C03089384E68}" type="datetimeFigureOut">
              <a:rPr lang="en-US" smtClean="0"/>
              <a:t>2/23/2015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241268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1065BF-4996-48D0-A46C-C03089384E68}" type="datetimeFigureOut">
              <a:rPr lang="en-US" smtClean="0"/>
              <a:t>2/23/2015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928023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1065BF-4996-48D0-A46C-C03089384E68}" type="datetimeFigureOut">
              <a:rPr lang="en-US" smtClean="0"/>
              <a:t>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2260623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1065BF-4996-48D0-A46C-C03089384E68}" type="datetimeFigureOut">
              <a:rPr lang="en-US" smtClean="0"/>
              <a:t>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CD9DE-8885-4521-8919-1D555354B1AF}" type="slidenum">
              <a:rPr lang="en-US" smtClean="0"/>
              <a:t>‹#›</a:t>
            </a:fld>
            <a:endParaRPr lang="en-US"/>
          </a:p>
        </p:txBody>
      </p:sp>
    </p:spTree>
    <p:extLst>
      <p:ext uri="{BB962C8B-B14F-4D97-AF65-F5344CB8AC3E}">
        <p14:creationId xmlns:p14="http://schemas.microsoft.com/office/powerpoint/2010/main" val="380593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065BF-4996-48D0-A46C-C03089384E68}" type="datetimeFigureOut">
              <a:rPr lang="en-US" smtClean="0"/>
              <a:t>2/23/2015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CD9DE-8885-4521-8919-1D555354B1AF}" type="slidenum">
              <a:rPr lang="en-US" smtClean="0"/>
              <a:t>‹#›</a:t>
            </a:fld>
            <a:endParaRPr lang="en-US"/>
          </a:p>
        </p:txBody>
      </p:sp>
    </p:spTree>
    <p:extLst>
      <p:ext uri="{BB962C8B-B14F-4D97-AF65-F5344CB8AC3E}">
        <p14:creationId xmlns:p14="http://schemas.microsoft.com/office/powerpoint/2010/main" val="3343375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Relate the Parts</a:t>
            </a:r>
            <a:endParaRPr lang="en-US" dirty="0"/>
          </a:p>
        </p:txBody>
      </p:sp>
      <p:sp>
        <p:nvSpPr>
          <p:cNvPr id="3" name="Subtitle 2"/>
          <p:cNvSpPr>
            <a:spLocks noGrp="1"/>
          </p:cNvSpPr>
          <p:nvPr>
            <p:ph type="subTitle" idx="1"/>
          </p:nvPr>
        </p:nvSpPr>
        <p:spPr/>
        <p:txBody>
          <a:bodyPr/>
          <a:lstStyle/>
          <a:p>
            <a:r>
              <a:rPr lang="en-US" dirty="0" smtClean="0"/>
              <a:t>Demo</a:t>
            </a:r>
            <a:endParaRPr lang="en-US" dirty="0"/>
          </a:p>
        </p:txBody>
      </p:sp>
    </p:spTree>
    <p:extLst>
      <p:ext uri="{BB962C8B-B14F-4D97-AF65-F5344CB8AC3E}">
        <p14:creationId xmlns:p14="http://schemas.microsoft.com/office/powerpoint/2010/main" val="33393533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79829"/>
            <a:ext cx="5638800" cy="67781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562600" y="1315860"/>
            <a:ext cx="1219200" cy="276999"/>
          </a:xfrm>
          <a:prstGeom prst="rect">
            <a:avLst/>
          </a:prstGeom>
          <a:noFill/>
        </p:spPr>
        <p:txBody>
          <a:bodyPr wrap="square" rtlCol="0">
            <a:spAutoFit/>
          </a:bodyPr>
          <a:lstStyle/>
          <a:p>
            <a:pPr algn="ctr"/>
            <a:r>
              <a:rPr lang="en-US" sz="1200" b="1" dirty="0" smtClean="0">
                <a:solidFill>
                  <a:srgbClr val="FF0000"/>
                </a:solidFill>
              </a:rPr>
              <a:t>Effect Size</a:t>
            </a:r>
            <a:endParaRPr lang="en-US" sz="1200" b="1" dirty="0">
              <a:solidFill>
                <a:srgbClr val="FF0000"/>
              </a:solidFill>
            </a:endParaRPr>
          </a:p>
        </p:txBody>
      </p:sp>
      <p:sp>
        <p:nvSpPr>
          <p:cNvPr id="13" name="TextBox 12"/>
          <p:cNvSpPr txBox="1"/>
          <p:nvPr/>
        </p:nvSpPr>
        <p:spPr>
          <a:xfrm>
            <a:off x="3697480" y="6046710"/>
            <a:ext cx="1219200" cy="461665"/>
          </a:xfrm>
          <a:prstGeom prst="rect">
            <a:avLst/>
          </a:prstGeom>
          <a:noFill/>
        </p:spPr>
        <p:txBody>
          <a:bodyPr wrap="square" rtlCol="0">
            <a:spAutoFit/>
          </a:bodyPr>
          <a:lstStyle/>
          <a:p>
            <a:pPr algn="ctr"/>
            <a:r>
              <a:rPr lang="en-US" sz="1200" b="1" dirty="0" smtClean="0">
                <a:solidFill>
                  <a:srgbClr val="FF0000"/>
                </a:solidFill>
              </a:rPr>
              <a:t>Unstandardized</a:t>
            </a:r>
          </a:p>
          <a:p>
            <a:pPr algn="ctr"/>
            <a:r>
              <a:rPr lang="en-US" sz="1200" b="1" dirty="0" smtClean="0">
                <a:solidFill>
                  <a:srgbClr val="FF0000"/>
                </a:solidFill>
              </a:rPr>
              <a:t>Difference</a:t>
            </a:r>
            <a:endParaRPr lang="en-US" sz="1200" b="1" dirty="0">
              <a:solidFill>
                <a:srgbClr val="FF0000"/>
              </a:solidFill>
            </a:endParaRPr>
          </a:p>
        </p:txBody>
      </p:sp>
      <p:sp>
        <p:nvSpPr>
          <p:cNvPr id="14" name="TextBox 13"/>
          <p:cNvSpPr txBox="1"/>
          <p:nvPr/>
        </p:nvSpPr>
        <p:spPr>
          <a:xfrm>
            <a:off x="1772540" y="4854011"/>
            <a:ext cx="1219200" cy="461665"/>
          </a:xfrm>
          <a:prstGeom prst="rect">
            <a:avLst/>
          </a:prstGeom>
          <a:noFill/>
        </p:spPr>
        <p:txBody>
          <a:bodyPr wrap="square" rtlCol="0">
            <a:spAutoFit/>
          </a:bodyPr>
          <a:lstStyle/>
          <a:p>
            <a:pPr algn="ctr"/>
            <a:r>
              <a:rPr lang="en-US" sz="1200" b="1" dirty="0" smtClean="0">
                <a:solidFill>
                  <a:srgbClr val="FF0000"/>
                </a:solidFill>
              </a:rPr>
              <a:t>Spread of Scores</a:t>
            </a:r>
            <a:endParaRPr lang="en-US" sz="1200" b="1" dirty="0">
              <a:solidFill>
                <a:srgbClr val="FF0000"/>
              </a:solidFill>
            </a:endParaRPr>
          </a:p>
        </p:txBody>
      </p:sp>
      <p:sp>
        <p:nvSpPr>
          <p:cNvPr id="15" name="TextBox 14"/>
          <p:cNvSpPr txBox="1"/>
          <p:nvPr/>
        </p:nvSpPr>
        <p:spPr>
          <a:xfrm>
            <a:off x="1469876" y="2988480"/>
            <a:ext cx="1219200" cy="646331"/>
          </a:xfrm>
          <a:prstGeom prst="rect">
            <a:avLst/>
          </a:prstGeom>
          <a:noFill/>
        </p:spPr>
        <p:txBody>
          <a:bodyPr wrap="square" rtlCol="0">
            <a:spAutoFit/>
          </a:bodyPr>
          <a:lstStyle/>
          <a:p>
            <a:pPr algn="ctr"/>
            <a:r>
              <a:rPr lang="en-US" sz="1200" b="1" dirty="0" smtClean="0">
                <a:solidFill>
                  <a:srgbClr val="FF0000"/>
                </a:solidFill>
              </a:rPr>
              <a:t>Standard </a:t>
            </a:r>
          </a:p>
          <a:p>
            <a:pPr algn="ctr"/>
            <a:r>
              <a:rPr lang="en-US" sz="1200" b="1" dirty="0" smtClean="0">
                <a:solidFill>
                  <a:srgbClr val="FF0000"/>
                </a:solidFill>
              </a:rPr>
              <a:t>Deviation</a:t>
            </a:r>
          </a:p>
          <a:p>
            <a:pPr algn="ctr"/>
            <a:r>
              <a:rPr lang="en-US" sz="1200" b="1" dirty="0" smtClean="0">
                <a:solidFill>
                  <a:srgbClr val="FF0000"/>
                </a:solidFill>
              </a:rPr>
              <a:t>Units</a:t>
            </a:r>
            <a:endParaRPr lang="en-US" sz="1200" b="1" dirty="0">
              <a:solidFill>
                <a:srgbClr val="FF0000"/>
              </a:solidFill>
            </a:endParaRPr>
          </a:p>
        </p:txBody>
      </p:sp>
      <p:sp>
        <p:nvSpPr>
          <p:cNvPr id="16" name="TextBox 15"/>
          <p:cNvSpPr txBox="1"/>
          <p:nvPr/>
        </p:nvSpPr>
        <p:spPr>
          <a:xfrm>
            <a:off x="1773965" y="1191946"/>
            <a:ext cx="1219200" cy="461665"/>
          </a:xfrm>
          <a:prstGeom prst="rect">
            <a:avLst/>
          </a:prstGeom>
          <a:noFill/>
        </p:spPr>
        <p:txBody>
          <a:bodyPr wrap="square" rtlCol="0">
            <a:spAutoFit/>
          </a:bodyPr>
          <a:lstStyle/>
          <a:p>
            <a:pPr algn="ctr"/>
            <a:r>
              <a:rPr lang="en-US" sz="1200" b="1" dirty="0" smtClean="0">
                <a:solidFill>
                  <a:srgbClr val="FF0000"/>
                </a:solidFill>
              </a:rPr>
              <a:t>Standardized Difference</a:t>
            </a:r>
            <a:endParaRPr lang="en-US" sz="1200" b="1" dirty="0">
              <a:solidFill>
                <a:srgbClr val="FF0000"/>
              </a:solidFill>
            </a:endParaRPr>
          </a:p>
        </p:txBody>
      </p:sp>
      <p:sp>
        <p:nvSpPr>
          <p:cNvPr id="17" name="TextBox 16"/>
          <p:cNvSpPr txBox="1"/>
          <p:nvPr/>
        </p:nvSpPr>
        <p:spPr>
          <a:xfrm>
            <a:off x="3675404" y="234009"/>
            <a:ext cx="1219200" cy="461665"/>
          </a:xfrm>
          <a:prstGeom prst="rect">
            <a:avLst/>
          </a:prstGeom>
          <a:noFill/>
        </p:spPr>
        <p:txBody>
          <a:bodyPr wrap="square" rtlCol="0">
            <a:spAutoFit/>
          </a:bodyPr>
          <a:lstStyle/>
          <a:p>
            <a:pPr algn="ctr"/>
            <a:r>
              <a:rPr lang="en-US" sz="1200" b="1" dirty="0" smtClean="0">
                <a:solidFill>
                  <a:srgbClr val="FF0000"/>
                </a:solidFill>
              </a:rPr>
              <a:t>Statistical Significance</a:t>
            </a:r>
            <a:endParaRPr lang="en-US" sz="1200" b="1" dirty="0">
              <a:solidFill>
                <a:srgbClr val="FF0000"/>
              </a:solidFill>
            </a:endParaRPr>
          </a:p>
        </p:txBody>
      </p:sp>
      <p:sp>
        <p:nvSpPr>
          <p:cNvPr id="18" name="TextBox 17"/>
          <p:cNvSpPr txBox="1"/>
          <p:nvPr/>
        </p:nvSpPr>
        <p:spPr>
          <a:xfrm>
            <a:off x="5824671" y="3103601"/>
            <a:ext cx="1219200" cy="461665"/>
          </a:xfrm>
          <a:prstGeom prst="rect">
            <a:avLst/>
          </a:prstGeom>
          <a:noFill/>
        </p:spPr>
        <p:txBody>
          <a:bodyPr wrap="square" rtlCol="0">
            <a:spAutoFit/>
          </a:bodyPr>
          <a:lstStyle/>
          <a:p>
            <a:pPr algn="ctr"/>
            <a:r>
              <a:rPr lang="en-US" sz="1200" b="1" dirty="0" smtClean="0">
                <a:solidFill>
                  <a:srgbClr val="FF0000"/>
                </a:solidFill>
              </a:rPr>
              <a:t>Universal</a:t>
            </a:r>
          </a:p>
          <a:p>
            <a:pPr algn="ctr"/>
            <a:r>
              <a:rPr lang="en-US" sz="1200" b="1" dirty="0" smtClean="0">
                <a:solidFill>
                  <a:srgbClr val="FF0000"/>
                </a:solidFill>
              </a:rPr>
              <a:t>Standard</a:t>
            </a:r>
            <a:endParaRPr lang="en-US" sz="1200" b="1" dirty="0">
              <a:solidFill>
                <a:srgbClr val="FF0000"/>
              </a:solidFill>
            </a:endParaRPr>
          </a:p>
        </p:txBody>
      </p:sp>
    </p:spTree>
    <p:extLst>
      <p:ext uri="{BB962C8B-B14F-4D97-AF65-F5344CB8AC3E}">
        <p14:creationId xmlns:p14="http://schemas.microsoft.com/office/powerpoint/2010/main" val="291854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p:bldP spid="14" grpId="0"/>
      <p:bldP spid="15" grpId="0"/>
      <p:bldP spid="16" grpId="0"/>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2209800"/>
            <a:ext cx="2600688" cy="3658111"/>
          </a:xfrm>
        </p:spPr>
      </p:pic>
      <p:sp>
        <p:nvSpPr>
          <p:cNvPr id="11" name="Oval Callout 10"/>
          <p:cNvSpPr/>
          <p:nvPr/>
        </p:nvSpPr>
        <p:spPr>
          <a:xfrm>
            <a:off x="4371854" y="2622157"/>
            <a:ext cx="4241311" cy="2057400"/>
          </a:xfrm>
          <a:prstGeom prst="wedgeEllipseCallout">
            <a:avLst>
              <a:gd name="adj1" fmla="val -54118"/>
              <a:gd name="adj2" fmla="val 7589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choose the concept </a:t>
            </a:r>
            <a:r>
              <a:rPr lang="en-US" sz="2400" b="1" i="1" dirty="0" smtClean="0"/>
              <a:t>effect size</a:t>
            </a:r>
            <a:r>
              <a:rPr lang="en-US" sz="2400" dirty="0" smtClean="0"/>
              <a:t> as the </a:t>
            </a:r>
            <a:r>
              <a:rPr lang="en-US" sz="2400" b="1" i="1" dirty="0" smtClean="0"/>
              <a:t>crucial part</a:t>
            </a:r>
            <a:r>
              <a:rPr lang="en-US" sz="2400" dirty="0" smtClean="0"/>
              <a:t> to analyze.</a:t>
            </a:r>
            <a:endParaRPr lang="en-US" sz="2400" dirty="0"/>
          </a:p>
        </p:txBody>
      </p:sp>
      <p:cxnSp>
        <p:nvCxnSpPr>
          <p:cNvPr id="16" name="Straight Arrow Connector 15"/>
          <p:cNvCxnSpPr/>
          <p:nvPr/>
        </p:nvCxnSpPr>
        <p:spPr>
          <a:xfrm flipH="1">
            <a:off x="2667000" y="3429000"/>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46185" y="3200400"/>
            <a:ext cx="2438400" cy="5334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048000" y="4542295"/>
            <a:ext cx="1143000" cy="1425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656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2209800"/>
            <a:ext cx="2600688" cy="3658111"/>
          </a:xfrm>
        </p:spPr>
      </p:pic>
      <p:sp>
        <p:nvSpPr>
          <p:cNvPr id="11" name="Oval Callout 10"/>
          <p:cNvSpPr/>
          <p:nvPr/>
        </p:nvSpPr>
        <p:spPr>
          <a:xfrm>
            <a:off x="4743708" y="1797443"/>
            <a:ext cx="4241311" cy="2545957"/>
          </a:xfrm>
          <a:prstGeom prst="wedgeEllipseCallout">
            <a:avLst>
              <a:gd name="adj1" fmla="val -54118"/>
              <a:gd name="adj2" fmla="val 7589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know it has something to do with...</a:t>
            </a:r>
          </a:p>
        </p:txBody>
      </p:sp>
      <p:cxnSp>
        <p:nvCxnSpPr>
          <p:cNvPr id="16" name="Straight Arrow Connector 15"/>
          <p:cNvCxnSpPr/>
          <p:nvPr/>
        </p:nvCxnSpPr>
        <p:spPr>
          <a:xfrm flipH="1">
            <a:off x="2829515" y="3962400"/>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Oval Callout 7"/>
          <p:cNvSpPr/>
          <p:nvPr/>
        </p:nvSpPr>
        <p:spPr>
          <a:xfrm>
            <a:off x="4743708" y="1797443"/>
            <a:ext cx="4241311" cy="2545957"/>
          </a:xfrm>
          <a:prstGeom prst="wedgeEllipseCallout">
            <a:avLst>
              <a:gd name="adj1" fmla="val -54118"/>
              <a:gd name="adj2" fmla="val 7589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…understanding how different two average scores are from one another.</a:t>
            </a:r>
            <a:endParaRPr lang="en-US" sz="2400" dirty="0"/>
          </a:p>
        </p:txBody>
      </p:sp>
      <p:sp>
        <p:nvSpPr>
          <p:cNvPr id="14" name="Rectangle 13"/>
          <p:cNvSpPr/>
          <p:nvPr/>
        </p:nvSpPr>
        <p:spPr>
          <a:xfrm>
            <a:off x="234462" y="3695700"/>
            <a:ext cx="2438400" cy="7239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429000" y="4343400"/>
            <a:ext cx="1143000" cy="1425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28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2209800"/>
            <a:ext cx="2600688" cy="3658111"/>
          </a:xfrm>
        </p:spPr>
      </p:pic>
      <p:sp>
        <p:nvSpPr>
          <p:cNvPr id="9" name="Oval Callout 8"/>
          <p:cNvSpPr/>
          <p:nvPr/>
        </p:nvSpPr>
        <p:spPr>
          <a:xfrm>
            <a:off x="4705022" y="1905001"/>
            <a:ext cx="4241311" cy="2545957"/>
          </a:xfrm>
          <a:prstGeom prst="wedgeEllipseCallout">
            <a:avLst>
              <a:gd name="adj1" fmla="val -54118"/>
              <a:gd name="adj2" fmla="val 7589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would like to understand why it is </a:t>
            </a:r>
            <a:r>
              <a:rPr lang="en-US" sz="2400" b="1" i="1" dirty="0" smtClean="0"/>
              <a:t>necessary</a:t>
            </a:r>
            <a:r>
              <a:rPr lang="en-US" sz="2400" dirty="0" smtClean="0"/>
              <a:t> and how it is </a:t>
            </a:r>
            <a:r>
              <a:rPr lang="en-US" sz="2400" b="1" i="1" dirty="0" smtClean="0"/>
              <a:t>calculated</a:t>
            </a:r>
            <a:r>
              <a:rPr lang="en-US" sz="2400" dirty="0" smtClean="0"/>
              <a:t>.</a:t>
            </a:r>
            <a:endParaRPr lang="en-US" sz="2400" dirty="0"/>
          </a:p>
        </p:txBody>
      </p:sp>
      <p:cxnSp>
        <p:nvCxnSpPr>
          <p:cNvPr id="14" name="Straight Arrow Connector 13"/>
          <p:cNvCxnSpPr/>
          <p:nvPr/>
        </p:nvCxnSpPr>
        <p:spPr>
          <a:xfrm flipH="1">
            <a:off x="2829515" y="3962400"/>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34462" y="3695700"/>
            <a:ext cx="2438400" cy="75525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2921085" y="4435192"/>
            <a:ext cx="1524000" cy="1901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419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2209800"/>
            <a:ext cx="2600688" cy="3658111"/>
          </a:xfrm>
        </p:spPr>
      </p:pic>
      <p:sp>
        <p:nvSpPr>
          <p:cNvPr id="13" name="Oval Callout 12"/>
          <p:cNvSpPr/>
          <p:nvPr/>
        </p:nvSpPr>
        <p:spPr>
          <a:xfrm>
            <a:off x="4743708" y="1828800"/>
            <a:ext cx="4241311" cy="2545957"/>
          </a:xfrm>
          <a:prstGeom prst="wedgeEllipseCallout">
            <a:avLst>
              <a:gd name="adj1" fmla="val -54118"/>
              <a:gd name="adj2" fmla="val 7589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Here is what I have figured out </a:t>
            </a:r>
          </a:p>
          <a:p>
            <a:pPr algn="ctr"/>
            <a:r>
              <a:rPr lang="en-US" sz="2400" b="1" i="1" dirty="0" smtClean="0"/>
              <a:t>so far</a:t>
            </a:r>
            <a:r>
              <a:rPr lang="en-US" sz="2400" dirty="0" smtClean="0"/>
              <a:t>.</a:t>
            </a:r>
            <a:endParaRPr lang="en-US" sz="2400" dirty="0"/>
          </a:p>
        </p:txBody>
      </p:sp>
      <p:cxnSp>
        <p:nvCxnSpPr>
          <p:cNvPr id="14" name="Straight Arrow Connector 13"/>
          <p:cNvCxnSpPr/>
          <p:nvPr/>
        </p:nvCxnSpPr>
        <p:spPr>
          <a:xfrm flipH="1">
            <a:off x="2792738" y="4934085"/>
            <a:ext cx="483862"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34462" y="4419600"/>
            <a:ext cx="2438400" cy="145481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429000" y="4221096"/>
            <a:ext cx="1143000" cy="1425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000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79829"/>
            <a:ext cx="5638800" cy="67781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567585" y="1295400"/>
            <a:ext cx="1219200" cy="276999"/>
          </a:xfrm>
          <a:prstGeom prst="rect">
            <a:avLst/>
          </a:prstGeom>
          <a:noFill/>
        </p:spPr>
        <p:txBody>
          <a:bodyPr wrap="square" rtlCol="0">
            <a:spAutoFit/>
          </a:bodyPr>
          <a:lstStyle/>
          <a:p>
            <a:pPr algn="ctr"/>
            <a:r>
              <a:rPr lang="en-US" sz="1200" b="1" dirty="0" smtClean="0">
                <a:solidFill>
                  <a:srgbClr val="0000CC"/>
                </a:solidFill>
              </a:rPr>
              <a:t>Effect Size</a:t>
            </a:r>
            <a:endParaRPr lang="en-US" sz="1200" b="1" dirty="0">
              <a:solidFill>
                <a:srgbClr val="0000CC"/>
              </a:solidFill>
            </a:endParaRPr>
          </a:p>
        </p:txBody>
      </p:sp>
      <p:sp>
        <p:nvSpPr>
          <p:cNvPr id="6" name="TextBox 5"/>
          <p:cNvSpPr txBox="1"/>
          <p:nvPr/>
        </p:nvSpPr>
        <p:spPr>
          <a:xfrm>
            <a:off x="6870138" y="732472"/>
            <a:ext cx="1969062" cy="1477328"/>
          </a:xfrm>
          <a:prstGeom prst="rect">
            <a:avLst/>
          </a:prstGeom>
          <a:solidFill>
            <a:schemeClr val="bg1">
              <a:lumMod val="95000"/>
            </a:schemeClr>
          </a:solidFill>
        </p:spPr>
        <p:txBody>
          <a:bodyPr wrap="square" rtlCol="0">
            <a:spAutoFit/>
          </a:bodyPr>
          <a:lstStyle/>
          <a:p>
            <a:pPr marL="171450" indent="-171450">
              <a:buFont typeface="Arial" pitchFamily="34" charset="0"/>
              <a:buChar char="•"/>
            </a:pPr>
            <a:r>
              <a:rPr lang="en-US" sz="1000" b="1" dirty="0" smtClean="0">
                <a:solidFill>
                  <a:srgbClr val="0000CC"/>
                </a:solidFill>
              </a:rPr>
              <a:t>Helps in understanding the magnitude of comparisons.</a:t>
            </a:r>
          </a:p>
          <a:p>
            <a:pPr marL="171450" indent="-171450">
              <a:buFont typeface="Arial" pitchFamily="34" charset="0"/>
              <a:buChar char="•"/>
            </a:pPr>
            <a:r>
              <a:rPr lang="en-US" sz="1000" b="1" dirty="0" smtClean="0">
                <a:solidFill>
                  <a:srgbClr val="0000CC"/>
                </a:solidFill>
              </a:rPr>
              <a:t>The “size” refers to the size of the difference between two groups.</a:t>
            </a:r>
          </a:p>
          <a:p>
            <a:pPr marL="171450" indent="-171450">
              <a:buFont typeface="Arial" pitchFamily="34" charset="0"/>
              <a:buChar char="•"/>
            </a:pPr>
            <a:r>
              <a:rPr lang="en-US" sz="1000" b="1" dirty="0" smtClean="0">
                <a:solidFill>
                  <a:srgbClr val="0000CC"/>
                </a:solidFill>
              </a:rPr>
              <a:t>“Effect” refers to the effect of some treatment on the “size” of the difference between two groups.</a:t>
            </a:r>
          </a:p>
        </p:txBody>
      </p:sp>
    </p:spTree>
    <p:extLst>
      <p:ext uri="{BB962C8B-B14F-4D97-AF65-F5344CB8AC3E}">
        <p14:creationId xmlns:p14="http://schemas.microsoft.com/office/powerpoint/2010/main" val="187592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4D4D4D"/>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1" end="1"/>
                                            </p:txEl>
                                          </p:spTgt>
                                        </p:tgtEl>
                                        <p:attrNameLst>
                                          <p:attrName>ppt_c</p:attrName>
                                        </p:attrNameLst>
                                      </p:cBhvr>
                                      <p:to>
                                        <a:srgbClr val="4D4D4D"/>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125" y="1817218"/>
            <a:ext cx="1848108" cy="3715269"/>
          </a:xfrm>
          <a:prstGeom prst="rect">
            <a:avLst/>
          </a:prstGeom>
        </p:spPr>
      </p:pic>
      <p:cxnSp>
        <p:nvCxnSpPr>
          <p:cNvPr id="9" name="Straight Arrow Connector 8"/>
          <p:cNvCxnSpPr/>
          <p:nvPr/>
        </p:nvCxnSpPr>
        <p:spPr>
          <a:xfrm flipH="1">
            <a:off x="2229108" y="2362200"/>
            <a:ext cx="747125"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229108" y="2819400"/>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229108" y="3276600"/>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214233" y="3909722"/>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2214233" y="4648200"/>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2229108" y="5362834"/>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420455" y="2170176"/>
            <a:ext cx="1754323" cy="3517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28015" y="3040685"/>
            <a:ext cx="1746763" cy="34163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20454" y="2514600"/>
            <a:ext cx="1754323" cy="5161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20454" y="3382318"/>
            <a:ext cx="1754323" cy="107690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20454" y="4459225"/>
            <a:ext cx="1754324"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20454" y="5145025"/>
            <a:ext cx="1754324" cy="38746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276600" y="4125711"/>
            <a:ext cx="1143000" cy="1425978"/>
          </a:xfrm>
          <a:prstGeom prst="rect">
            <a:avLst/>
          </a:prstGeom>
          <a:noFill/>
          <a:extLst>
            <a:ext uri="{909E8E84-426E-40DD-AFC4-6F175D3DCCD1}">
              <a14:hiddenFill xmlns:a14="http://schemas.microsoft.com/office/drawing/2010/main">
                <a:solidFill>
                  <a:srgbClr val="FFFFFF"/>
                </a:solidFill>
              </a14:hiddenFill>
            </a:ext>
          </a:extLst>
        </p:spPr>
      </p:pic>
      <p:sp>
        <p:nvSpPr>
          <p:cNvPr id="24" name="Oval Callout 23"/>
          <p:cNvSpPr/>
          <p:nvPr/>
        </p:nvSpPr>
        <p:spPr>
          <a:xfrm>
            <a:off x="4743708" y="1828800"/>
            <a:ext cx="4241311" cy="2545957"/>
          </a:xfrm>
          <a:prstGeom prst="wedgeEllipseCallout">
            <a:avLst>
              <a:gd name="adj1" fmla="val -61118"/>
              <a:gd name="adj2" fmla="val 6889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now consider the </a:t>
            </a:r>
            <a:r>
              <a:rPr lang="en-US" sz="2400" b="1" i="1" dirty="0" smtClean="0"/>
              <a:t>other important concepts </a:t>
            </a:r>
            <a:r>
              <a:rPr lang="en-US" sz="2400" dirty="0" smtClean="0"/>
              <a:t>on the </a:t>
            </a:r>
            <a:r>
              <a:rPr lang="en-US" sz="2400" dirty="0" err="1" smtClean="0"/>
              <a:t>ThinkSheet</a:t>
            </a:r>
            <a:r>
              <a:rPr lang="en-US" sz="2400" dirty="0"/>
              <a:t> </a:t>
            </a:r>
            <a:r>
              <a:rPr lang="en-US" sz="2400" dirty="0" smtClean="0"/>
              <a:t>and do the following:</a:t>
            </a:r>
            <a:endParaRPr lang="en-US" sz="2400" dirty="0"/>
          </a:p>
        </p:txBody>
      </p:sp>
    </p:spTree>
    <p:extLst>
      <p:ext uri="{BB962C8B-B14F-4D97-AF65-F5344CB8AC3E}">
        <p14:creationId xmlns:p14="http://schemas.microsoft.com/office/powerpoint/2010/main" val="236920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subTnLst>
                                    <p:set>
                                      <p:cBhvr override="childStyle">
                                        <p:cTn dur="1" fill="hold" display="0" masterRel="nextClick" afterEffect="1"/>
                                        <p:tgtEl>
                                          <p:spTgt spid="20"/>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Callout 12"/>
          <p:cNvSpPr/>
          <p:nvPr/>
        </p:nvSpPr>
        <p:spPr>
          <a:xfrm>
            <a:off x="4743708" y="1828800"/>
            <a:ext cx="4241311" cy="2545957"/>
          </a:xfrm>
          <a:prstGeom prst="wedgeEllipseCallout">
            <a:avLst>
              <a:gd name="adj1" fmla="val -54118"/>
              <a:gd name="adj2" fmla="val 7589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Now I will relate the parts to </a:t>
            </a:r>
            <a:r>
              <a:rPr lang="en-US" sz="2400" b="1" i="1" dirty="0" smtClean="0"/>
              <a:t>effect size </a:t>
            </a:r>
            <a:r>
              <a:rPr lang="en-US" sz="2400" b="1" u="sng" dirty="0" smtClean="0"/>
              <a:t> </a:t>
            </a:r>
            <a:r>
              <a:rPr lang="en-US" sz="2400" dirty="0" smtClean="0"/>
              <a:t>and to </a:t>
            </a:r>
            <a:r>
              <a:rPr lang="en-US" sz="2400" b="1" i="1" dirty="0" smtClean="0"/>
              <a:t>each other</a:t>
            </a:r>
            <a:r>
              <a:rPr lang="en-US" sz="2400" dirty="0" smtClean="0"/>
              <a:t>.</a:t>
            </a:r>
            <a:endParaRPr lang="en-US" sz="2400" b="1" dirty="0"/>
          </a:p>
        </p:txBody>
      </p:sp>
      <p:pic>
        <p:nvPicPr>
          <p:cNvPr id="5" name="Picture 2" descr="http://www.menteach.org/files/images/youngblackteacher.jpg"/>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b="16829"/>
          <a:stretch/>
        </p:blipFill>
        <p:spPr bwMode="auto">
          <a:xfrm>
            <a:off x="2819400" y="3884722"/>
            <a:ext cx="1676400" cy="2091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7087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63607" y="0"/>
            <a:ext cx="5638800" cy="67781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562600" y="1315860"/>
            <a:ext cx="1219200" cy="276999"/>
          </a:xfrm>
          <a:prstGeom prst="rect">
            <a:avLst/>
          </a:prstGeom>
          <a:noFill/>
        </p:spPr>
        <p:txBody>
          <a:bodyPr wrap="square" rtlCol="0">
            <a:spAutoFit/>
          </a:bodyPr>
          <a:lstStyle/>
          <a:p>
            <a:pPr algn="ctr"/>
            <a:r>
              <a:rPr lang="en-US" sz="1200" b="1" dirty="0" smtClean="0">
                <a:solidFill>
                  <a:srgbClr val="0000CC"/>
                </a:solidFill>
              </a:rPr>
              <a:t>Effect Size</a:t>
            </a:r>
            <a:endParaRPr lang="en-US" sz="1200" b="1" dirty="0">
              <a:solidFill>
                <a:srgbClr val="0000CC"/>
              </a:solidFill>
            </a:endParaRPr>
          </a:p>
        </p:txBody>
      </p:sp>
      <p:sp>
        <p:nvSpPr>
          <p:cNvPr id="6" name="TextBox 5"/>
          <p:cNvSpPr txBox="1"/>
          <p:nvPr/>
        </p:nvSpPr>
        <p:spPr>
          <a:xfrm>
            <a:off x="6793907" y="609600"/>
            <a:ext cx="1969062" cy="1477328"/>
          </a:xfrm>
          <a:prstGeom prst="rect">
            <a:avLst/>
          </a:prstGeom>
          <a:solidFill>
            <a:schemeClr val="bg1">
              <a:lumMod val="95000"/>
            </a:schemeClr>
          </a:solidFill>
        </p:spPr>
        <p:txBody>
          <a:bodyPr wrap="square" rtlCol="0">
            <a:spAutoFit/>
          </a:bodyPr>
          <a:lstStyle/>
          <a:p>
            <a:pPr marL="171450" indent="-171450">
              <a:buFont typeface="Arial" pitchFamily="34" charset="0"/>
              <a:buChar char="•"/>
            </a:pPr>
            <a:r>
              <a:rPr lang="en-US" sz="1000" b="1" dirty="0" smtClean="0">
                <a:solidFill>
                  <a:srgbClr val="0000CC"/>
                </a:solidFill>
              </a:rPr>
              <a:t>Helps in understanding the magnitude of comparisons</a:t>
            </a:r>
          </a:p>
          <a:p>
            <a:pPr marL="171450" indent="-171450">
              <a:buFont typeface="Arial" pitchFamily="34" charset="0"/>
              <a:buChar char="•"/>
            </a:pPr>
            <a:r>
              <a:rPr lang="en-US" sz="1000" b="1" dirty="0" smtClean="0">
                <a:solidFill>
                  <a:srgbClr val="0000CC"/>
                </a:solidFill>
              </a:rPr>
              <a:t>The “size” refers to the size of the difference between two groups.</a:t>
            </a:r>
          </a:p>
          <a:p>
            <a:pPr marL="171450" indent="-171450">
              <a:buFont typeface="Arial" pitchFamily="34" charset="0"/>
              <a:buChar char="•"/>
            </a:pPr>
            <a:r>
              <a:rPr lang="en-US" sz="1000" b="1" dirty="0" smtClean="0">
                <a:solidFill>
                  <a:srgbClr val="0000CC"/>
                </a:solidFill>
              </a:rPr>
              <a:t>“Effect” I think refers to the effect of some treatment on the “size” of the difference between two groups.</a:t>
            </a:r>
          </a:p>
        </p:txBody>
      </p:sp>
      <p:sp>
        <p:nvSpPr>
          <p:cNvPr id="13" name="TextBox 12"/>
          <p:cNvSpPr txBox="1"/>
          <p:nvPr/>
        </p:nvSpPr>
        <p:spPr>
          <a:xfrm>
            <a:off x="3709672" y="5946648"/>
            <a:ext cx="1219200" cy="461665"/>
          </a:xfrm>
          <a:prstGeom prst="rect">
            <a:avLst/>
          </a:prstGeom>
          <a:noFill/>
        </p:spPr>
        <p:txBody>
          <a:bodyPr wrap="square" rtlCol="0">
            <a:spAutoFit/>
          </a:bodyPr>
          <a:lstStyle/>
          <a:p>
            <a:pPr algn="ctr"/>
            <a:r>
              <a:rPr lang="en-US" sz="1200" b="1" dirty="0" smtClean="0">
                <a:solidFill>
                  <a:srgbClr val="0000CC"/>
                </a:solidFill>
              </a:rPr>
              <a:t>Unstandardized</a:t>
            </a:r>
          </a:p>
          <a:p>
            <a:pPr algn="ctr"/>
            <a:r>
              <a:rPr lang="en-US" sz="1200" b="1" dirty="0" smtClean="0">
                <a:solidFill>
                  <a:srgbClr val="0000CC"/>
                </a:solidFill>
              </a:rPr>
              <a:t>Difference</a:t>
            </a:r>
            <a:endParaRPr lang="en-US" sz="1200" b="1" dirty="0">
              <a:solidFill>
                <a:srgbClr val="0000CC"/>
              </a:solidFill>
            </a:endParaRPr>
          </a:p>
        </p:txBody>
      </p:sp>
      <p:sp>
        <p:nvSpPr>
          <p:cNvPr id="14" name="TextBox 13"/>
          <p:cNvSpPr txBox="1"/>
          <p:nvPr/>
        </p:nvSpPr>
        <p:spPr>
          <a:xfrm>
            <a:off x="1772540" y="4854011"/>
            <a:ext cx="1219200" cy="461665"/>
          </a:xfrm>
          <a:prstGeom prst="rect">
            <a:avLst/>
          </a:prstGeom>
          <a:noFill/>
        </p:spPr>
        <p:txBody>
          <a:bodyPr wrap="square" rtlCol="0">
            <a:spAutoFit/>
          </a:bodyPr>
          <a:lstStyle/>
          <a:p>
            <a:pPr algn="ctr"/>
            <a:r>
              <a:rPr lang="en-US" sz="1200" b="1" dirty="0" smtClean="0">
                <a:solidFill>
                  <a:srgbClr val="0000CC"/>
                </a:solidFill>
              </a:rPr>
              <a:t>Spread of Scores</a:t>
            </a:r>
            <a:endParaRPr lang="en-US" sz="1200" b="1" dirty="0">
              <a:solidFill>
                <a:srgbClr val="0000CC"/>
              </a:solidFill>
            </a:endParaRPr>
          </a:p>
        </p:txBody>
      </p:sp>
      <p:sp>
        <p:nvSpPr>
          <p:cNvPr id="15" name="TextBox 14"/>
          <p:cNvSpPr txBox="1"/>
          <p:nvPr/>
        </p:nvSpPr>
        <p:spPr>
          <a:xfrm>
            <a:off x="1469876" y="2988480"/>
            <a:ext cx="1219200" cy="646331"/>
          </a:xfrm>
          <a:prstGeom prst="rect">
            <a:avLst/>
          </a:prstGeom>
          <a:noFill/>
        </p:spPr>
        <p:txBody>
          <a:bodyPr wrap="square" rtlCol="0">
            <a:spAutoFit/>
          </a:bodyPr>
          <a:lstStyle/>
          <a:p>
            <a:pPr algn="ctr"/>
            <a:r>
              <a:rPr lang="en-US" sz="1200" b="1" dirty="0" smtClean="0">
                <a:solidFill>
                  <a:srgbClr val="0000CC"/>
                </a:solidFill>
              </a:rPr>
              <a:t>Standard </a:t>
            </a:r>
          </a:p>
          <a:p>
            <a:pPr algn="ctr"/>
            <a:r>
              <a:rPr lang="en-US" sz="1200" b="1" dirty="0" smtClean="0">
                <a:solidFill>
                  <a:srgbClr val="0000CC"/>
                </a:solidFill>
              </a:rPr>
              <a:t>Deviation</a:t>
            </a:r>
          </a:p>
          <a:p>
            <a:pPr algn="ctr"/>
            <a:r>
              <a:rPr lang="en-US" sz="1200" b="1" dirty="0" smtClean="0">
                <a:solidFill>
                  <a:srgbClr val="0000CC"/>
                </a:solidFill>
              </a:rPr>
              <a:t>Units</a:t>
            </a:r>
            <a:endParaRPr lang="en-US" sz="1200" b="1" dirty="0">
              <a:solidFill>
                <a:srgbClr val="0000CC"/>
              </a:solidFill>
            </a:endParaRPr>
          </a:p>
        </p:txBody>
      </p:sp>
      <p:sp>
        <p:nvSpPr>
          <p:cNvPr id="16" name="TextBox 15"/>
          <p:cNvSpPr txBox="1"/>
          <p:nvPr/>
        </p:nvSpPr>
        <p:spPr>
          <a:xfrm>
            <a:off x="1773965" y="1191946"/>
            <a:ext cx="1219200" cy="461665"/>
          </a:xfrm>
          <a:prstGeom prst="rect">
            <a:avLst/>
          </a:prstGeom>
          <a:noFill/>
        </p:spPr>
        <p:txBody>
          <a:bodyPr wrap="square" rtlCol="0">
            <a:spAutoFit/>
          </a:bodyPr>
          <a:lstStyle/>
          <a:p>
            <a:pPr algn="ctr"/>
            <a:r>
              <a:rPr lang="en-US" sz="1200" b="1" dirty="0" smtClean="0">
                <a:solidFill>
                  <a:srgbClr val="0000CC"/>
                </a:solidFill>
              </a:rPr>
              <a:t>Standardized Difference</a:t>
            </a:r>
            <a:endParaRPr lang="en-US" sz="1200" b="1" dirty="0">
              <a:solidFill>
                <a:srgbClr val="0000CC"/>
              </a:solidFill>
            </a:endParaRPr>
          </a:p>
        </p:txBody>
      </p:sp>
      <p:sp>
        <p:nvSpPr>
          <p:cNvPr id="17" name="TextBox 16"/>
          <p:cNvSpPr txBox="1"/>
          <p:nvPr/>
        </p:nvSpPr>
        <p:spPr>
          <a:xfrm>
            <a:off x="3675404" y="234009"/>
            <a:ext cx="1219200" cy="461665"/>
          </a:xfrm>
          <a:prstGeom prst="rect">
            <a:avLst/>
          </a:prstGeom>
          <a:noFill/>
        </p:spPr>
        <p:txBody>
          <a:bodyPr wrap="square" rtlCol="0">
            <a:spAutoFit/>
          </a:bodyPr>
          <a:lstStyle/>
          <a:p>
            <a:pPr algn="ctr"/>
            <a:r>
              <a:rPr lang="en-US" sz="1200" b="1" dirty="0" smtClean="0">
                <a:solidFill>
                  <a:srgbClr val="0000CC"/>
                </a:solidFill>
              </a:rPr>
              <a:t>Statistical Significance</a:t>
            </a:r>
            <a:endParaRPr lang="en-US" sz="1200" b="1" dirty="0">
              <a:solidFill>
                <a:srgbClr val="0000CC"/>
              </a:solidFill>
            </a:endParaRPr>
          </a:p>
        </p:txBody>
      </p:sp>
      <p:sp>
        <p:nvSpPr>
          <p:cNvPr id="18" name="TextBox 17"/>
          <p:cNvSpPr txBox="1"/>
          <p:nvPr/>
        </p:nvSpPr>
        <p:spPr>
          <a:xfrm>
            <a:off x="5849055" y="3031343"/>
            <a:ext cx="1219200" cy="461665"/>
          </a:xfrm>
          <a:prstGeom prst="rect">
            <a:avLst/>
          </a:prstGeom>
          <a:noFill/>
        </p:spPr>
        <p:txBody>
          <a:bodyPr wrap="square" rtlCol="0">
            <a:spAutoFit/>
          </a:bodyPr>
          <a:lstStyle/>
          <a:p>
            <a:pPr algn="ctr"/>
            <a:r>
              <a:rPr lang="en-US" sz="1200" b="1" dirty="0" smtClean="0">
                <a:solidFill>
                  <a:srgbClr val="0000CC"/>
                </a:solidFill>
              </a:rPr>
              <a:t>Universal</a:t>
            </a:r>
          </a:p>
          <a:p>
            <a:pPr algn="ctr"/>
            <a:r>
              <a:rPr lang="en-US" sz="1200" b="1" dirty="0" smtClean="0">
                <a:solidFill>
                  <a:srgbClr val="0000CC"/>
                </a:solidFill>
              </a:rPr>
              <a:t>Standard</a:t>
            </a:r>
            <a:endParaRPr lang="en-US" sz="1200" b="1" dirty="0">
              <a:solidFill>
                <a:srgbClr val="0000CC"/>
              </a:solidFill>
            </a:endParaRPr>
          </a:p>
        </p:txBody>
      </p:sp>
      <p:cxnSp>
        <p:nvCxnSpPr>
          <p:cNvPr id="3" name="Straight Arrow Connector 2"/>
          <p:cNvCxnSpPr/>
          <p:nvPr/>
        </p:nvCxnSpPr>
        <p:spPr>
          <a:xfrm flipH="1">
            <a:off x="5029200" y="1676400"/>
            <a:ext cx="795471" cy="838200"/>
          </a:xfrm>
          <a:prstGeom prst="straightConnector1">
            <a:avLst/>
          </a:prstGeom>
          <a:ln>
            <a:solidFill>
              <a:srgbClr val="FF0000"/>
            </a:solidFill>
            <a:prstDash val="sysDash"/>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flipH="1">
            <a:off x="2763141" y="3886200"/>
            <a:ext cx="900512" cy="967811"/>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2843966" y="4070857"/>
            <a:ext cx="941819" cy="400110"/>
          </a:xfrm>
          <a:prstGeom prst="rect">
            <a:avLst/>
          </a:prstGeom>
          <a:solidFill>
            <a:schemeClr val="bg1"/>
          </a:solidFill>
        </p:spPr>
        <p:txBody>
          <a:bodyPr wrap="square" rtlCol="0">
            <a:spAutoFit/>
          </a:bodyPr>
          <a:lstStyle/>
          <a:p>
            <a:pPr algn="ctr"/>
            <a:r>
              <a:rPr lang="en-US" sz="1000" b="1" dirty="0" smtClean="0">
                <a:solidFill>
                  <a:srgbClr val="FF0000"/>
                </a:solidFill>
              </a:rPr>
              <a:t>standardizes the </a:t>
            </a:r>
            <a:endParaRPr lang="en-US" sz="1000" b="1" dirty="0">
              <a:solidFill>
                <a:srgbClr val="FF0000"/>
              </a:solidFill>
            </a:endParaRPr>
          </a:p>
        </p:txBody>
      </p:sp>
      <p:sp>
        <p:nvSpPr>
          <p:cNvPr id="20" name="TextBox 19"/>
          <p:cNvSpPr txBox="1"/>
          <p:nvPr/>
        </p:nvSpPr>
        <p:spPr>
          <a:xfrm>
            <a:off x="1518835" y="5551140"/>
            <a:ext cx="1796040" cy="707886"/>
          </a:xfrm>
          <a:prstGeom prst="rect">
            <a:avLst/>
          </a:prstGeom>
          <a:solidFill>
            <a:schemeClr val="bg1"/>
          </a:solidFill>
        </p:spPr>
        <p:txBody>
          <a:bodyPr wrap="square" rtlCol="0">
            <a:spAutoFit/>
          </a:bodyPr>
          <a:lstStyle/>
          <a:p>
            <a:pPr algn="ctr"/>
            <a:r>
              <a:rPr lang="en-US" sz="1000" b="1" dirty="0">
                <a:solidFill>
                  <a:srgbClr val="FF0000"/>
                </a:solidFill>
              </a:rPr>
              <a:t>f</a:t>
            </a:r>
            <a:r>
              <a:rPr lang="en-US" sz="1000" b="1" dirty="0" smtClean="0">
                <a:solidFill>
                  <a:srgbClr val="FF0000"/>
                </a:solidFill>
              </a:rPr>
              <a:t>rom each group in order to make a fair comparison with any other group differences out there.</a:t>
            </a:r>
            <a:endParaRPr lang="en-US" sz="1000" b="1" dirty="0">
              <a:solidFill>
                <a:srgbClr val="FF0000"/>
              </a:solidFill>
            </a:endParaRPr>
          </a:p>
        </p:txBody>
      </p:sp>
      <p:cxnSp>
        <p:nvCxnSpPr>
          <p:cNvPr id="21" name="Straight Arrow Connector 20"/>
          <p:cNvCxnSpPr/>
          <p:nvPr/>
        </p:nvCxnSpPr>
        <p:spPr>
          <a:xfrm flipH="1" flipV="1">
            <a:off x="4648200" y="695674"/>
            <a:ext cx="990600" cy="620186"/>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4285004" y="858184"/>
            <a:ext cx="1804589" cy="400110"/>
          </a:xfrm>
          <a:prstGeom prst="rect">
            <a:avLst/>
          </a:prstGeom>
          <a:solidFill>
            <a:schemeClr val="bg1"/>
          </a:solidFill>
        </p:spPr>
        <p:txBody>
          <a:bodyPr wrap="square" rtlCol="0">
            <a:spAutoFit/>
          </a:bodyPr>
          <a:lstStyle/>
          <a:p>
            <a:pPr algn="ctr"/>
            <a:r>
              <a:rPr lang="en-US" sz="1000" b="1" dirty="0" smtClean="0">
                <a:solidFill>
                  <a:srgbClr val="FF0000"/>
                </a:solidFill>
              </a:rPr>
              <a:t>is used to show how large is the</a:t>
            </a:r>
            <a:endParaRPr lang="en-US" sz="1000" b="1" dirty="0">
              <a:solidFill>
                <a:srgbClr val="FF0000"/>
              </a:solidFill>
            </a:endParaRPr>
          </a:p>
        </p:txBody>
      </p:sp>
      <p:cxnSp>
        <p:nvCxnSpPr>
          <p:cNvPr id="23" name="Straight Arrow Connector 22"/>
          <p:cNvCxnSpPr/>
          <p:nvPr/>
        </p:nvCxnSpPr>
        <p:spPr>
          <a:xfrm flipH="1">
            <a:off x="2895600" y="1503998"/>
            <a:ext cx="2697580" cy="0"/>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3357604" y="1353979"/>
            <a:ext cx="528596" cy="246221"/>
          </a:xfrm>
          <a:prstGeom prst="rect">
            <a:avLst/>
          </a:prstGeom>
          <a:solidFill>
            <a:schemeClr val="bg1"/>
          </a:solidFill>
        </p:spPr>
        <p:txBody>
          <a:bodyPr wrap="square" rtlCol="0">
            <a:spAutoFit/>
          </a:bodyPr>
          <a:lstStyle/>
          <a:p>
            <a:pPr algn="ctr"/>
            <a:r>
              <a:rPr lang="en-US" sz="1000" b="1" dirty="0" smtClean="0">
                <a:solidFill>
                  <a:srgbClr val="FF0000"/>
                </a:solidFill>
              </a:rPr>
              <a:t>shows</a:t>
            </a:r>
            <a:endParaRPr lang="en-US" sz="1000" b="1" dirty="0">
              <a:solidFill>
                <a:srgbClr val="FF0000"/>
              </a:solidFill>
            </a:endParaRPr>
          </a:p>
        </p:txBody>
      </p:sp>
      <p:cxnSp>
        <p:nvCxnSpPr>
          <p:cNvPr id="25" name="Straight Arrow Connector 24"/>
          <p:cNvCxnSpPr/>
          <p:nvPr/>
        </p:nvCxnSpPr>
        <p:spPr>
          <a:xfrm flipH="1">
            <a:off x="2808361" y="609600"/>
            <a:ext cx="1001639" cy="538965"/>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6" name="TextBox 25"/>
          <p:cNvSpPr txBox="1"/>
          <p:nvPr/>
        </p:nvSpPr>
        <p:spPr>
          <a:xfrm>
            <a:off x="2602904" y="744379"/>
            <a:ext cx="1130896" cy="246221"/>
          </a:xfrm>
          <a:prstGeom prst="rect">
            <a:avLst/>
          </a:prstGeom>
          <a:solidFill>
            <a:schemeClr val="bg1"/>
          </a:solidFill>
        </p:spPr>
        <p:txBody>
          <a:bodyPr wrap="square" rtlCol="0">
            <a:spAutoFit/>
          </a:bodyPr>
          <a:lstStyle/>
          <a:p>
            <a:pPr algn="ctr"/>
            <a:r>
              <a:rPr lang="en-US" sz="1000" b="1" dirty="0">
                <a:solidFill>
                  <a:srgbClr val="FF0000"/>
                </a:solidFill>
              </a:rPr>
              <a:t>d</a:t>
            </a:r>
            <a:r>
              <a:rPr lang="en-US" sz="1000" b="1" dirty="0" smtClean="0">
                <a:solidFill>
                  <a:srgbClr val="FF0000"/>
                </a:solidFill>
              </a:rPr>
              <a:t>oesn’t show</a:t>
            </a:r>
            <a:endParaRPr lang="en-US" sz="1000" b="1" dirty="0">
              <a:solidFill>
                <a:srgbClr val="FF0000"/>
              </a:solidFill>
            </a:endParaRPr>
          </a:p>
        </p:txBody>
      </p:sp>
      <p:cxnSp>
        <p:nvCxnSpPr>
          <p:cNvPr id="28" name="Straight Arrow Connector 27"/>
          <p:cNvCxnSpPr/>
          <p:nvPr/>
        </p:nvCxnSpPr>
        <p:spPr>
          <a:xfrm flipH="1">
            <a:off x="2121493" y="1752600"/>
            <a:ext cx="152401" cy="1143000"/>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1632245" y="2174217"/>
            <a:ext cx="1130896" cy="246221"/>
          </a:xfrm>
          <a:prstGeom prst="rect">
            <a:avLst/>
          </a:prstGeom>
          <a:solidFill>
            <a:schemeClr val="bg1"/>
          </a:solidFill>
        </p:spPr>
        <p:txBody>
          <a:bodyPr wrap="square" rtlCol="0">
            <a:spAutoFit/>
          </a:bodyPr>
          <a:lstStyle/>
          <a:p>
            <a:pPr algn="ctr"/>
            <a:r>
              <a:rPr lang="en-US" sz="1000" b="1" dirty="0">
                <a:solidFill>
                  <a:srgbClr val="FF0000"/>
                </a:solidFill>
              </a:rPr>
              <a:t>i</a:t>
            </a:r>
            <a:r>
              <a:rPr lang="en-US" sz="1000" b="1" dirty="0" smtClean="0">
                <a:solidFill>
                  <a:srgbClr val="FF0000"/>
                </a:solidFill>
              </a:rPr>
              <a:t>s measured in </a:t>
            </a:r>
            <a:endParaRPr lang="en-US" sz="1000" b="1" dirty="0">
              <a:solidFill>
                <a:srgbClr val="FF0000"/>
              </a:solidFill>
            </a:endParaRPr>
          </a:p>
        </p:txBody>
      </p:sp>
      <p:cxnSp>
        <p:nvCxnSpPr>
          <p:cNvPr id="32" name="Straight Arrow Connector 31"/>
          <p:cNvCxnSpPr/>
          <p:nvPr/>
        </p:nvCxnSpPr>
        <p:spPr>
          <a:xfrm>
            <a:off x="6281158" y="1888529"/>
            <a:ext cx="119642" cy="1007071"/>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3" name="TextBox 32"/>
          <p:cNvSpPr txBox="1"/>
          <p:nvPr/>
        </p:nvSpPr>
        <p:spPr>
          <a:xfrm>
            <a:off x="5663011" y="2297327"/>
            <a:ext cx="1130896" cy="400110"/>
          </a:xfrm>
          <a:prstGeom prst="rect">
            <a:avLst/>
          </a:prstGeom>
          <a:solidFill>
            <a:schemeClr val="bg1"/>
          </a:solidFill>
        </p:spPr>
        <p:txBody>
          <a:bodyPr wrap="square" rtlCol="0">
            <a:spAutoFit/>
          </a:bodyPr>
          <a:lstStyle/>
          <a:p>
            <a:pPr algn="ctr"/>
            <a:r>
              <a:rPr lang="en-US" sz="1000" b="1" dirty="0">
                <a:solidFill>
                  <a:srgbClr val="FF0000"/>
                </a:solidFill>
              </a:rPr>
              <a:t>m</a:t>
            </a:r>
            <a:r>
              <a:rPr lang="en-US" sz="1000" b="1" dirty="0" smtClean="0">
                <a:solidFill>
                  <a:srgbClr val="FF0000"/>
                </a:solidFill>
              </a:rPr>
              <a:t>akes it possible to use a</a:t>
            </a:r>
            <a:endParaRPr lang="en-US" sz="1000" b="1" dirty="0">
              <a:solidFill>
                <a:srgbClr val="FF0000"/>
              </a:solidFill>
            </a:endParaRPr>
          </a:p>
        </p:txBody>
      </p:sp>
      <p:cxnSp>
        <p:nvCxnSpPr>
          <p:cNvPr id="35" name="Straight Arrow Connector 34"/>
          <p:cNvCxnSpPr/>
          <p:nvPr/>
        </p:nvCxnSpPr>
        <p:spPr>
          <a:xfrm flipV="1">
            <a:off x="4476088" y="3585180"/>
            <a:ext cx="1766308" cy="2171283"/>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6" name="TextBox 35"/>
          <p:cNvSpPr txBox="1"/>
          <p:nvPr/>
        </p:nvSpPr>
        <p:spPr>
          <a:xfrm>
            <a:off x="5410200" y="3962400"/>
            <a:ext cx="1176472" cy="246221"/>
          </a:xfrm>
          <a:prstGeom prst="rect">
            <a:avLst/>
          </a:prstGeom>
          <a:solidFill>
            <a:schemeClr val="bg1"/>
          </a:solidFill>
        </p:spPr>
        <p:txBody>
          <a:bodyPr wrap="square" rtlCol="0">
            <a:spAutoFit/>
          </a:bodyPr>
          <a:lstStyle/>
          <a:p>
            <a:pPr algn="ctr"/>
            <a:r>
              <a:rPr lang="en-US" sz="1000" b="1" dirty="0" smtClean="0">
                <a:solidFill>
                  <a:srgbClr val="FF0000"/>
                </a:solidFill>
              </a:rPr>
              <a:t>is not based on a</a:t>
            </a:r>
            <a:endParaRPr lang="en-US" sz="1000" b="1" dirty="0">
              <a:solidFill>
                <a:srgbClr val="FF0000"/>
              </a:solidFill>
            </a:endParaRPr>
          </a:p>
        </p:txBody>
      </p:sp>
      <p:cxnSp>
        <p:nvCxnSpPr>
          <p:cNvPr id="39" name="Straight Arrow Connector 38"/>
          <p:cNvCxnSpPr/>
          <p:nvPr/>
        </p:nvCxnSpPr>
        <p:spPr>
          <a:xfrm flipH="1" flipV="1">
            <a:off x="2121493" y="3657600"/>
            <a:ext cx="110385" cy="1042943"/>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0" name="TextBox 39"/>
          <p:cNvSpPr txBox="1"/>
          <p:nvPr/>
        </p:nvSpPr>
        <p:spPr>
          <a:xfrm>
            <a:off x="1632245" y="4260321"/>
            <a:ext cx="1130896" cy="246221"/>
          </a:xfrm>
          <a:prstGeom prst="rect">
            <a:avLst/>
          </a:prstGeom>
          <a:solidFill>
            <a:schemeClr val="bg1"/>
          </a:solidFill>
        </p:spPr>
        <p:txBody>
          <a:bodyPr wrap="square" rtlCol="0">
            <a:spAutoFit/>
          </a:bodyPr>
          <a:lstStyle/>
          <a:p>
            <a:pPr algn="ctr"/>
            <a:r>
              <a:rPr lang="en-US" sz="1000" b="1" dirty="0" smtClean="0">
                <a:solidFill>
                  <a:srgbClr val="FF0000"/>
                </a:solidFill>
              </a:rPr>
              <a:t>is measured in </a:t>
            </a:r>
            <a:endParaRPr lang="en-US" sz="1000" b="1" dirty="0">
              <a:solidFill>
                <a:srgbClr val="FF0000"/>
              </a:solidFill>
            </a:endParaRPr>
          </a:p>
        </p:txBody>
      </p:sp>
      <p:cxnSp>
        <p:nvCxnSpPr>
          <p:cNvPr id="34" name="Straight Arrow Connector 33"/>
          <p:cNvCxnSpPr/>
          <p:nvPr/>
        </p:nvCxnSpPr>
        <p:spPr>
          <a:xfrm flipH="1">
            <a:off x="4405892" y="1816983"/>
            <a:ext cx="1537708" cy="3898017"/>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a:xfrm flipH="1">
            <a:off x="2491006" y="1600200"/>
            <a:ext cx="3147794" cy="1388280"/>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7" name="TextBox 36"/>
          <p:cNvSpPr txBox="1"/>
          <p:nvPr/>
        </p:nvSpPr>
        <p:spPr>
          <a:xfrm>
            <a:off x="2743200" y="2438400"/>
            <a:ext cx="762000" cy="553998"/>
          </a:xfrm>
          <a:prstGeom prst="rect">
            <a:avLst/>
          </a:prstGeom>
          <a:solidFill>
            <a:schemeClr val="bg1"/>
          </a:solidFill>
        </p:spPr>
        <p:txBody>
          <a:bodyPr wrap="square" rtlCol="0">
            <a:spAutoFit/>
          </a:bodyPr>
          <a:lstStyle/>
          <a:p>
            <a:pPr algn="ctr"/>
            <a:r>
              <a:rPr lang="en-US" sz="1000" b="1" dirty="0">
                <a:solidFill>
                  <a:srgbClr val="FF0000"/>
                </a:solidFill>
              </a:rPr>
              <a:t>i</a:t>
            </a:r>
            <a:r>
              <a:rPr lang="en-US" sz="1000" b="1" dirty="0" smtClean="0">
                <a:solidFill>
                  <a:srgbClr val="FF0000"/>
                </a:solidFill>
              </a:rPr>
              <a:t>s </a:t>
            </a:r>
          </a:p>
          <a:p>
            <a:pPr algn="ctr"/>
            <a:r>
              <a:rPr lang="en-US" sz="1000" b="1" dirty="0" smtClean="0">
                <a:solidFill>
                  <a:srgbClr val="FF0000"/>
                </a:solidFill>
              </a:rPr>
              <a:t>measured </a:t>
            </a:r>
          </a:p>
          <a:p>
            <a:pPr algn="ctr"/>
            <a:r>
              <a:rPr lang="en-US" sz="1000" b="1" dirty="0" smtClean="0">
                <a:solidFill>
                  <a:srgbClr val="FF0000"/>
                </a:solidFill>
              </a:rPr>
              <a:t>in </a:t>
            </a:r>
            <a:endParaRPr lang="en-US" sz="1000" b="1" dirty="0">
              <a:solidFill>
                <a:srgbClr val="FF0000"/>
              </a:solidFill>
            </a:endParaRPr>
          </a:p>
        </p:txBody>
      </p:sp>
      <p:sp>
        <p:nvSpPr>
          <p:cNvPr id="43" name="TextBox 42"/>
          <p:cNvSpPr txBox="1"/>
          <p:nvPr/>
        </p:nvSpPr>
        <p:spPr>
          <a:xfrm>
            <a:off x="4419600" y="3886200"/>
            <a:ext cx="990600" cy="646331"/>
          </a:xfrm>
          <a:prstGeom prst="rect">
            <a:avLst/>
          </a:prstGeom>
          <a:solidFill>
            <a:schemeClr val="bg1"/>
          </a:solidFill>
        </p:spPr>
        <p:txBody>
          <a:bodyPr wrap="square" rtlCol="0">
            <a:spAutoFit/>
          </a:bodyPr>
          <a:lstStyle/>
          <a:p>
            <a:pPr algn="ctr">
              <a:defRPr/>
            </a:pPr>
            <a:r>
              <a:rPr lang="en-US" sz="900" b="1" dirty="0">
                <a:solidFill>
                  <a:srgbClr val="FF0000"/>
                </a:solidFill>
              </a:rPr>
              <a:t>provides more interpretable information than the</a:t>
            </a:r>
          </a:p>
        </p:txBody>
      </p:sp>
    </p:spTree>
    <p:extLst>
      <p:ext uri="{BB962C8B-B14F-4D97-AF65-F5344CB8AC3E}">
        <p14:creationId xmlns:p14="http://schemas.microsoft.com/office/powerpoint/2010/main" val="298771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subTnLst>
                                    <p:animClr clrSpc="rgb" dir="cw">
                                      <p:cBhvr override="childStyle">
                                        <p:cTn dur="1" fill="hold" display="0" masterRel="nextClick" afterEffect="1"/>
                                        <p:tgtEl>
                                          <p:spTgt spid="21"/>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2">
                                            <p:txEl>
                                              <p:pRg st="0" end="0"/>
                                            </p:txEl>
                                          </p:spTgt>
                                        </p:tgtEl>
                                        <p:attrNameLst>
                                          <p:attrName>ppt_c</p:attrName>
                                        </p:attrNameLst>
                                      </p:cBhvr>
                                      <p:to>
                                        <a:schemeClr val="tx1"/>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subTnLst>
                                    <p:animClr clrSpc="rgb" dir="cw">
                                      <p:cBhvr override="childStyle">
                                        <p:cTn dur="1" fill="hold" display="0" masterRel="nextClick" afterEffect="1"/>
                                        <p:tgtEl>
                                          <p:spTgt spid="23"/>
                                        </p:tgtEl>
                                        <p:attrNameLst>
                                          <p:attrName>ppt_c</p:attrName>
                                        </p:attrNameLst>
                                      </p:cBhvr>
                                      <p:to>
                                        <a:schemeClr val="tx1"/>
                                      </p:to>
                                    </p:animClr>
                                  </p:subTnLst>
                                </p:cTn>
                              </p:par>
                              <p:par>
                                <p:cTn id="15" presetID="1"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4">
                                            <p:txEl>
                                              <p:pRg st="0" end="0"/>
                                            </p:txEl>
                                          </p:spTgt>
                                        </p:tgtEl>
                                        <p:attrNameLst>
                                          <p:attrName>ppt_c</p:attrName>
                                        </p:attrNameLst>
                                      </p:cBhvr>
                                      <p:to>
                                        <a:schemeClr val="tx1"/>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subTnLst>
                                    <p:animClr clrSpc="rgb" dir="cw">
                                      <p:cBhvr override="childStyle">
                                        <p:cTn dur="1" fill="hold" display="0" masterRel="nextClick" afterEffect="1"/>
                                        <p:tgtEl>
                                          <p:spTgt spid="38"/>
                                        </p:tgtEl>
                                        <p:attrNameLst>
                                          <p:attrName>ppt_c</p:attrName>
                                        </p:attrNameLst>
                                      </p:cBhvr>
                                      <p:to>
                                        <a:schemeClr val="tx1"/>
                                      </p:to>
                                    </p:animClr>
                                  </p:sub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7">
                                            <p:txEl>
                                              <p:pRg st="0" end="0"/>
                                            </p:txEl>
                                          </p:spTgt>
                                        </p:tgtEl>
                                        <p:attrNameLst>
                                          <p:attrName>ppt_c</p:attrName>
                                        </p:attrNameLst>
                                      </p:cBhvr>
                                      <p:to>
                                        <a:schemeClr val="tx1"/>
                                      </p:to>
                                    </p:animClr>
                                  </p:subTnLst>
                                </p:cTn>
                              </p:par>
                              <p:par>
                                <p:cTn id="27" presetID="1" presetClass="entr" presetSubtype="0" fill="hold" nodeType="withEffect">
                                  <p:stCondLst>
                                    <p:cond delay="0"/>
                                  </p:stCondLst>
                                  <p:childTnLst>
                                    <p:set>
                                      <p:cBhvr>
                                        <p:cTn id="28" dur="1" fill="hold">
                                          <p:stCondLst>
                                            <p:cond delay="0"/>
                                          </p:stCondLst>
                                        </p:cTn>
                                        <p:tgtEl>
                                          <p:spTgt spid="3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7">
                                            <p:txEl>
                                              <p:pRg st="1" end="1"/>
                                            </p:txEl>
                                          </p:spTgt>
                                        </p:tgtEl>
                                        <p:attrNameLst>
                                          <p:attrName>ppt_c</p:attrName>
                                        </p:attrNameLst>
                                      </p:cBhvr>
                                      <p:to>
                                        <a:schemeClr val="tx1"/>
                                      </p:to>
                                    </p:animClr>
                                  </p:subTnLst>
                                </p:cTn>
                              </p:par>
                              <p:par>
                                <p:cTn id="29" presetID="1" presetClass="entr" presetSubtype="0" fill="hold" nodeType="withEffect">
                                  <p:stCondLst>
                                    <p:cond delay="0"/>
                                  </p:stCondLst>
                                  <p:childTnLst>
                                    <p:set>
                                      <p:cBhvr>
                                        <p:cTn id="30" dur="1" fill="hold">
                                          <p:stCondLst>
                                            <p:cond delay="0"/>
                                          </p:stCondLst>
                                        </p:cTn>
                                        <p:tgtEl>
                                          <p:spTgt spid="3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7">
                                            <p:txEl>
                                              <p:pRg st="2" end="2"/>
                                            </p:txEl>
                                          </p:spTgt>
                                        </p:tgtEl>
                                        <p:attrNameLst>
                                          <p:attrName>ppt_c</p:attrName>
                                        </p:attrNameLst>
                                      </p:cBhvr>
                                      <p:to>
                                        <a:schemeClr val="tx1"/>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tx1"/>
                                      </p:to>
                                    </p:animClr>
                                  </p:sub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
                                            <p:txEl>
                                              <p:pRg st="0" end="0"/>
                                            </p:txEl>
                                          </p:spTgt>
                                        </p:tgtEl>
                                        <p:attrNameLst>
                                          <p:attrName>ppt_c</p:attrName>
                                        </p:attrNameLst>
                                      </p:cBhvr>
                                      <p:to>
                                        <a:schemeClr val="tx1"/>
                                      </p:to>
                                    </p:animClr>
                                  </p:subTnLst>
                                </p:cTn>
                              </p:par>
                              <p:par>
                                <p:cTn id="39" presetID="1"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subTnLst>
                                    <p:animClr clrSpc="rgb" dir="cw">
                                      <p:cBhvr override="childStyle">
                                        <p:cTn dur="1" fill="hold" display="0" masterRel="nextClick" afterEffect="1"/>
                                        <p:tgtEl>
                                          <p:spTgt spid="19"/>
                                        </p:tgtEl>
                                        <p:attrNameLst>
                                          <p:attrName>ppt_c</p:attrName>
                                        </p:attrNameLst>
                                      </p:cBhvr>
                                      <p:to>
                                        <a:schemeClr val="tx1"/>
                                      </p:to>
                                    </p:animClr>
                                  </p:sub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0">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0">
                                            <p:txEl>
                                              <p:pRg st="0" end="0"/>
                                            </p:txEl>
                                          </p:spTgt>
                                        </p:tgtEl>
                                        <p:attrNameLst>
                                          <p:attrName>ppt_c</p:attrName>
                                        </p:attrNameLst>
                                      </p:cBhvr>
                                      <p:to>
                                        <a:schemeClr val="tx1"/>
                                      </p:to>
                                    </p:animClr>
                                  </p:sub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subTnLst>
                                    <p:animClr clrSpc="rgb" dir="cw">
                                      <p:cBhvr override="childStyle">
                                        <p:cTn dur="1" fill="hold" display="0" masterRel="nextClick" afterEffect="1"/>
                                        <p:tgtEl>
                                          <p:spTgt spid="34"/>
                                        </p:tgtEl>
                                        <p:attrNameLst>
                                          <p:attrName>ppt_c</p:attrName>
                                        </p:attrNameLst>
                                      </p:cBhvr>
                                      <p:to>
                                        <a:schemeClr val="tx1"/>
                                      </p:to>
                                    </p:animClr>
                                  </p:subTnLst>
                                </p:cTn>
                              </p:par>
                              <p:par>
                                <p:cTn id="49" presetID="1" presetClass="entr" presetSubtype="0" fill="hold" grpId="0" nodeType="with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3">
                                            <p:txEl>
                                              <p:pRg st="0" end="0"/>
                                            </p:txEl>
                                          </p:spTgt>
                                        </p:tgtEl>
                                        <p:attrNameLst>
                                          <p:attrName>ppt_c</p:attrName>
                                        </p:attrNameLst>
                                      </p:cBhvr>
                                      <p:to>
                                        <a:schemeClr val="tx1"/>
                                      </p:to>
                                    </p:animClr>
                                  </p:sub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2"/>
                                        </p:tgtEl>
                                        <p:attrNameLst>
                                          <p:attrName>style.visibility</p:attrName>
                                        </p:attrNameLst>
                                      </p:cBhvr>
                                      <p:to>
                                        <p:strVal val="visible"/>
                                      </p:to>
                                    </p:set>
                                  </p:childTnLst>
                                  <p:subTnLst>
                                    <p:animClr clrSpc="rgb" dir="cw">
                                      <p:cBhvr override="childStyle">
                                        <p:cTn dur="1" fill="hold" display="0" masterRel="nextClick" afterEffect="1"/>
                                        <p:tgtEl>
                                          <p:spTgt spid="32"/>
                                        </p:tgtEl>
                                        <p:attrNameLst>
                                          <p:attrName>ppt_c</p:attrName>
                                        </p:attrNameLst>
                                      </p:cBhvr>
                                      <p:to>
                                        <a:schemeClr val="tx1"/>
                                      </p:to>
                                    </p:animClr>
                                  </p:subTnLst>
                                </p:cTn>
                              </p:par>
                              <p:par>
                                <p:cTn id="57" presetID="1" presetClass="entr" presetSubtype="0"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3">
                                            <p:txEl>
                                              <p:pRg st="0" end="0"/>
                                            </p:txEl>
                                          </p:spTgt>
                                        </p:tgtEl>
                                        <p:attrNameLst>
                                          <p:attrName>ppt_c</p:attrName>
                                        </p:attrNameLst>
                                      </p:cBhvr>
                                      <p:to>
                                        <a:schemeClr val="tx1"/>
                                      </p:to>
                                    </p:animClr>
                                  </p:sub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childTnLst>
                                  <p:subTnLst>
                                    <p:animClr clrSpc="rgb" dir="cw">
                                      <p:cBhvr override="childStyle">
                                        <p:cTn dur="1" fill="hold" display="0" masterRel="nextClick" afterEffect="1"/>
                                        <p:tgtEl>
                                          <p:spTgt spid="25"/>
                                        </p:tgtEl>
                                        <p:attrNameLst>
                                          <p:attrName>ppt_c</p:attrName>
                                        </p:attrNameLst>
                                      </p:cBhvr>
                                      <p:to>
                                        <a:schemeClr val="tx1"/>
                                      </p:to>
                                    </p:animClr>
                                  </p:subTnLst>
                                </p:cTn>
                              </p:par>
                              <p:par>
                                <p:cTn id="65" presetID="1" presetClass="entr" presetSubtype="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6">
                                            <p:txEl>
                                              <p:pRg st="0" end="0"/>
                                            </p:txEl>
                                          </p:spTgt>
                                        </p:tgtEl>
                                        <p:attrNameLst>
                                          <p:attrName>ppt_c</p:attrName>
                                        </p:attrNameLst>
                                      </p:cBhvr>
                                      <p:to>
                                        <a:schemeClr val="tx1"/>
                                      </p:to>
                                    </p:animClr>
                                  </p:sub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8"/>
                                        </p:tgtEl>
                                        <p:attrNameLst>
                                          <p:attrName>style.visibility</p:attrName>
                                        </p:attrNameLst>
                                      </p:cBhvr>
                                      <p:to>
                                        <p:strVal val="visible"/>
                                      </p:to>
                                    </p:set>
                                  </p:childTnLst>
                                  <p:subTnLst>
                                    <p:animClr clrSpc="rgb" dir="cw">
                                      <p:cBhvr override="childStyle">
                                        <p:cTn dur="1" fill="hold" display="0" masterRel="nextClick" afterEffect="1"/>
                                        <p:tgtEl>
                                          <p:spTgt spid="28"/>
                                        </p:tgtEl>
                                        <p:attrNameLst>
                                          <p:attrName>ppt_c</p:attrName>
                                        </p:attrNameLst>
                                      </p:cBhvr>
                                      <p:to>
                                        <a:schemeClr val="tx1"/>
                                      </p:to>
                                    </p:animClr>
                                  </p:subTnLst>
                                </p:cTn>
                              </p:par>
                              <p:par>
                                <p:cTn id="73" presetID="1" presetClass="entr" presetSubtype="0" fill="hold" grpId="0" nodeType="with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2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9">
                                            <p:txEl>
                                              <p:pRg st="0" end="0"/>
                                            </p:txEl>
                                          </p:spTgt>
                                        </p:tgtEl>
                                        <p:attrNameLst>
                                          <p:attrName>ppt_c</p:attrName>
                                        </p:attrNameLst>
                                      </p:cBhvr>
                                      <p:to>
                                        <a:schemeClr val="tx1"/>
                                      </p:to>
                                    </p:animClr>
                                  </p:sub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9"/>
                                        </p:tgtEl>
                                        <p:attrNameLst>
                                          <p:attrName>style.visibility</p:attrName>
                                        </p:attrNameLst>
                                      </p:cBhvr>
                                      <p:to>
                                        <p:strVal val="visible"/>
                                      </p:to>
                                    </p:set>
                                  </p:childTnLst>
                                  <p:subTnLst>
                                    <p:animClr clrSpc="rgb" dir="cw">
                                      <p:cBhvr override="childStyle">
                                        <p:cTn dur="1" fill="hold" display="0" masterRel="nextClick" afterEffect="1"/>
                                        <p:tgtEl>
                                          <p:spTgt spid="39"/>
                                        </p:tgtEl>
                                        <p:attrNameLst>
                                          <p:attrName>ppt_c</p:attrName>
                                        </p:attrNameLst>
                                      </p:cBhvr>
                                      <p:to>
                                        <a:schemeClr val="tx1"/>
                                      </p:to>
                                    </p:animClr>
                                  </p:subTnLst>
                                </p:cTn>
                              </p:par>
                              <p:par>
                                <p:cTn id="81" presetID="1" presetClass="entr" presetSubtype="0" fill="hold" grpId="0" nodeType="withEffect">
                                  <p:stCondLst>
                                    <p:cond delay="0"/>
                                  </p:stCondLst>
                                  <p:childTnLst>
                                    <p:set>
                                      <p:cBhvr>
                                        <p:cTn id="82" dur="1" fill="hold">
                                          <p:stCondLst>
                                            <p:cond delay="0"/>
                                          </p:stCondLst>
                                        </p:cTn>
                                        <p:tgtEl>
                                          <p:spTgt spid="4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40">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0">
                                            <p:txEl>
                                              <p:pRg st="0" end="0"/>
                                            </p:txEl>
                                          </p:spTgt>
                                        </p:tgtEl>
                                        <p:attrNameLst>
                                          <p:attrName>ppt_c</p:attrName>
                                        </p:attrNameLst>
                                      </p:cBhvr>
                                      <p:to>
                                        <a:schemeClr val="tx1"/>
                                      </p:to>
                                    </p:animClr>
                                  </p:sub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5"/>
                                        </p:tgtEl>
                                        <p:attrNameLst>
                                          <p:attrName>style.visibility</p:attrName>
                                        </p:attrNameLst>
                                      </p:cBhvr>
                                      <p:to>
                                        <p:strVal val="visible"/>
                                      </p:to>
                                    </p:set>
                                  </p:childTnLst>
                                  <p:subTnLst>
                                    <p:animClr clrSpc="rgb" dir="cw">
                                      <p:cBhvr override="childStyle">
                                        <p:cTn dur="1" fill="hold" display="0" masterRel="nextClick" afterEffect="1"/>
                                        <p:tgtEl>
                                          <p:spTgt spid="35"/>
                                        </p:tgtEl>
                                        <p:attrNameLst>
                                          <p:attrName>ppt_c</p:attrName>
                                        </p:attrNameLst>
                                      </p:cBhvr>
                                      <p:to>
                                        <a:schemeClr val="tx1"/>
                                      </p:to>
                                    </p:animClr>
                                  </p:subTnLst>
                                </p:cTn>
                              </p:par>
                              <p:par>
                                <p:cTn id="89" presetID="1" presetClass="entr" presetSubtype="0"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3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6">
                                            <p:txEl>
                                              <p:pRg st="0" end="0"/>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 grpId="0" animBg="1"/>
      <p:bldP spid="22" grpId="0" animBg="1"/>
      <p:bldP spid="24" grpId="0" animBg="1"/>
      <p:bldP spid="26" grpId="0" animBg="1"/>
      <p:bldP spid="29" grpId="0" animBg="1"/>
      <p:bldP spid="33" grpId="0" animBg="1"/>
      <p:bldP spid="36" grpId="0" animBg="1"/>
      <p:bldP spid="40" grpId="0" animBg="1"/>
      <p:bldP spid="37" grpId="0" animBg="1"/>
      <p:bldP spid="4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13" name="Oval Callout 12"/>
          <p:cNvSpPr/>
          <p:nvPr/>
        </p:nvSpPr>
        <p:spPr>
          <a:xfrm>
            <a:off x="4743708" y="1828800"/>
            <a:ext cx="4241311" cy="2545957"/>
          </a:xfrm>
          <a:prstGeom prst="wedgeEllipseCallout">
            <a:avLst>
              <a:gd name="adj1" fmla="val -54118"/>
              <a:gd name="adj2" fmla="val 7589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am ready to write a </a:t>
            </a:r>
            <a:r>
              <a:rPr lang="en-US" sz="2400" b="1" i="1" dirty="0" smtClean="0"/>
              <a:t>central message </a:t>
            </a:r>
            <a:r>
              <a:rPr lang="en-US" sz="2400" dirty="0" smtClean="0"/>
              <a:t>and </a:t>
            </a:r>
            <a:r>
              <a:rPr lang="en-US" sz="2400" b="1" i="1" dirty="0" smtClean="0"/>
              <a:t>connect</a:t>
            </a:r>
            <a:r>
              <a:rPr lang="en-US" sz="2400" dirty="0" smtClean="0"/>
              <a:t> each part to that central message.</a:t>
            </a:r>
            <a:endParaRPr lang="en-US" sz="2400" b="1"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905000"/>
            <a:ext cx="2460328" cy="3657600"/>
          </a:xfrm>
          <a:prstGeom prst="rect">
            <a:avLst/>
          </a:prstGeom>
        </p:spPr>
      </p:pic>
      <p:cxnSp>
        <p:nvCxnSpPr>
          <p:cNvPr id="6" name="Straight Arrow Connector 5"/>
          <p:cNvCxnSpPr/>
          <p:nvPr/>
        </p:nvCxnSpPr>
        <p:spPr>
          <a:xfrm flipH="1">
            <a:off x="2743200" y="2770089"/>
            <a:ext cx="924054"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28600" y="2385950"/>
            <a:ext cx="2286000" cy="73957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2971800" y="4262914"/>
            <a:ext cx="1381682" cy="1723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9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http://www.menteach.org/files/images/youngblackteacher.jpg"/>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b="16829"/>
          <a:stretch/>
        </p:blipFill>
        <p:spPr bwMode="auto">
          <a:xfrm>
            <a:off x="585436" y="2286000"/>
            <a:ext cx="1814864" cy="2264178"/>
          </a:xfrm>
          <a:prstGeom prst="rect">
            <a:avLst/>
          </a:prstGeom>
          <a:noFill/>
          <a:extLst>
            <a:ext uri="{909E8E84-426E-40DD-AFC4-6F175D3DCCD1}">
              <a14:hiddenFill xmlns:a14="http://schemas.microsoft.com/office/drawing/2010/main">
                <a:solidFill>
                  <a:srgbClr val="FFFFFF"/>
                </a:solidFill>
              </a14:hiddenFill>
            </a:ext>
          </a:extLst>
        </p:spPr>
      </p:pic>
      <p:sp>
        <p:nvSpPr>
          <p:cNvPr id="15" name="Oval Callout 14"/>
          <p:cNvSpPr/>
          <p:nvPr/>
        </p:nvSpPr>
        <p:spPr>
          <a:xfrm>
            <a:off x="2971800" y="1524000"/>
            <a:ext cx="5943600" cy="2853960"/>
          </a:xfrm>
          <a:prstGeom prst="wedgeEllipseCallout">
            <a:avLst>
              <a:gd name="adj1" fmla="val -61914"/>
              <a:gd name="adj2" fmla="val 21518"/>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Before going on, please read the pages in the Handbook about </a:t>
            </a:r>
            <a:r>
              <a:rPr lang="en-US" sz="2400" b="1" dirty="0" smtClean="0"/>
              <a:t>Analyze—Whole to Parts </a:t>
            </a:r>
            <a:r>
              <a:rPr lang="en-US" sz="2400" dirty="0" smtClean="0"/>
              <a:t>and about the strategy </a:t>
            </a:r>
            <a:r>
              <a:rPr lang="en-US" sz="2400" b="1" i="1" dirty="0" smtClean="0"/>
              <a:t>Relate the Parts</a:t>
            </a:r>
            <a:r>
              <a:rPr lang="en-US" sz="2400" dirty="0" smtClean="0"/>
              <a:t>.</a:t>
            </a:r>
            <a:endParaRPr lang="en-US" sz="2400" dirty="0"/>
          </a:p>
        </p:txBody>
      </p:sp>
      <p:sp>
        <p:nvSpPr>
          <p:cNvPr id="16" name="Oval Callout 15"/>
          <p:cNvSpPr/>
          <p:nvPr/>
        </p:nvSpPr>
        <p:spPr>
          <a:xfrm>
            <a:off x="3429000" y="1015806"/>
            <a:ext cx="4504997" cy="2108394"/>
          </a:xfrm>
          <a:prstGeom prst="wedgeEllipseCallout">
            <a:avLst>
              <a:gd name="adj1" fmla="val -76588"/>
              <a:gd name="adj2" fmla="val 6068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Hi.  Welcome to my DEMO of </a:t>
            </a:r>
          </a:p>
          <a:p>
            <a:pPr algn="ctr"/>
            <a:r>
              <a:rPr lang="en-US" sz="2400" b="1" i="1" dirty="0" smtClean="0"/>
              <a:t>Relate the Parts</a:t>
            </a:r>
            <a:r>
              <a:rPr lang="en-US" sz="2400" dirty="0" smtClean="0"/>
              <a:t>.</a:t>
            </a:r>
          </a:p>
        </p:txBody>
      </p:sp>
      <p:sp>
        <p:nvSpPr>
          <p:cNvPr id="17" name="Oval Callout 16"/>
          <p:cNvSpPr/>
          <p:nvPr/>
        </p:nvSpPr>
        <p:spPr>
          <a:xfrm>
            <a:off x="2514600" y="757524"/>
            <a:ext cx="6333797" cy="5567076"/>
          </a:xfrm>
          <a:prstGeom prst="wedgeEllipseCallout">
            <a:avLst>
              <a:gd name="adj1" fmla="val -61402"/>
              <a:gd name="adj2" fmla="val -7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This is an AFTER strategy in Layered Reading.  </a:t>
            </a:r>
            <a:r>
              <a:rPr lang="en-US" sz="2400" i="1" dirty="0" smtClean="0"/>
              <a:t>Relate the Parts</a:t>
            </a:r>
            <a:r>
              <a:rPr lang="en-US" sz="2400" dirty="0" smtClean="0"/>
              <a:t> prods you to process more deeply an important text you have already read.  It helps you. . .</a:t>
            </a:r>
          </a:p>
          <a:p>
            <a:pPr marL="457200" indent="-457200">
              <a:buFont typeface="+mj-lt"/>
              <a:buAutoNum type="arabicPeriod"/>
            </a:pPr>
            <a:r>
              <a:rPr lang="en-US" sz="2000" b="1" dirty="0" smtClean="0"/>
              <a:t>Decide the focus</a:t>
            </a:r>
            <a:r>
              <a:rPr lang="en-US" sz="2000" dirty="0" smtClean="0"/>
              <a:t> for your analysis,</a:t>
            </a:r>
          </a:p>
          <a:p>
            <a:pPr marL="457200" indent="-457200">
              <a:buFont typeface="+mj-lt"/>
              <a:buAutoNum type="arabicPeriod"/>
            </a:pPr>
            <a:r>
              <a:rPr lang="en-US" sz="2000" b="1" dirty="0" smtClean="0"/>
              <a:t>Select the parts </a:t>
            </a:r>
            <a:r>
              <a:rPr lang="en-US" sz="2000" dirty="0" smtClean="0"/>
              <a:t>worth analyzing,</a:t>
            </a:r>
          </a:p>
          <a:p>
            <a:pPr marL="457200" indent="-457200">
              <a:buFont typeface="+mj-lt"/>
              <a:buAutoNum type="arabicPeriod"/>
            </a:pPr>
            <a:r>
              <a:rPr lang="en-US" sz="2000" b="1" dirty="0" smtClean="0"/>
              <a:t>Relate a part to other parts</a:t>
            </a:r>
            <a:r>
              <a:rPr lang="en-US" sz="2000" dirty="0" smtClean="0"/>
              <a:t>,</a:t>
            </a:r>
          </a:p>
          <a:p>
            <a:pPr marL="457200" indent="-457200">
              <a:buFont typeface="+mj-lt"/>
              <a:buAutoNum type="arabicPeriod"/>
            </a:pPr>
            <a:r>
              <a:rPr lang="en-US" sz="2000" b="1" dirty="0"/>
              <a:t>R</a:t>
            </a:r>
            <a:r>
              <a:rPr lang="en-US" sz="2000" b="1" dirty="0" smtClean="0"/>
              <a:t>elate the parts to </a:t>
            </a:r>
            <a:r>
              <a:rPr lang="en-US" sz="2000" b="1" dirty="0"/>
              <a:t>the main point</a:t>
            </a:r>
            <a:r>
              <a:rPr lang="en-US" sz="2000" dirty="0"/>
              <a:t> or topic of the </a:t>
            </a:r>
            <a:r>
              <a:rPr lang="en-US" sz="2000" dirty="0" smtClean="0"/>
              <a:t>text,</a:t>
            </a:r>
          </a:p>
          <a:p>
            <a:pPr marL="457200" indent="-457200">
              <a:buFont typeface="+mj-lt"/>
              <a:buAutoNum type="arabicPeriod"/>
            </a:pPr>
            <a:r>
              <a:rPr lang="en-US" sz="2000" b="1" dirty="0" smtClean="0"/>
              <a:t>Create a viable interpretation </a:t>
            </a:r>
            <a:r>
              <a:rPr lang="en-US" sz="2000" dirty="0" smtClean="0"/>
              <a:t>of the main messages of text.</a:t>
            </a:r>
            <a:endParaRPr lang="en-US" sz="2000" dirty="0"/>
          </a:p>
        </p:txBody>
      </p:sp>
    </p:spTree>
    <p:extLst>
      <p:ext uri="{BB962C8B-B14F-4D97-AF65-F5344CB8AC3E}">
        <p14:creationId xmlns:p14="http://schemas.microsoft.com/office/powerpoint/2010/main" val="350888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5604" y="79829"/>
            <a:ext cx="5638800" cy="67781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562600" y="1285722"/>
            <a:ext cx="1219200" cy="276999"/>
          </a:xfrm>
          <a:prstGeom prst="rect">
            <a:avLst/>
          </a:prstGeom>
          <a:noFill/>
        </p:spPr>
        <p:txBody>
          <a:bodyPr wrap="square" rtlCol="0">
            <a:spAutoFit/>
          </a:bodyPr>
          <a:lstStyle/>
          <a:p>
            <a:pPr algn="ctr"/>
            <a:r>
              <a:rPr lang="en-US" sz="1200" b="1" dirty="0" smtClean="0">
                <a:solidFill>
                  <a:srgbClr val="0000CC"/>
                </a:solidFill>
              </a:rPr>
              <a:t>Effect Size</a:t>
            </a:r>
            <a:endParaRPr lang="en-US" sz="1200" b="1" dirty="0">
              <a:solidFill>
                <a:srgbClr val="0000CC"/>
              </a:solidFill>
            </a:endParaRPr>
          </a:p>
        </p:txBody>
      </p:sp>
      <p:sp>
        <p:nvSpPr>
          <p:cNvPr id="6" name="TextBox 5"/>
          <p:cNvSpPr txBox="1"/>
          <p:nvPr/>
        </p:nvSpPr>
        <p:spPr>
          <a:xfrm>
            <a:off x="6793907" y="1177855"/>
            <a:ext cx="1969062" cy="1477328"/>
          </a:xfrm>
          <a:prstGeom prst="rect">
            <a:avLst/>
          </a:prstGeom>
          <a:solidFill>
            <a:schemeClr val="bg1">
              <a:lumMod val="95000"/>
            </a:schemeClr>
          </a:solidFill>
        </p:spPr>
        <p:txBody>
          <a:bodyPr wrap="square" rtlCol="0">
            <a:spAutoFit/>
          </a:bodyPr>
          <a:lstStyle/>
          <a:p>
            <a:pPr marL="171450" indent="-171450">
              <a:buFont typeface="Arial" pitchFamily="34" charset="0"/>
              <a:buChar char="•"/>
            </a:pPr>
            <a:r>
              <a:rPr lang="en-US" sz="1000" b="1" dirty="0" smtClean="0">
                <a:solidFill>
                  <a:srgbClr val="0000CC"/>
                </a:solidFill>
              </a:rPr>
              <a:t>Helps in understanding the magnitude of comparisons</a:t>
            </a:r>
          </a:p>
          <a:p>
            <a:pPr marL="171450" indent="-171450">
              <a:buFont typeface="Arial" pitchFamily="34" charset="0"/>
              <a:buChar char="•"/>
            </a:pPr>
            <a:r>
              <a:rPr lang="en-US" sz="1000" b="1" dirty="0" smtClean="0">
                <a:solidFill>
                  <a:srgbClr val="0000CC"/>
                </a:solidFill>
              </a:rPr>
              <a:t>The “size” refers to the size of the difference between two groups.</a:t>
            </a:r>
          </a:p>
          <a:p>
            <a:pPr marL="171450" indent="-171450">
              <a:buFont typeface="Arial" pitchFamily="34" charset="0"/>
              <a:buChar char="•"/>
            </a:pPr>
            <a:r>
              <a:rPr lang="en-US" sz="1000" b="1" dirty="0" smtClean="0">
                <a:solidFill>
                  <a:srgbClr val="0000CC"/>
                </a:solidFill>
              </a:rPr>
              <a:t>“Effect” I think refers to the effect of some treatment on the “size” of the difference between two groups.</a:t>
            </a:r>
          </a:p>
        </p:txBody>
      </p:sp>
      <p:sp>
        <p:nvSpPr>
          <p:cNvPr id="13" name="TextBox 12"/>
          <p:cNvSpPr txBox="1"/>
          <p:nvPr/>
        </p:nvSpPr>
        <p:spPr>
          <a:xfrm>
            <a:off x="3697480" y="6010134"/>
            <a:ext cx="1219200" cy="461665"/>
          </a:xfrm>
          <a:prstGeom prst="rect">
            <a:avLst/>
          </a:prstGeom>
          <a:noFill/>
        </p:spPr>
        <p:txBody>
          <a:bodyPr wrap="square" rtlCol="0">
            <a:spAutoFit/>
          </a:bodyPr>
          <a:lstStyle/>
          <a:p>
            <a:pPr algn="ctr"/>
            <a:r>
              <a:rPr lang="en-US" sz="1200" b="1" dirty="0" smtClean="0">
                <a:solidFill>
                  <a:srgbClr val="0000CC"/>
                </a:solidFill>
              </a:rPr>
              <a:t>Unstandardized</a:t>
            </a:r>
          </a:p>
          <a:p>
            <a:pPr algn="ctr"/>
            <a:r>
              <a:rPr lang="en-US" sz="1200" b="1" dirty="0" smtClean="0">
                <a:solidFill>
                  <a:srgbClr val="0000CC"/>
                </a:solidFill>
              </a:rPr>
              <a:t>Difference</a:t>
            </a:r>
            <a:endParaRPr lang="en-US" sz="1200" b="1" dirty="0">
              <a:solidFill>
                <a:srgbClr val="0000CC"/>
              </a:solidFill>
            </a:endParaRPr>
          </a:p>
        </p:txBody>
      </p:sp>
      <p:sp>
        <p:nvSpPr>
          <p:cNvPr id="14" name="TextBox 13"/>
          <p:cNvSpPr txBox="1"/>
          <p:nvPr/>
        </p:nvSpPr>
        <p:spPr>
          <a:xfrm>
            <a:off x="1748156" y="4834760"/>
            <a:ext cx="1219200" cy="461665"/>
          </a:xfrm>
          <a:prstGeom prst="rect">
            <a:avLst/>
          </a:prstGeom>
          <a:noFill/>
        </p:spPr>
        <p:txBody>
          <a:bodyPr wrap="square" rtlCol="0">
            <a:spAutoFit/>
          </a:bodyPr>
          <a:lstStyle/>
          <a:p>
            <a:pPr algn="ctr"/>
            <a:r>
              <a:rPr lang="en-US" sz="1200" b="1" dirty="0" smtClean="0">
                <a:solidFill>
                  <a:srgbClr val="0000CC"/>
                </a:solidFill>
              </a:rPr>
              <a:t>Spread of Group Averages</a:t>
            </a:r>
            <a:endParaRPr lang="en-US" sz="1200" b="1" dirty="0">
              <a:solidFill>
                <a:srgbClr val="0000CC"/>
              </a:solidFill>
            </a:endParaRPr>
          </a:p>
        </p:txBody>
      </p:sp>
      <p:sp>
        <p:nvSpPr>
          <p:cNvPr id="15" name="TextBox 14"/>
          <p:cNvSpPr txBox="1"/>
          <p:nvPr/>
        </p:nvSpPr>
        <p:spPr>
          <a:xfrm>
            <a:off x="1469876" y="2988480"/>
            <a:ext cx="1219200" cy="646331"/>
          </a:xfrm>
          <a:prstGeom prst="rect">
            <a:avLst/>
          </a:prstGeom>
          <a:noFill/>
        </p:spPr>
        <p:txBody>
          <a:bodyPr wrap="square" rtlCol="0">
            <a:spAutoFit/>
          </a:bodyPr>
          <a:lstStyle/>
          <a:p>
            <a:pPr algn="ctr"/>
            <a:r>
              <a:rPr lang="en-US" sz="1200" b="1" dirty="0" smtClean="0">
                <a:solidFill>
                  <a:srgbClr val="0000CC"/>
                </a:solidFill>
              </a:rPr>
              <a:t>Standard </a:t>
            </a:r>
          </a:p>
          <a:p>
            <a:pPr algn="ctr"/>
            <a:r>
              <a:rPr lang="en-US" sz="1200" b="1" dirty="0" smtClean="0">
                <a:solidFill>
                  <a:srgbClr val="0000CC"/>
                </a:solidFill>
              </a:rPr>
              <a:t>Deviation</a:t>
            </a:r>
          </a:p>
          <a:p>
            <a:pPr algn="ctr"/>
            <a:r>
              <a:rPr lang="en-US" sz="1200" b="1" dirty="0" smtClean="0">
                <a:solidFill>
                  <a:srgbClr val="0000CC"/>
                </a:solidFill>
              </a:rPr>
              <a:t>Units</a:t>
            </a:r>
            <a:endParaRPr lang="en-US" sz="1200" b="1" dirty="0">
              <a:solidFill>
                <a:srgbClr val="0000CC"/>
              </a:solidFill>
            </a:endParaRPr>
          </a:p>
        </p:txBody>
      </p:sp>
      <p:sp>
        <p:nvSpPr>
          <p:cNvPr id="16" name="TextBox 15"/>
          <p:cNvSpPr txBox="1"/>
          <p:nvPr/>
        </p:nvSpPr>
        <p:spPr>
          <a:xfrm>
            <a:off x="1773965" y="1166650"/>
            <a:ext cx="1219200" cy="461665"/>
          </a:xfrm>
          <a:prstGeom prst="rect">
            <a:avLst/>
          </a:prstGeom>
          <a:noFill/>
        </p:spPr>
        <p:txBody>
          <a:bodyPr wrap="square" rtlCol="0">
            <a:spAutoFit/>
          </a:bodyPr>
          <a:lstStyle/>
          <a:p>
            <a:pPr algn="ctr"/>
            <a:r>
              <a:rPr lang="en-US" sz="1200" b="1" dirty="0" smtClean="0">
                <a:solidFill>
                  <a:srgbClr val="0000CC"/>
                </a:solidFill>
              </a:rPr>
              <a:t>Standardized Difference</a:t>
            </a:r>
            <a:endParaRPr lang="en-US" sz="1200" b="1" dirty="0">
              <a:solidFill>
                <a:srgbClr val="0000CC"/>
              </a:solidFill>
            </a:endParaRPr>
          </a:p>
        </p:txBody>
      </p:sp>
      <p:sp>
        <p:nvSpPr>
          <p:cNvPr id="17" name="TextBox 16"/>
          <p:cNvSpPr txBox="1"/>
          <p:nvPr/>
        </p:nvSpPr>
        <p:spPr>
          <a:xfrm>
            <a:off x="3675404" y="234009"/>
            <a:ext cx="1219200" cy="461665"/>
          </a:xfrm>
          <a:prstGeom prst="rect">
            <a:avLst/>
          </a:prstGeom>
          <a:noFill/>
        </p:spPr>
        <p:txBody>
          <a:bodyPr wrap="square" rtlCol="0">
            <a:spAutoFit/>
          </a:bodyPr>
          <a:lstStyle/>
          <a:p>
            <a:pPr algn="ctr"/>
            <a:r>
              <a:rPr lang="en-US" sz="1200" b="1" dirty="0" smtClean="0">
                <a:solidFill>
                  <a:srgbClr val="0000CC"/>
                </a:solidFill>
              </a:rPr>
              <a:t>Statistical Significance</a:t>
            </a:r>
            <a:endParaRPr lang="en-US" sz="1200" b="1" dirty="0">
              <a:solidFill>
                <a:srgbClr val="0000CC"/>
              </a:solidFill>
            </a:endParaRPr>
          </a:p>
        </p:txBody>
      </p:sp>
      <p:sp>
        <p:nvSpPr>
          <p:cNvPr id="18" name="TextBox 17"/>
          <p:cNvSpPr txBox="1"/>
          <p:nvPr/>
        </p:nvSpPr>
        <p:spPr>
          <a:xfrm>
            <a:off x="5824671" y="3043535"/>
            <a:ext cx="1219200" cy="461665"/>
          </a:xfrm>
          <a:prstGeom prst="rect">
            <a:avLst/>
          </a:prstGeom>
          <a:noFill/>
        </p:spPr>
        <p:txBody>
          <a:bodyPr wrap="square" rtlCol="0">
            <a:spAutoFit/>
          </a:bodyPr>
          <a:lstStyle/>
          <a:p>
            <a:pPr algn="ctr"/>
            <a:r>
              <a:rPr lang="en-US" sz="1200" b="1" dirty="0" smtClean="0">
                <a:solidFill>
                  <a:srgbClr val="0000CC"/>
                </a:solidFill>
              </a:rPr>
              <a:t>Universal</a:t>
            </a:r>
          </a:p>
          <a:p>
            <a:pPr algn="ctr"/>
            <a:r>
              <a:rPr lang="en-US" sz="1200" b="1" dirty="0" smtClean="0">
                <a:solidFill>
                  <a:srgbClr val="0000CC"/>
                </a:solidFill>
              </a:rPr>
              <a:t>Standard</a:t>
            </a:r>
            <a:endParaRPr lang="en-US" sz="1200" b="1" dirty="0">
              <a:solidFill>
                <a:srgbClr val="0000CC"/>
              </a:solidFill>
            </a:endParaRPr>
          </a:p>
        </p:txBody>
      </p:sp>
      <p:cxnSp>
        <p:nvCxnSpPr>
          <p:cNvPr id="3" name="Straight Arrow Connector 2"/>
          <p:cNvCxnSpPr/>
          <p:nvPr/>
        </p:nvCxnSpPr>
        <p:spPr>
          <a:xfrm flipH="1">
            <a:off x="5029200" y="1752600"/>
            <a:ext cx="795471" cy="838200"/>
          </a:xfrm>
          <a:prstGeom prst="straightConnector1">
            <a:avLst/>
          </a:prstGeom>
          <a:ln>
            <a:solidFill>
              <a:schemeClr val="tx1"/>
            </a:solidFill>
            <a:prstDash val="sysDash"/>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20" name="TextBox 19"/>
          <p:cNvSpPr txBox="1"/>
          <p:nvPr/>
        </p:nvSpPr>
        <p:spPr>
          <a:xfrm>
            <a:off x="1518835" y="5551140"/>
            <a:ext cx="1796040" cy="707886"/>
          </a:xfrm>
          <a:prstGeom prst="rect">
            <a:avLst/>
          </a:prstGeom>
          <a:solidFill>
            <a:schemeClr val="bg1"/>
          </a:solidFill>
        </p:spPr>
        <p:txBody>
          <a:bodyPr wrap="square" rtlCol="0">
            <a:spAutoFit/>
          </a:bodyPr>
          <a:lstStyle/>
          <a:p>
            <a:pPr algn="ctr"/>
            <a:r>
              <a:rPr lang="en-US" sz="1000" dirty="0">
                <a:solidFill>
                  <a:srgbClr val="0000CC"/>
                </a:solidFill>
              </a:rPr>
              <a:t>f</a:t>
            </a:r>
            <a:r>
              <a:rPr lang="en-US" sz="1000" dirty="0" smtClean="0">
                <a:solidFill>
                  <a:srgbClr val="0000CC"/>
                </a:solidFill>
              </a:rPr>
              <a:t>rom each group in order to make a fair comparison with any other group differences out there.</a:t>
            </a:r>
            <a:endParaRPr lang="en-US" sz="1000" dirty="0">
              <a:solidFill>
                <a:srgbClr val="0000CC"/>
              </a:solidFill>
            </a:endParaRPr>
          </a:p>
        </p:txBody>
      </p:sp>
      <p:cxnSp>
        <p:nvCxnSpPr>
          <p:cNvPr id="21" name="Straight Arrow Connector 20"/>
          <p:cNvCxnSpPr/>
          <p:nvPr/>
        </p:nvCxnSpPr>
        <p:spPr>
          <a:xfrm flipH="1" flipV="1">
            <a:off x="4772826" y="762000"/>
            <a:ext cx="865974" cy="553860"/>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4285004" y="858184"/>
            <a:ext cx="1804589" cy="246221"/>
          </a:xfrm>
          <a:prstGeom prst="rect">
            <a:avLst/>
          </a:prstGeom>
          <a:solidFill>
            <a:schemeClr val="bg1"/>
          </a:solidFill>
        </p:spPr>
        <p:txBody>
          <a:bodyPr wrap="square" rtlCol="0">
            <a:spAutoFit/>
          </a:bodyPr>
          <a:lstStyle/>
          <a:p>
            <a:pPr algn="ctr"/>
            <a:r>
              <a:rPr lang="en-US" sz="1000" dirty="0">
                <a:solidFill>
                  <a:srgbClr val="0000CC"/>
                </a:solidFill>
              </a:rPr>
              <a:t>u</a:t>
            </a:r>
            <a:r>
              <a:rPr lang="en-US" sz="1000" dirty="0" smtClean="0">
                <a:solidFill>
                  <a:srgbClr val="0000CC"/>
                </a:solidFill>
              </a:rPr>
              <a:t>sed to show how large is the</a:t>
            </a:r>
            <a:endParaRPr lang="en-US" sz="1000" dirty="0">
              <a:solidFill>
                <a:srgbClr val="0000CC"/>
              </a:solidFill>
            </a:endParaRPr>
          </a:p>
        </p:txBody>
      </p:sp>
      <p:cxnSp>
        <p:nvCxnSpPr>
          <p:cNvPr id="23" name="Straight Arrow Connector 22"/>
          <p:cNvCxnSpPr/>
          <p:nvPr/>
        </p:nvCxnSpPr>
        <p:spPr>
          <a:xfrm flipH="1">
            <a:off x="3056454" y="1503998"/>
            <a:ext cx="2545670" cy="0"/>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3357604" y="1353979"/>
            <a:ext cx="528596" cy="246221"/>
          </a:xfrm>
          <a:prstGeom prst="rect">
            <a:avLst/>
          </a:prstGeom>
          <a:solidFill>
            <a:schemeClr val="bg1"/>
          </a:solidFill>
        </p:spPr>
        <p:txBody>
          <a:bodyPr wrap="square" rtlCol="0">
            <a:spAutoFit/>
          </a:bodyPr>
          <a:lstStyle/>
          <a:p>
            <a:pPr algn="ctr"/>
            <a:r>
              <a:rPr lang="en-US" sz="1000" dirty="0" smtClean="0">
                <a:solidFill>
                  <a:srgbClr val="0000CC"/>
                </a:solidFill>
              </a:rPr>
              <a:t>shows</a:t>
            </a:r>
            <a:endParaRPr lang="en-US" sz="1000" dirty="0">
              <a:solidFill>
                <a:srgbClr val="0000CC"/>
              </a:solidFill>
            </a:endParaRPr>
          </a:p>
        </p:txBody>
      </p:sp>
      <p:cxnSp>
        <p:nvCxnSpPr>
          <p:cNvPr id="25" name="Straight Arrow Connector 24"/>
          <p:cNvCxnSpPr/>
          <p:nvPr/>
        </p:nvCxnSpPr>
        <p:spPr>
          <a:xfrm flipH="1">
            <a:off x="2689076" y="638890"/>
            <a:ext cx="1001639" cy="538965"/>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6" name="TextBox 25"/>
          <p:cNvSpPr txBox="1"/>
          <p:nvPr/>
        </p:nvSpPr>
        <p:spPr>
          <a:xfrm>
            <a:off x="2491006" y="636743"/>
            <a:ext cx="1130896" cy="246221"/>
          </a:xfrm>
          <a:prstGeom prst="rect">
            <a:avLst/>
          </a:prstGeom>
          <a:solidFill>
            <a:schemeClr val="bg1"/>
          </a:solidFill>
        </p:spPr>
        <p:txBody>
          <a:bodyPr wrap="square" rtlCol="0">
            <a:spAutoFit/>
          </a:bodyPr>
          <a:lstStyle/>
          <a:p>
            <a:pPr algn="ctr"/>
            <a:r>
              <a:rPr lang="en-US" sz="1000" dirty="0">
                <a:solidFill>
                  <a:srgbClr val="0000CC"/>
                </a:solidFill>
              </a:rPr>
              <a:t>d</a:t>
            </a:r>
            <a:r>
              <a:rPr lang="en-US" sz="1000" dirty="0" smtClean="0">
                <a:solidFill>
                  <a:srgbClr val="0000CC"/>
                </a:solidFill>
              </a:rPr>
              <a:t>oesn’t show</a:t>
            </a:r>
            <a:endParaRPr lang="en-US" sz="1000" dirty="0">
              <a:solidFill>
                <a:srgbClr val="0000CC"/>
              </a:solidFill>
            </a:endParaRPr>
          </a:p>
        </p:txBody>
      </p:sp>
      <p:cxnSp>
        <p:nvCxnSpPr>
          <p:cNvPr id="28" name="Straight Arrow Connector 27"/>
          <p:cNvCxnSpPr/>
          <p:nvPr/>
        </p:nvCxnSpPr>
        <p:spPr>
          <a:xfrm flipH="1">
            <a:off x="2121493" y="1816983"/>
            <a:ext cx="152401" cy="1143000"/>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1632245" y="2174217"/>
            <a:ext cx="1130896" cy="246221"/>
          </a:xfrm>
          <a:prstGeom prst="rect">
            <a:avLst/>
          </a:prstGeom>
          <a:solidFill>
            <a:schemeClr val="bg1"/>
          </a:solidFill>
        </p:spPr>
        <p:txBody>
          <a:bodyPr wrap="square" rtlCol="0">
            <a:spAutoFit/>
          </a:bodyPr>
          <a:lstStyle/>
          <a:p>
            <a:pPr algn="ctr"/>
            <a:r>
              <a:rPr lang="en-US" sz="1000" dirty="0" smtClean="0">
                <a:solidFill>
                  <a:srgbClr val="0000CC"/>
                </a:solidFill>
              </a:rPr>
              <a:t>measured in </a:t>
            </a:r>
            <a:endParaRPr lang="en-US" sz="1000" dirty="0">
              <a:solidFill>
                <a:srgbClr val="0000CC"/>
              </a:solidFill>
            </a:endParaRPr>
          </a:p>
        </p:txBody>
      </p:sp>
      <p:cxnSp>
        <p:nvCxnSpPr>
          <p:cNvPr id="32" name="Straight Arrow Connector 31"/>
          <p:cNvCxnSpPr/>
          <p:nvPr/>
        </p:nvCxnSpPr>
        <p:spPr>
          <a:xfrm>
            <a:off x="6281158" y="1888529"/>
            <a:ext cx="119642" cy="1007071"/>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3" name="TextBox 32"/>
          <p:cNvSpPr txBox="1"/>
          <p:nvPr/>
        </p:nvSpPr>
        <p:spPr>
          <a:xfrm>
            <a:off x="5663011" y="2297327"/>
            <a:ext cx="1130896" cy="400110"/>
          </a:xfrm>
          <a:prstGeom prst="rect">
            <a:avLst/>
          </a:prstGeom>
          <a:solidFill>
            <a:schemeClr val="bg1"/>
          </a:solidFill>
        </p:spPr>
        <p:txBody>
          <a:bodyPr wrap="square" rtlCol="0">
            <a:spAutoFit/>
          </a:bodyPr>
          <a:lstStyle/>
          <a:p>
            <a:pPr algn="ctr"/>
            <a:r>
              <a:rPr lang="en-US" sz="1000" dirty="0">
                <a:solidFill>
                  <a:srgbClr val="0000CC"/>
                </a:solidFill>
              </a:rPr>
              <a:t>m</a:t>
            </a:r>
            <a:r>
              <a:rPr lang="en-US" sz="1000" dirty="0" smtClean="0">
                <a:solidFill>
                  <a:srgbClr val="0000CC"/>
                </a:solidFill>
              </a:rPr>
              <a:t>akes it possible to use a</a:t>
            </a:r>
            <a:endParaRPr lang="en-US" sz="1000" dirty="0">
              <a:solidFill>
                <a:srgbClr val="0000CC"/>
              </a:solidFill>
            </a:endParaRPr>
          </a:p>
        </p:txBody>
      </p:sp>
      <p:cxnSp>
        <p:nvCxnSpPr>
          <p:cNvPr id="35" name="Straight Arrow Connector 34"/>
          <p:cNvCxnSpPr/>
          <p:nvPr/>
        </p:nvCxnSpPr>
        <p:spPr>
          <a:xfrm flipV="1">
            <a:off x="4648200" y="3657601"/>
            <a:ext cx="1524000" cy="2171282"/>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6" name="TextBox 35"/>
          <p:cNvSpPr txBox="1"/>
          <p:nvPr/>
        </p:nvSpPr>
        <p:spPr>
          <a:xfrm>
            <a:off x="4590158" y="5310174"/>
            <a:ext cx="1130896" cy="246221"/>
          </a:xfrm>
          <a:prstGeom prst="rect">
            <a:avLst/>
          </a:prstGeom>
          <a:solidFill>
            <a:schemeClr val="bg1"/>
          </a:solidFill>
        </p:spPr>
        <p:txBody>
          <a:bodyPr wrap="square" rtlCol="0">
            <a:spAutoFit/>
          </a:bodyPr>
          <a:lstStyle/>
          <a:p>
            <a:pPr algn="ctr"/>
            <a:r>
              <a:rPr lang="en-US" sz="1000" dirty="0" smtClean="0">
                <a:solidFill>
                  <a:srgbClr val="0000CC"/>
                </a:solidFill>
              </a:rPr>
              <a:t>is not based on a</a:t>
            </a:r>
            <a:endParaRPr lang="en-US" sz="1000" dirty="0">
              <a:solidFill>
                <a:srgbClr val="0000CC"/>
              </a:solidFill>
            </a:endParaRPr>
          </a:p>
        </p:txBody>
      </p:sp>
      <p:cxnSp>
        <p:nvCxnSpPr>
          <p:cNvPr id="39" name="Straight Arrow Connector 38"/>
          <p:cNvCxnSpPr/>
          <p:nvPr/>
        </p:nvCxnSpPr>
        <p:spPr>
          <a:xfrm flipH="1" flipV="1">
            <a:off x="2121493" y="3702270"/>
            <a:ext cx="110385" cy="1042943"/>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0" name="TextBox 39"/>
          <p:cNvSpPr txBox="1"/>
          <p:nvPr/>
        </p:nvSpPr>
        <p:spPr>
          <a:xfrm>
            <a:off x="1632245" y="4260321"/>
            <a:ext cx="1130896" cy="246221"/>
          </a:xfrm>
          <a:prstGeom prst="rect">
            <a:avLst/>
          </a:prstGeom>
          <a:solidFill>
            <a:schemeClr val="bg1"/>
          </a:solidFill>
        </p:spPr>
        <p:txBody>
          <a:bodyPr wrap="square" rtlCol="0">
            <a:spAutoFit/>
          </a:bodyPr>
          <a:lstStyle/>
          <a:p>
            <a:pPr algn="ctr"/>
            <a:r>
              <a:rPr lang="en-US" sz="1000" dirty="0" smtClean="0">
                <a:solidFill>
                  <a:srgbClr val="0000CC"/>
                </a:solidFill>
              </a:rPr>
              <a:t>measured in </a:t>
            </a:r>
            <a:endParaRPr lang="en-US" sz="1000" dirty="0">
              <a:solidFill>
                <a:srgbClr val="0000CC"/>
              </a:solidFill>
            </a:endParaRPr>
          </a:p>
        </p:txBody>
      </p:sp>
      <p:cxnSp>
        <p:nvCxnSpPr>
          <p:cNvPr id="52" name="Straight Arrow Connector 51"/>
          <p:cNvCxnSpPr/>
          <p:nvPr/>
        </p:nvCxnSpPr>
        <p:spPr>
          <a:xfrm flipH="1">
            <a:off x="4336278" y="1803799"/>
            <a:ext cx="1607322" cy="4025084"/>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53" name="TextBox 52"/>
          <p:cNvSpPr txBox="1"/>
          <p:nvPr/>
        </p:nvSpPr>
        <p:spPr>
          <a:xfrm>
            <a:off x="4419600" y="4114800"/>
            <a:ext cx="914400" cy="646331"/>
          </a:xfrm>
          <a:prstGeom prst="rect">
            <a:avLst/>
          </a:prstGeom>
          <a:solidFill>
            <a:schemeClr val="bg1"/>
          </a:solidFill>
        </p:spPr>
        <p:txBody>
          <a:bodyPr wrap="square" rtlCol="0">
            <a:spAutoFit/>
          </a:bodyPr>
          <a:lstStyle/>
          <a:p>
            <a:pPr algn="ctr"/>
            <a:r>
              <a:rPr lang="en-US" sz="900" dirty="0">
                <a:solidFill>
                  <a:srgbClr val="0000CC"/>
                </a:solidFill>
              </a:rPr>
              <a:t>p</a:t>
            </a:r>
            <a:r>
              <a:rPr lang="en-US" sz="900" dirty="0" smtClean="0">
                <a:solidFill>
                  <a:srgbClr val="0000CC"/>
                </a:solidFill>
              </a:rPr>
              <a:t>rovides more interpretable information than the</a:t>
            </a:r>
            <a:endParaRPr lang="en-US" sz="900" dirty="0">
              <a:solidFill>
                <a:srgbClr val="0000CC"/>
              </a:solidFill>
            </a:endParaRPr>
          </a:p>
        </p:txBody>
      </p:sp>
      <p:cxnSp>
        <p:nvCxnSpPr>
          <p:cNvPr id="45" name="Straight Arrow Connector 44"/>
          <p:cNvCxnSpPr/>
          <p:nvPr/>
        </p:nvCxnSpPr>
        <p:spPr>
          <a:xfrm flipH="1">
            <a:off x="2763141" y="3886200"/>
            <a:ext cx="1014812" cy="1046002"/>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63" name="Straight Arrow Connector 62"/>
          <p:cNvCxnSpPr/>
          <p:nvPr/>
        </p:nvCxnSpPr>
        <p:spPr>
          <a:xfrm flipH="1">
            <a:off x="2491006" y="1600200"/>
            <a:ext cx="3147794" cy="1418384"/>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66" name="TextBox 65"/>
          <p:cNvSpPr txBox="1"/>
          <p:nvPr/>
        </p:nvSpPr>
        <p:spPr>
          <a:xfrm>
            <a:off x="2671280" y="2497385"/>
            <a:ext cx="643595" cy="461665"/>
          </a:xfrm>
          <a:prstGeom prst="rect">
            <a:avLst/>
          </a:prstGeom>
          <a:solidFill>
            <a:schemeClr val="bg1"/>
          </a:solidFill>
        </p:spPr>
        <p:txBody>
          <a:bodyPr wrap="square" rtlCol="0">
            <a:spAutoFit/>
          </a:bodyPr>
          <a:lstStyle/>
          <a:p>
            <a:pPr algn="ctr"/>
            <a:r>
              <a:rPr lang="en-US" sz="800" dirty="0">
                <a:solidFill>
                  <a:srgbClr val="0000CC"/>
                </a:solidFill>
              </a:rPr>
              <a:t>i</a:t>
            </a:r>
            <a:r>
              <a:rPr lang="en-US" sz="800" dirty="0" smtClean="0">
                <a:solidFill>
                  <a:srgbClr val="0000CC"/>
                </a:solidFill>
              </a:rPr>
              <a:t>s measured in</a:t>
            </a:r>
            <a:endParaRPr lang="en-US" sz="800" dirty="0">
              <a:solidFill>
                <a:srgbClr val="0000CC"/>
              </a:solidFill>
            </a:endParaRPr>
          </a:p>
        </p:txBody>
      </p:sp>
      <p:sp>
        <p:nvSpPr>
          <p:cNvPr id="67" name="TextBox 66"/>
          <p:cNvSpPr txBox="1"/>
          <p:nvPr/>
        </p:nvSpPr>
        <p:spPr>
          <a:xfrm>
            <a:off x="3048000" y="4126468"/>
            <a:ext cx="627856" cy="369332"/>
          </a:xfrm>
          <a:prstGeom prst="rect">
            <a:avLst/>
          </a:prstGeom>
          <a:solidFill>
            <a:schemeClr val="bg1"/>
          </a:solidFill>
        </p:spPr>
        <p:txBody>
          <a:bodyPr wrap="square" rtlCol="0">
            <a:spAutoFit/>
          </a:bodyPr>
          <a:lstStyle/>
          <a:p>
            <a:pPr algn="ctr"/>
            <a:r>
              <a:rPr lang="en-US" sz="900" dirty="0">
                <a:solidFill>
                  <a:srgbClr val="0000CC"/>
                </a:solidFill>
              </a:rPr>
              <a:t>s</a:t>
            </a:r>
            <a:r>
              <a:rPr lang="en-US" sz="900" dirty="0" smtClean="0">
                <a:solidFill>
                  <a:srgbClr val="0000CC"/>
                </a:solidFill>
              </a:rPr>
              <a:t>tandard-</a:t>
            </a:r>
            <a:r>
              <a:rPr lang="en-US" sz="900" dirty="0" err="1" smtClean="0">
                <a:solidFill>
                  <a:srgbClr val="0000CC"/>
                </a:solidFill>
              </a:rPr>
              <a:t>izes</a:t>
            </a:r>
            <a:r>
              <a:rPr lang="en-US" sz="900" dirty="0" smtClean="0">
                <a:solidFill>
                  <a:srgbClr val="0000CC"/>
                </a:solidFill>
              </a:rPr>
              <a:t> the</a:t>
            </a:r>
            <a:endParaRPr lang="en-US" sz="900" dirty="0">
              <a:solidFill>
                <a:srgbClr val="0000CC"/>
              </a:solidFill>
            </a:endParaRPr>
          </a:p>
        </p:txBody>
      </p:sp>
      <p:sp>
        <p:nvSpPr>
          <p:cNvPr id="34" name="TextBox 33"/>
          <p:cNvSpPr txBox="1"/>
          <p:nvPr/>
        </p:nvSpPr>
        <p:spPr>
          <a:xfrm>
            <a:off x="3777952" y="2574326"/>
            <a:ext cx="1219200" cy="1384995"/>
          </a:xfrm>
          <a:prstGeom prst="rect">
            <a:avLst/>
          </a:prstGeom>
          <a:noFill/>
        </p:spPr>
        <p:txBody>
          <a:bodyPr wrap="square" rtlCol="0">
            <a:spAutoFit/>
          </a:bodyPr>
          <a:lstStyle/>
          <a:p>
            <a:pPr algn="ctr"/>
            <a:r>
              <a:rPr lang="en-US" sz="1200" dirty="0" smtClean="0">
                <a:solidFill>
                  <a:srgbClr val="FF0000"/>
                </a:solidFill>
              </a:rPr>
              <a:t>Effect Size provides a universal comparison of the differences between any groups</a:t>
            </a:r>
            <a:endParaRPr lang="en-US" sz="1200" b="1" dirty="0">
              <a:solidFill>
                <a:srgbClr val="FF0000"/>
              </a:solidFill>
            </a:endParaRPr>
          </a:p>
        </p:txBody>
      </p:sp>
    </p:spTree>
    <p:extLst>
      <p:ext uri="{BB962C8B-B14F-4D97-AF65-F5344CB8AC3E}">
        <p14:creationId xmlns:p14="http://schemas.microsoft.com/office/powerpoint/2010/main" val="20602951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905000"/>
            <a:ext cx="2460328" cy="3657600"/>
          </a:xfrm>
          <a:prstGeom prst="rect">
            <a:avLst/>
          </a:prstGeom>
        </p:spPr>
      </p:pic>
      <p:cxnSp>
        <p:nvCxnSpPr>
          <p:cNvPr id="6" name="Straight Arrow Connector 5"/>
          <p:cNvCxnSpPr/>
          <p:nvPr/>
        </p:nvCxnSpPr>
        <p:spPr>
          <a:xfrm flipH="1">
            <a:off x="2743200" y="3322661"/>
            <a:ext cx="924054"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28600" y="3070422"/>
            <a:ext cx="2286000" cy="58717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10926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5604" y="79829"/>
            <a:ext cx="5638800" cy="67781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562600" y="1285722"/>
            <a:ext cx="1219200" cy="276999"/>
          </a:xfrm>
          <a:prstGeom prst="rect">
            <a:avLst/>
          </a:prstGeom>
          <a:noFill/>
        </p:spPr>
        <p:txBody>
          <a:bodyPr wrap="square" rtlCol="0">
            <a:spAutoFit/>
          </a:bodyPr>
          <a:lstStyle/>
          <a:p>
            <a:pPr algn="ctr"/>
            <a:r>
              <a:rPr lang="en-US" sz="1200" b="1" dirty="0" smtClean="0">
                <a:solidFill>
                  <a:srgbClr val="0000CC"/>
                </a:solidFill>
              </a:rPr>
              <a:t>Effect Size</a:t>
            </a:r>
            <a:endParaRPr lang="en-US" sz="1200" b="1" dirty="0">
              <a:solidFill>
                <a:srgbClr val="0000CC"/>
              </a:solidFill>
            </a:endParaRPr>
          </a:p>
        </p:txBody>
      </p:sp>
      <p:sp>
        <p:nvSpPr>
          <p:cNvPr id="6" name="TextBox 5"/>
          <p:cNvSpPr txBox="1"/>
          <p:nvPr/>
        </p:nvSpPr>
        <p:spPr>
          <a:xfrm>
            <a:off x="6793907" y="1177855"/>
            <a:ext cx="1969062" cy="1477328"/>
          </a:xfrm>
          <a:prstGeom prst="rect">
            <a:avLst/>
          </a:prstGeom>
          <a:solidFill>
            <a:schemeClr val="bg1">
              <a:lumMod val="95000"/>
            </a:schemeClr>
          </a:solidFill>
        </p:spPr>
        <p:txBody>
          <a:bodyPr wrap="square" rtlCol="0">
            <a:spAutoFit/>
          </a:bodyPr>
          <a:lstStyle/>
          <a:p>
            <a:pPr marL="171450" indent="-171450">
              <a:buFont typeface="Arial" pitchFamily="34" charset="0"/>
              <a:buChar char="•"/>
            </a:pPr>
            <a:r>
              <a:rPr lang="en-US" sz="1000" b="1" dirty="0" smtClean="0">
                <a:solidFill>
                  <a:srgbClr val="0000CC"/>
                </a:solidFill>
              </a:rPr>
              <a:t>Helps in understanding the magnitude of comparisons</a:t>
            </a:r>
          </a:p>
          <a:p>
            <a:pPr marL="171450" indent="-171450">
              <a:buFont typeface="Arial" pitchFamily="34" charset="0"/>
              <a:buChar char="•"/>
            </a:pPr>
            <a:r>
              <a:rPr lang="en-US" sz="1000" b="1" dirty="0" smtClean="0">
                <a:solidFill>
                  <a:srgbClr val="0000CC"/>
                </a:solidFill>
              </a:rPr>
              <a:t>The “size” refers to the size of the difference between two groups.</a:t>
            </a:r>
          </a:p>
          <a:p>
            <a:pPr marL="171450" indent="-171450">
              <a:buFont typeface="Arial" pitchFamily="34" charset="0"/>
              <a:buChar char="•"/>
            </a:pPr>
            <a:r>
              <a:rPr lang="en-US" sz="1000" b="1" dirty="0" smtClean="0">
                <a:solidFill>
                  <a:srgbClr val="0000CC"/>
                </a:solidFill>
              </a:rPr>
              <a:t>“Effect” I think refers to the effect of some treatment on the “size” of the difference between two groups.</a:t>
            </a:r>
          </a:p>
        </p:txBody>
      </p:sp>
      <p:sp>
        <p:nvSpPr>
          <p:cNvPr id="13" name="TextBox 12"/>
          <p:cNvSpPr txBox="1"/>
          <p:nvPr/>
        </p:nvSpPr>
        <p:spPr>
          <a:xfrm>
            <a:off x="3697480" y="6010134"/>
            <a:ext cx="1219200" cy="461665"/>
          </a:xfrm>
          <a:prstGeom prst="rect">
            <a:avLst/>
          </a:prstGeom>
          <a:noFill/>
        </p:spPr>
        <p:txBody>
          <a:bodyPr wrap="square" rtlCol="0">
            <a:spAutoFit/>
          </a:bodyPr>
          <a:lstStyle/>
          <a:p>
            <a:pPr algn="ctr"/>
            <a:r>
              <a:rPr lang="en-US" sz="1200" b="1" dirty="0" smtClean="0">
                <a:solidFill>
                  <a:srgbClr val="0000CC"/>
                </a:solidFill>
              </a:rPr>
              <a:t>Unstandardized</a:t>
            </a:r>
          </a:p>
          <a:p>
            <a:pPr algn="ctr"/>
            <a:r>
              <a:rPr lang="en-US" sz="1200" b="1" dirty="0" smtClean="0">
                <a:solidFill>
                  <a:srgbClr val="0000CC"/>
                </a:solidFill>
              </a:rPr>
              <a:t>Difference</a:t>
            </a:r>
            <a:endParaRPr lang="en-US" sz="1200" b="1" dirty="0">
              <a:solidFill>
                <a:srgbClr val="0000CC"/>
              </a:solidFill>
            </a:endParaRPr>
          </a:p>
        </p:txBody>
      </p:sp>
      <p:sp>
        <p:nvSpPr>
          <p:cNvPr id="14" name="TextBox 13"/>
          <p:cNvSpPr txBox="1"/>
          <p:nvPr/>
        </p:nvSpPr>
        <p:spPr>
          <a:xfrm>
            <a:off x="1748156" y="4834760"/>
            <a:ext cx="1219200" cy="461665"/>
          </a:xfrm>
          <a:prstGeom prst="rect">
            <a:avLst/>
          </a:prstGeom>
          <a:noFill/>
        </p:spPr>
        <p:txBody>
          <a:bodyPr wrap="square" rtlCol="0">
            <a:spAutoFit/>
          </a:bodyPr>
          <a:lstStyle/>
          <a:p>
            <a:pPr algn="ctr"/>
            <a:r>
              <a:rPr lang="en-US" sz="1200" b="1" dirty="0" smtClean="0">
                <a:solidFill>
                  <a:srgbClr val="0000CC"/>
                </a:solidFill>
              </a:rPr>
              <a:t>Spread of Group Averages</a:t>
            </a:r>
            <a:endParaRPr lang="en-US" sz="1200" b="1" dirty="0">
              <a:solidFill>
                <a:srgbClr val="0000CC"/>
              </a:solidFill>
            </a:endParaRPr>
          </a:p>
        </p:txBody>
      </p:sp>
      <p:sp>
        <p:nvSpPr>
          <p:cNvPr id="15" name="TextBox 14"/>
          <p:cNvSpPr txBox="1"/>
          <p:nvPr/>
        </p:nvSpPr>
        <p:spPr>
          <a:xfrm>
            <a:off x="1469876" y="2988480"/>
            <a:ext cx="1219200" cy="646331"/>
          </a:xfrm>
          <a:prstGeom prst="rect">
            <a:avLst/>
          </a:prstGeom>
          <a:noFill/>
        </p:spPr>
        <p:txBody>
          <a:bodyPr wrap="square" rtlCol="0">
            <a:spAutoFit/>
          </a:bodyPr>
          <a:lstStyle/>
          <a:p>
            <a:pPr algn="ctr"/>
            <a:r>
              <a:rPr lang="en-US" sz="1200" b="1" dirty="0" smtClean="0">
                <a:solidFill>
                  <a:srgbClr val="0000CC"/>
                </a:solidFill>
              </a:rPr>
              <a:t>Standard </a:t>
            </a:r>
          </a:p>
          <a:p>
            <a:pPr algn="ctr"/>
            <a:r>
              <a:rPr lang="en-US" sz="1200" b="1" dirty="0" smtClean="0">
                <a:solidFill>
                  <a:srgbClr val="0000CC"/>
                </a:solidFill>
              </a:rPr>
              <a:t>Deviation</a:t>
            </a:r>
          </a:p>
          <a:p>
            <a:pPr algn="ctr"/>
            <a:r>
              <a:rPr lang="en-US" sz="1200" b="1" dirty="0" smtClean="0">
                <a:solidFill>
                  <a:srgbClr val="0000CC"/>
                </a:solidFill>
              </a:rPr>
              <a:t>Units</a:t>
            </a:r>
            <a:endParaRPr lang="en-US" sz="1200" b="1" dirty="0">
              <a:solidFill>
                <a:srgbClr val="0000CC"/>
              </a:solidFill>
            </a:endParaRPr>
          </a:p>
        </p:txBody>
      </p:sp>
      <p:sp>
        <p:nvSpPr>
          <p:cNvPr id="16" name="TextBox 15"/>
          <p:cNvSpPr txBox="1"/>
          <p:nvPr/>
        </p:nvSpPr>
        <p:spPr>
          <a:xfrm>
            <a:off x="1773965" y="1166650"/>
            <a:ext cx="1219200" cy="461665"/>
          </a:xfrm>
          <a:prstGeom prst="rect">
            <a:avLst/>
          </a:prstGeom>
          <a:noFill/>
        </p:spPr>
        <p:txBody>
          <a:bodyPr wrap="square" rtlCol="0">
            <a:spAutoFit/>
          </a:bodyPr>
          <a:lstStyle/>
          <a:p>
            <a:pPr algn="ctr"/>
            <a:r>
              <a:rPr lang="en-US" sz="1200" b="1" dirty="0" smtClean="0">
                <a:solidFill>
                  <a:srgbClr val="0000CC"/>
                </a:solidFill>
              </a:rPr>
              <a:t>Standardized Difference</a:t>
            </a:r>
            <a:endParaRPr lang="en-US" sz="1200" b="1" dirty="0">
              <a:solidFill>
                <a:srgbClr val="0000CC"/>
              </a:solidFill>
            </a:endParaRPr>
          </a:p>
        </p:txBody>
      </p:sp>
      <p:sp>
        <p:nvSpPr>
          <p:cNvPr id="17" name="TextBox 16"/>
          <p:cNvSpPr txBox="1"/>
          <p:nvPr/>
        </p:nvSpPr>
        <p:spPr>
          <a:xfrm>
            <a:off x="3675404" y="234009"/>
            <a:ext cx="1219200" cy="461665"/>
          </a:xfrm>
          <a:prstGeom prst="rect">
            <a:avLst/>
          </a:prstGeom>
          <a:noFill/>
        </p:spPr>
        <p:txBody>
          <a:bodyPr wrap="square" rtlCol="0">
            <a:spAutoFit/>
          </a:bodyPr>
          <a:lstStyle/>
          <a:p>
            <a:pPr algn="ctr"/>
            <a:r>
              <a:rPr lang="en-US" sz="1200" b="1" dirty="0" smtClean="0">
                <a:solidFill>
                  <a:srgbClr val="0000CC"/>
                </a:solidFill>
              </a:rPr>
              <a:t>Statistical Significance</a:t>
            </a:r>
            <a:endParaRPr lang="en-US" sz="1200" b="1" dirty="0">
              <a:solidFill>
                <a:srgbClr val="0000CC"/>
              </a:solidFill>
            </a:endParaRPr>
          </a:p>
        </p:txBody>
      </p:sp>
      <p:sp>
        <p:nvSpPr>
          <p:cNvPr id="18" name="TextBox 17"/>
          <p:cNvSpPr txBox="1"/>
          <p:nvPr/>
        </p:nvSpPr>
        <p:spPr>
          <a:xfrm>
            <a:off x="5824671" y="3043535"/>
            <a:ext cx="1219200" cy="461665"/>
          </a:xfrm>
          <a:prstGeom prst="rect">
            <a:avLst/>
          </a:prstGeom>
          <a:noFill/>
        </p:spPr>
        <p:txBody>
          <a:bodyPr wrap="square" rtlCol="0">
            <a:spAutoFit/>
          </a:bodyPr>
          <a:lstStyle/>
          <a:p>
            <a:pPr algn="ctr"/>
            <a:r>
              <a:rPr lang="en-US" sz="1200" b="1" dirty="0" smtClean="0">
                <a:solidFill>
                  <a:srgbClr val="0000CC"/>
                </a:solidFill>
              </a:rPr>
              <a:t>Universal</a:t>
            </a:r>
          </a:p>
          <a:p>
            <a:pPr algn="ctr"/>
            <a:r>
              <a:rPr lang="en-US" sz="1200" b="1" dirty="0" smtClean="0">
                <a:solidFill>
                  <a:srgbClr val="0000CC"/>
                </a:solidFill>
              </a:rPr>
              <a:t>Standard</a:t>
            </a:r>
            <a:endParaRPr lang="en-US" sz="1200" b="1" dirty="0">
              <a:solidFill>
                <a:srgbClr val="0000CC"/>
              </a:solidFill>
            </a:endParaRPr>
          </a:p>
        </p:txBody>
      </p:sp>
      <p:cxnSp>
        <p:nvCxnSpPr>
          <p:cNvPr id="3" name="Straight Arrow Connector 2"/>
          <p:cNvCxnSpPr/>
          <p:nvPr/>
        </p:nvCxnSpPr>
        <p:spPr>
          <a:xfrm flipH="1">
            <a:off x="5029200" y="1752600"/>
            <a:ext cx="795471" cy="838200"/>
          </a:xfrm>
          <a:prstGeom prst="straightConnector1">
            <a:avLst/>
          </a:prstGeom>
          <a:ln>
            <a:solidFill>
              <a:schemeClr val="tx1"/>
            </a:solidFill>
            <a:prstDash val="sysDash"/>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20" name="TextBox 19"/>
          <p:cNvSpPr txBox="1"/>
          <p:nvPr/>
        </p:nvSpPr>
        <p:spPr>
          <a:xfrm>
            <a:off x="1518835" y="5551140"/>
            <a:ext cx="1796040" cy="707886"/>
          </a:xfrm>
          <a:prstGeom prst="rect">
            <a:avLst/>
          </a:prstGeom>
          <a:solidFill>
            <a:schemeClr val="bg1"/>
          </a:solidFill>
        </p:spPr>
        <p:txBody>
          <a:bodyPr wrap="square" rtlCol="0">
            <a:spAutoFit/>
          </a:bodyPr>
          <a:lstStyle/>
          <a:p>
            <a:pPr algn="ctr"/>
            <a:r>
              <a:rPr lang="en-US" sz="1000" dirty="0">
                <a:solidFill>
                  <a:srgbClr val="0000CC"/>
                </a:solidFill>
              </a:rPr>
              <a:t>f</a:t>
            </a:r>
            <a:r>
              <a:rPr lang="en-US" sz="1000" dirty="0" smtClean="0">
                <a:solidFill>
                  <a:srgbClr val="0000CC"/>
                </a:solidFill>
              </a:rPr>
              <a:t>rom each group in order to make a fair comparison with any other group differences out there.</a:t>
            </a:r>
            <a:endParaRPr lang="en-US" sz="1000" dirty="0">
              <a:solidFill>
                <a:srgbClr val="0000CC"/>
              </a:solidFill>
            </a:endParaRPr>
          </a:p>
        </p:txBody>
      </p:sp>
      <p:cxnSp>
        <p:nvCxnSpPr>
          <p:cNvPr id="21" name="Straight Arrow Connector 20"/>
          <p:cNvCxnSpPr/>
          <p:nvPr/>
        </p:nvCxnSpPr>
        <p:spPr>
          <a:xfrm flipH="1" flipV="1">
            <a:off x="4772826" y="762000"/>
            <a:ext cx="865974" cy="553860"/>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4285004" y="858184"/>
            <a:ext cx="1804589" cy="246221"/>
          </a:xfrm>
          <a:prstGeom prst="rect">
            <a:avLst/>
          </a:prstGeom>
          <a:solidFill>
            <a:schemeClr val="bg1"/>
          </a:solidFill>
        </p:spPr>
        <p:txBody>
          <a:bodyPr wrap="square" rtlCol="0">
            <a:spAutoFit/>
          </a:bodyPr>
          <a:lstStyle/>
          <a:p>
            <a:pPr algn="ctr"/>
            <a:r>
              <a:rPr lang="en-US" sz="1000" dirty="0">
                <a:solidFill>
                  <a:srgbClr val="0000CC"/>
                </a:solidFill>
              </a:rPr>
              <a:t>u</a:t>
            </a:r>
            <a:r>
              <a:rPr lang="en-US" sz="1000" dirty="0" smtClean="0">
                <a:solidFill>
                  <a:srgbClr val="0000CC"/>
                </a:solidFill>
              </a:rPr>
              <a:t>sed to show how large is the</a:t>
            </a:r>
            <a:endParaRPr lang="en-US" sz="1000" dirty="0">
              <a:solidFill>
                <a:srgbClr val="0000CC"/>
              </a:solidFill>
            </a:endParaRPr>
          </a:p>
        </p:txBody>
      </p:sp>
      <p:cxnSp>
        <p:nvCxnSpPr>
          <p:cNvPr id="23" name="Straight Arrow Connector 22"/>
          <p:cNvCxnSpPr/>
          <p:nvPr/>
        </p:nvCxnSpPr>
        <p:spPr>
          <a:xfrm flipH="1">
            <a:off x="3056454" y="1503998"/>
            <a:ext cx="2545670" cy="0"/>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3357604" y="1353979"/>
            <a:ext cx="528596" cy="246221"/>
          </a:xfrm>
          <a:prstGeom prst="rect">
            <a:avLst/>
          </a:prstGeom>
          <a:solidFill>
            <a:schemeClr val="bg1"/>
          </a:solidFill>
        </p:spPr>
        <p:txBody>
          <a:bodyPr wrap="square" rtlCol="0">
            <a:spAutoFit/>
          </a:bodyPr>
          <a:lstStyle/>
          <a:p>
            <a:pPr algn="ctr"/>
            <a:r>
              <a:rPr lang="en-US" sz="1000" dirty="0" smtClean="0">
                <a:solidFill>
                  <a:srgbClr val="0000CC"/>
                </a:solidFill>
              </a:rPr>
              <a:t>shows</a:t>
            </a:r>
            <a:endParaRPr lang="en-US" sz="1000" dirty="0">
              <a:solidFill>
                <a:srgbClr val="0000CC"/>
              </a:solidFill>
            </a:endParaRPr>
          </a:p>
        </p:txBody>
      </p:sp>
      <p:cxnSp>
        <p:nvCxnSpPr>
          <p:cNvPr id="25" name="Straight Arrow Connector 24"/>
          <p:cNvCxnSpPr/>
          <p:nvPr/>
        </p:nvCxnSpPr>
        <p:spPr>
          <a:xfrm flipH="1">
            <a:off x="2689076" y="638890"/>
            <a:ext cx="1001639" cy="538965"/>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6" name="TextBox 25"/>
          <p:cNvSpPr txBox="1"/>
          <p:nvPr/>
        </p:nvSpPr>
        <p:spPr>
          <a:xfrm>
            <a:off x="2491006" y="636743"/>
            <a:ext cx="1130896" cy="246221"/>
          </a:xfrm>
          <a:prstGeom prst="rect">
            <a:avLst/>
          </a:prstGeom>
          <a:solidFill>
            <a:schemeClr val="bg1"/>
          </a:solidFill>
        </p:spPr>
        <p:txBody>
          <a:bodyPr wrap="square" rtlCol="0">
            <a:spAutoFit/>
          </a:bodyPr>
          <a:lstStyle/>
          <a:p>
            <a:pPr algn="ctr"/>
            <a:r>
              <a:rPr lang="en-US" sz="1000" dirty="0">
                <a:solidFill>
                  <a:srgbClr val="0000CC"/>
                </a:solidFill>
              </a:rPr>
              <a:t>d</a:t>
            </a:r>
            <a:r>
              <a:rPr lang="en-US" sz="1000" dirty="0" smtClean="0">
                <a:solidFill>
                  <a:srgbClr val="0000CC"/>
                </a:solidFill>
              </a:rPr>
              <a:t>oesn’t show</a:t>
            </a:r>
            <a:endParaRPr lang="en-US" sz="1000" dirty="0">
              <a:solidFill>
                <a:srgbClr val="0000CC"/>
              </a:solidFill>
            </a:endParaRPr>
          </a:p>
        </p:txBody>
      </p:sp>
      <p:cxnSp>
        <p:nvCxnSpPr>
          <p:cNvPr id="28" name="Straight Arrow Connector 27"/>
          <p:cNvCxnSpPr/>
          <p:nvPr/>
        </p:nvCxnSpPr>
        <p:spPr>
          <a:xfrm flipH="1">
            <a:off x="2121493" y="1816983"/>
            <a:ext cx="152401" cy="1143000"/>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1632245" y="2174217"/>
            <a:ext cx="1130896" cy="246221"/>
          </a:xfrm>
          <a:prstGeom prst="rect">
            <a:avLst/>
          </a:prstGeom>
          <a:solidFill>
            <a:schemeClr val="bg1"/>
          </a:solidFill>
        </p:spPr>
        <p:txBody>
          <a:bodyPr wrap="square" rtlCol="0">
            <a:spAutoFit/>
          </a:bodyPr>
          <a:lstStyle/>
          <a:p>
            <a:pPr algn="ctr"/>
            <a:r>
              <a:rPr lang="en-US" sz="1000" dirty="0" smtClean="0">
                <a:solidFill>
                  <a:srgbClr val="0000CC"/>
                </a:solidFill>
              </a:rPr>
              <a:t>measured in </a:t>
            </a:r>
            <a:endParaRPr lang="en-US" sz="1000" dirty="0">
              <a:solidFill>
                <a:srgbClr val="0000CC"/>
              </a:solidFill>
            </a:endParaRPr>
          </a:p>
        </p:txBody>
      </p:sp>
      <p:cxnSp>
        <p:nvCxnSpPr>
          <p:cNvPr id="32" name="Straight Arrow Connector 31"/>
          <p:cNvCxnSpPr/>
          <p:nvPr/>
        </p:nvCxnSpPr>
        <p:spPr>
          <a:xfrm>
            <a:off x="6281158" y="1888529"/>
            <a:ext cx="119642" cy="1007071"/>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3" name="TextBox 32"/>
          <p:cNvSpPr txBox="1"/>
          <p:nvPr/>
        </p:nvSpPr>
        <p:spPr>
          <a:xfrm>
            <a:off x="5663011" y="2297327"/>
            <a:ext cx="1130896" cy="400110"/>
          </a:xfrm>
          <a:prstGeom prst="rect">
            <a:avLst/>
          </a:prstGeom>
          <a:solidFill>
            <a:schemeClr val="bg1"/>
          </a:solidFill>
        </p:spPr>
        <p:txBody>
          <a:bodyPr wrap="square" rtlCol="0">
            <a:spAutoFit/>
          </a:bodyPr>
          <a:lstStyle/>
          <a:p>
            <a:pPr algn="ctr"/>
            <a:r>
              <a:rPr lang="en-US" sz="1000" dirty="0">
                <a:solidFill>
                  <a:srgbClr val="0000CC"/>
                </a:solidFill>
              </a:rPr>
              <a:t>m</a:t>
            </a:r>
            <a:r>
              <a:rPr lang="en-US" sz="1000" dirty="0" smtClean="0">
                <a:solidFill>
                  <a:srgbClr val="0000CC"/>
                </a:solidFill>
              </a:rPr>
              <a:t>akes it possible to use a</a:t>
            </a:r>
            <a:endParaRPr lang="en-US" sz="1000" dirty="0">
              <a:solidFill>
                <a:srgbClr val="0000CC"/>
              </a:solidFill>
            </a:endParaRPr>
          </a:p>
        </p:txBody>
      </p:sp>
      <p:cxnSp>
        <p:nvCxnSpPr>
          <p:cNvPr id="35" name="Straight Arrow Connector 34"/>
          <p:cNvCxnSpPr/>
          <p:nvPr/>
        </p:nvCxnSpPr>
        <p:spPr>
          <a:xfrm flipV="1">
            <a:off x="4648200" y="3657601"/>
            <a:ext cx="1524000" cy="2171282"/>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6" name="TextBox 35"/>
          <p:cNvSpPr txBox="1"/>
          <p:nvPr/>
        </p:nvSpPr>
        <p:spPr>
          <a:xfrm>
            <a:off x="4590158" y="5310174"/>
            <a:ext cx="1130896" cy="246221"/>
          </a:xfrm>
          <a:prstGeom prst="rect">
            <a:avLst/>
          </a:prstGeom>
          <a:solidFill>
            <a:schemeClr val="bg1"/>
          </a:solidFill>
        </p:spPr>
        <p:txBody>
          <a:bodyPr wrap="square" rtlCol="0">
            <a:spAutoFit/>
          </a:bodyPr>
          <a:lstStyle/>
          <a:p>
            <a:pPr algn="ctr"/>
            <a:r>
              <a:rPr lang="en-US" sz="1000" dirty="0" smtClean="0">
                <a:solidFill>
                  <a:srgbClr val="0000CC"/>
                </a:solidFill>
              </a:rPr>
              <a:t>is not based on a</a:t>
            </a:r>
            <a:endParaRPr lang="en-US" sz="1000" dirty="0">
              <a:solidFill>
                <a:srgbClr val="0000CC"/>
              </a:solidFill>
            </a:endParaRPr>
          </a:p>
        </p:txBody>
      </p:sp>
      <p:cxnSp>
        <p:nvCxnSpPr>
          <p:cNvPr id="39" name="Straight Arrow Connector 38"/>
          <p:cNvCxnSpPr/>
          <p:nvPr/>
        </p:nvCxnSpPr>
        <p:spPr>
          <a:xfrm flipH="1" flipV="1">
            <a:off x="2121493" y="3702270"/>
            <a:ext cx="110385" cy="1042943"/>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0" name="TextBox 39"/>
          <p:cNvSpPr txBox="1"/>
          <p:nvPr/>
        </p:nvSpPr>
        <p:spPr>
          <a:xfrm>
            <a:off x="1632245" y="4260321"/>
            <a:ext cx="1130896" cy="246221"/>
          </a:xfrm>
          <a:prstGeom prst="rect">
            <a:avLst/>
          </a:prstGeom>
          <a:solidFill>
            <a:schemeClr val="bg1"/>
          </a:solidFill>
        </p:spPr>
        <p:txBody>
          <a:bodyPr wrap="square" rtlCol="0">
            <a:spAutoFit/>
          </a:bodyPr>
          <a:lstStyle/>
          <a:p>
            <a:pPr algn="ctr"/>
            <a:r>
              <a:rPr lang="en-US" sz="1000" dirty="0" smtClean="0">
                <a:solidFill>
                  <a:srgbClr val="0000CC"/>
                </a:solidFill>
              </a:rPr>
              <a:t>measured in </a:t>
            </a:r>
            <a:endParaRPr lang="en-US" sz="1000" dirty="0">
              <a:solidFill>
                <a:srgbClr val="0000CC"/>
              </a:solidFill>
            </a:endParaRPr>
          </a:p>
        </p:txBody>
      </p:sp>
      <p:cxnSp>
        <p:nvCxnSpPr>
          <p:cNvPr id="52" name="Straight Arrow Connector 51"/>
          <p:cNvCxnSpPr/>
          <p:nvPr/>
        </p:nvCxnSpPr>
        <p:spPr>
          <a:xfrm flipH="1">
            <a:off x="4336278" y="1803799"/>
            <a:ext cx="1607322" cy="4025084"/>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53" name="TextBox 52"/>
          <p:cNvSpPr txBox="1"/>
          <p:nvPr/>
        </p:nvSpPr>
        <p:spPr>
          <a:xfrm>
            <a:off x="4419600" y="4114800"/>
            <a:ext cx="914400" cy="646331"/>
          </a:xfrm>
          <a:prstGeom prst="rect">
            <a:avLst/>
          </a:prstGeom>
          <a:solidFill>
            <a:schemeClr val="bg1"/>
          </a:solidFill>
        </p:spPr>
        <p:txBody>
          <a:bodyPr wrap="square" rtlCol="0">
            <a:spAutoFit/>
          </a:bodyPr>
          <a:lstStyle/>
          <a:p>
            <a:pPr algn="ctr"/>
            <a:r>
              <a:rPr lang="en-US" sz="900" dirty="0">
                <a:solidFill>
                  <a:srgbClr val="0000CC"/>
                </a:solidFill>
              </a:rPr>
              <a:t>p</a:t>
            </a:r>
            <a:r>
              <a:rPr lang="en-US" sz="900" dirty="0" smtClean="0">
                <a:solidFill>
                  <a:srgbClr val="0000CC"/>
                </a:solidFill>
              </a:rPr>
              <a:t>rovides more interpretable information than the</a:t>
            </a:r>
            <a:endParaRPr lang="en-US" sz="900" dirty="0">
              <a:solidFill>
                <a:srgbClr val="0000CC"/>
              </a:solidFill>
            </a:endParaRPr>
          </a:p>
        </p:txBody>
      </p:sp>
      <p:cxnSp>
        <p:nvCxnSpPr>
          <p:cNvPr id="45" name="Straight Arrow Connector 44"/>
          <p:cNvCxnSpPr/>
          <p:nvPr/>
        </p:nvCxnSpPr>
        <p:spPr>
          <a:xfrm flipH="1">
            <a:off x="2763141" y="3886200"/>
            <a:ext cx="1014812" cy="1046002"/>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63" name="Straight Arrow Connector 62"/>
          <p:cNvCxnSpPr/>
          <p:nvPr/>
        </p:nvCxnSpPr>
        <p:spPr>
          <a:xfrm flipH="1">
            <a:off x="2491006" y="1600200"/>
            <a:ext cx="3147794" cy="1418384"/>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66" name="TextBox 65"/>
          <p:cNvSpPr txBox="1"/>
          <p:nvPr/>
        </p:nvSpPr>
        <p:spPr>
          <a:xfrm>
            <a:off x="2671280" y="2497385"/>
            <a:ext cx="643595" cy="461665"/>
          </a:xfrm>
          <a:prstGeom prst="rect">
            <a:avLst/>
          </a:prstGeom>
          <a:solidFill>
            <a:schemeClr val="bg1"/>
          </a:solidFill>
        </p:spPr>
        <p:txBody>
          <a:bodyPr wrap="square" rtlCol="0">
            <a:spAutoFit/>
          </a:bodyPr>
          <a:lstStyle/>
          <a:p>
            <a:pPr algn="ctr"/>
            <a:r>
              <a:rPr lang="en-US" sz="800" dirty="0">
                <a:solidFill>
                  <a:srgbClr val="0000CC"/>
                </a:solidFill>
              </a:rPr>
              <a:t>i</a:t>
            </a:r>
            <a:r>
              <a:rPr lang="en-US" sz="800" dirty="0" smtClean="0">
                <a:solidFill>
                  <a:srgbClr val="0000CC"/>
                </a:solidFill>
              </a:rPr>
              <a:t>s measured in</a:t>
            </a:r>
            <a:endParaRPr lang="en-US" sz="800" dirty="0">
              <a:solidFill>
                <a:srgbClr val="0000CC"/>
              </a:solidFill>
            </a:endParaRPr>
          </a:p>
        </p:txBody>
      </p:sp>
      <p:sp>
        <p:nvSpPr>
          <p:cNvPr id="67" name="TextBox 66"/>
          <p:cNvSpPr txBox="1"/>
          <p:nvPr/>
        </p:nvSpPr>
        <p:spPr>
          <a:xfrm>
            <a:off x="3048000" y="4126468"/>
            <a:ext cx="627856" cy="369332"/>
          </a:xfrm>
          <a:prstGeom prst="rect">
            <a:avLst/>
          </a:prstGeom>
          <a:solidFill>
            <a:schemeClr val="bg1"/>
          </a:solidFill>
        </p:spPr>
        <p:txBody>
          <a:bodyPr wrap="square" rtlCol="0">
            <a:spAutoFit/>
          </a:bodyPr>
          <a:lstStyle/>
          <a:p>
            <a:pPr algn="ctr"/>
            <a:r>
              <a:rPr lang="en-US" sz="900" dirty="0">
                <a:solidFill>
                  <a:srgbClr val="0000CC"/>
                </a:solidFill>
              </a:rPr>
              <a:t>s</a:t>
            </a:r>
            <a:r>
              <a:rPr lang="en-US" sz="900" dirty="0" smtClean="0">
                <a:solidFill>
                  <a:srgbClr val="0000CC"/>
                </a:solidFill>
              </a:rPr>
              <a:t>tandard-</a:t>
            </a:r>
            <a:r>
              <a:rPr lang="en-US" sz="900" dirty="0" err="1" smtClean="0">
                <a:solidFill>
                  <a:srgbClr val="0000CC"/>
                </a:solidFill>
              </a:rPr>
              <a:t>izes</a:t>
            </a:r>
            <a:r>
              <a:rPr lang="en-US" sz="900" dirty="0" smtClean="0">
                <a:solidFill>
                  <a:srgbClr val="0000CC"/>
                </a:solidFill>
              </a:rPr>
              <a:t> the</a:t>
            </a:r>
            <a:endParaRPr lang="en-US" sz="900" dirty="0">
              <a:solidFill>
                <a:srgbClr val="0000CC"/>
              </a:solidFill>
            </a:endParaRPr>
          </a:p>
        </p:txBody>
      </p:sp>
      <p:sp>
        <p:nvSpPr>
          <p:cNvPr id="34" name="TextBox 33"/>
          <p:cNvSpPr txBox="1"/>
          <p:nvPr/>
        </p:nvSpPr>
        <p:spPr>
          <a:xfrm>
            <a:off x="3777952" y="2574326"/>
            <a:ext cx="1219200" cy="1384995"/>
          </a:xfrm>
          <a:prstGeom prst="rect">
            <a:avLst/>
          </a:prstGeom>
          <a:noFill/>
        </p:spPr>
        <p:txBody>
          <a:bodyPr wrap="square" rtlCol="0">
            <a:spAutoFit/>
          </a:bodyPr>
          <a:lstStyle/>
          <a:p>
            <a:pPr algn="ctr"/>
            <a:r>
              <a:rPr lang="en-US" sz="1200" dirty="0" smtClean="0">
                <a:solidFill>
                  <a:srgbClr val="FF0000"/>
                </a:solidFill>
              </a:rPr>
              <a:t>Effect Size provides a universal comparison of the differences between any groups</a:t>
            </a:r>
            <a:endParaRPr lang="en-US" sz="1200" b="1" dirty="0">
              <a:solidFill>
                <a:srgbClr val="FF0000"/>
              </a:solidFill>
            </a:endParaRPr>
          </a:p>
        </p:txBody>
      </p:sp>
      <p:cxnSp>
        <p:nvCxnSpPr>
          <p:cNvPr id="38" name="Straight Arrow Connector 37"/>
          <p:cNvCxnSpPr/>
          <p:nvPr/>
        </p:nvCxnSpPr>
        <p:spPr>
          <a:xfrm flipH="1">
            <a:off x="4419601" y="1628315"/>
            <a:ext cx="1301453" cy="962485"/>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7662875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905000"/>
            <a:ext cx="2460328" cy="3657600"/>
          </a:xfrm>
          <a:prstGeom prst="rect">
            <a:avLst/>
          </a:prstGeom>
        </p:spPr>
      </p:pic>
      <p:cxnSp>
        <p:nvCxnSpPr>
          <p:cNvPr id="6" name="Straight Arrow Connector 5"/>
          <p:cNvCxnSpPr/>
          <p:nvPr/>
        </p:nvCxnSpPr>
        <p:spPr>
          <a:xfrm flipH="1">
            <a:off x="2743200" y="4260376"/>
            <a:ext cx="924054"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82682" y="3588867"/>
            <a:ext cx="2408012" cy="123284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8721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905000"/>
            <a:ext cx="2460328" cy="3657600"/>
          </a:xfrm>
          <a:prstGeom prst="rect">
            <a:avLst/>
          </a:prstGeom>
        </p:spPr>
      </p:pic>
      <p:cxnSp>
        <p:nvCxnSpPr>
          <p:cNvPr id="6" name="Straight Arrow Connector 5"/>
          <p:cNvCxnSpPr/>
          <p:nvPr/>
        </p:nvCxnSpPr>
        <p:spPr>
          <a:xfrm flipH="1">
            <a:off x="2590800" y="5029200"/>
            <a:ext cx="924054"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82788" y="4800600"/>
            <a:ext cx="2408012" cy="762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7767541" y="2921830"/>
            <a:ext cx="1322702" cy="1650170"/>
          </a:xfrm>
          <a:prstGeom prst="rect">
            <a:avLst/>
          </a:prstGeom>
          <a:noFill/>
          <a:extLst>
            <a:ext uri="{909E8E84-426E-40DD-AFC4-6F175D3DCCD1}">
              <a14:hiddenFill xmlns:a14="http://schemas.microsoft.com/office/drawing/2010/main">
                <a:solidFill>
                  <a:srgbClr val="FFFFFF"/>
                </a:solidFill>
              </a14:hiddenFill>
            </a:ext>
          </a:extLst>
        </p:spPr>
      </p:pic>
      <p:sp>
        <p:nvSpPr>
          <p:cNvPr id="9" name="Oval Callout 8"/>
          <p:cNvSpPr/>
          <p:nvPr/>
        </p:nvSpPr>
        <p:spPr>
          <a:xfrm>
            <a:off x="3276600" y="380999"/>
            <a:ext cx="5486400" cy="2540831"/>
          </a:xfrm>
          <a:prstGeom prst="wedgeEllipseCallout">
            <a:avLst>
              <a:gd name="adj1" fmla="val 32613"/>
              <a:gd name="adj2" fmla="val 84567"/>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dirty="0" smtClean="0"/>
              <a:t>First, think of the PART, then </a:t>
            </a:r>
            <a:r>
              <a:rPr lang="en-US" dirty="0"/>
              <a:t>the </a:t>
            </a:r>
            <a:r>
              <a:rPr lang="en-US" dirty="0" smtClean="0"/>
              <a:t>WHOLE, and then write the RELATIONSHIP between the part and </a:t>
            </a:r>
          </a:p>
          <a:p>
            <a:pPr algn="ctr">
              <a:defRPr/>
            </a:pPr>
            <a:r>
              <a:rPr lang="en-US" dirty="0" smtClean="0"/>
              <a:t>the whole stating how the part fits into the whole.</a:t>
            </a:r>
            <a:endParaRPr lang="en-US" b="1" dirty="0"/>
          </a:p>
        </p:txBody>
      </p:sp>
      <p:sp>
        <p:nvSpPr>
          <p:cNvPr id="10" name="TextBox 9"/>
          <p:cNvSpPr txBox="1"/>
          <p:nvPr/>
        </p:nvSpPr>
        <p:spPr>
          <a:xfrm>
            <a:off x="4083879" y="5052950"/>
            <a:ext cx="1219200" cy="1384995"/>
          </a:xfrm>
          <a:prstGeom prst="rect">
            <a:avLst/>
          </a:prstGeom>
          <a:noFill/>
        </p:spPr>
        <p:txBody>
          <a:bodyPr wrap="square" rtlCol="0">
            <a:spAutoFit/>
          </a:bodyPr>
          <a:lstStyle/>
          <a:p>
            <a:pPr algn="ctr"/>
            <a:r>
              <a:rPr lang="en-US" sz="1200" u="sng" dirty="0" smtClean="0">
                <a:solidFill>
                  <a:srgbClr val="FF0000"/>
                </a:solidFill>
              </a:rPr>
              <a:t>The Effect Size </a:t>
            </a:r>
            <a:r>
              <a:rPr lang="en-US" sz="1200" dirty="0" smtClean="0">
                <a:solidFill>
                  <a:srgbClr val="FF0000"/>
                </a:solidFill>
              </a:rPr>
              <a:t>provides a universal comparison of the differences between any groups</a:t>
            </a:r>
            <a:endParaRPr lang="en-US" sz="1200" b="1" dirty="0">
              <a:solidFill>
                <a:srgbClr val="FF0000"/>
              </a:solidFill>
            </a:endParaRPr>
          </a:p>
        </p:txBody>
      </p:sp>
      <p:sp>
        <p:nvSpPr>
          <p:cNvPr id="11" name="TextBox 10"/>
          <p:cNvSpPr txBox="1"/>
          <p:nvPr/>
        </p:nvSpPr>
        <p:spPr>
          <a:xfrm>
            <a:off x="4097114" y="3236774"/>
            <a:ext cx="1219200" cy="466282"/>
          </a:xfrm>
          <a:prstGeom prst="rect">
            <a:avLst/>
          </a:prstGeom>
          <a:noFill/>
        </p:spPr>
        <p:txBody>
          <a:bodyPr wrap="square" rtlCol="0">
            <a:spAutoFit/>
          </a:bodyPr>
          <a:lstStyle/>
          <a:p>
            <a:pPr algn="ctr"/>
            <a:r>
              <a:rPr lang="en-US" sz="1200" b="1" dirty="0" smtClean="0">
                <a:solidFill>
                  <a:srgbClr val="0000CC"/>
                </a:solidFill>
              </a:rPr>
              <a:t>Statistical Significance</a:t>
            </a:r>
            <a:endParaRPr lang="en-US" sz="1200" b="1" dirty="0">
              <a:solidFill>
                <a:srgbClr val="0000CC"/>
              </a:solidFill>
            </a:endParaRPr>
          </a:p>
        </p:txBody>
      </p:sp>
      <p:cxnSp>
        <p:nvCxnSpPr>
          <p:cNvPr id="15" name="Straight Arrow Connector 14"/>
          <p:cNvCxnSpPr>
            <a:stCxn id="5" idx="4"/>
            <a:endCxn id="4" idx="0"/>
          </p:cNvCxnSpPr>
          <p:nvPr/>
        </p:nvCxnSpPr>
        <p:spPr>
          <a:xfrm flipH="1">
            <a:off x="4693479" y="3746915"/>
            <a:ext cx="10760" cy="1241827"/>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 name="Rounded Rectangle 3"/>
          <p:cNvSpPr/>
          <p:nvPr/>
        </p:nvSpPr>
        <p:spPr>
          <a:xfrm>
            <a:off x="3855279" y="4988742"/>
            <a:ext cx="1676400" cy="1447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Callout 16"/>
          <p:cNvSpPr/>
          <p:nvPr/>
        </p:nvSpPr>
        <p:spPr>
          <a:xfrm>
            <a:off x="3017728" y="228599"/>
            <a:ext cx="6004143" cy="2845630"/>
          </a:xfrm>
          <a:prstGeom prst="wedgeEllipseCallout">
            <a:avLst>
              <a:gd name="adj1" fmla="val 32635"/>
              <a:gd name="adj2" fmla="val 85063"/>
            </a:avLst>
          </a:prstGeom>
          <a:ln>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dirty="0" smtClean="0"/>
              <a:t>So, read the following example this way:</a:t>
            </a:r>
          </a:p>
          <a:p>
            <a:pPr algn="ctr">
              <a:defRPr/>
            </a:pPr>
            <a:endParaRPr lang="en-US" b="1" dirty="0"/>
          </a:p>
          <a:p>
            <a:pPr algn="ctr">
              <a:defRPr/>
            </a:pPr>
            <a:r>
              <a:rPr lang="en-US" b="1" i="1" dirty="0" smtClean="0"/>
              <a:t>The </a:t>
            </a:r>
            <a:r>
              <a:rPr lang="en-US" b="1" i="1" dirty="0" smtClean="0">
                <a:solidFill>
                  <a:srgbClr val="0000CC"/>
                </a:solidFill>
              </a:rPr>
              <a:t>statistical significance </a:t>
            </a:r>
            <a:r>
              <a:rPr lang="en-US" b="1" i="1" dirty="0" smtClean="0">
                <a:solidFill>
                  <a:srgbClr val="FFC000"/>
                </a:solidFill>
              </a:rPr>
              <a:t>does not express the magnitude of significance as does </a:t>
            </a:r>
            <a:r>
              <a:rPr lang="en-US" b="1" i="1" dirty="0" smtClean="0">
                <a:solidFill>
                  <a:srgbClr val="FF0000"/>
                </a:solidFill>
              </a:rPr>
              <a:t>the effect size which provides a universal comparison of differences between any groups</a:t>
            </a:r>
            <a:r>
              <a:rPr lang="en-US" b="1" i="1" dirty="0" smtClean="0"/>
              <a:t>..</a:t>
            </a:r>
            <a:endParaRPr lang="en-US" b="1" i="1" dirty="0"/>
          </a:p>
        </p:txBody>
      </p:sp>
      <p:sp>
        <p:nvSpPr>
          <p:cNvPr id="5" name="Oval 4"/>
          <p:cNvSpPr/>
          <p:nvPr/>
        </p:nvSpPr>
        <p:spPr>
          <a:xfrm>
            <a:off x="4056539" y="3156040"/>
            <a:ext cx="1295400" cy="590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p:txBody>
      </p:sp>
      <p:sp>
        <p:nvSpPr>
          <p:cNvPr id="20" name="TextBox 19"/>
          <p:cNvSpPr txBox="1"/>
          <p:nvPr/>
        </p:nvSpPr>
        <p:spPr>
          <a:xfrm>
            <a:off x="5836479" y="5181600"/>
            <a:ext cx="1097721"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dirty="0" smtClean="0">
                <a:solidFill>
                  <a:srgbClr val="C00000"/>
                </a:solidFill>
              </a:rPr>
              <a:t>THE WHOLE</a:t>
            </a:r>
            <a:endParaRPr lang="en-US" sz="1200" dirty="0">
              <a:solidFill>
                <a:srgbClr val="C00000"/>
              </a:solidFill>
            </a:endParaRPr>
          </a:p>
        </p:txBody>
      </p:sp>
      <p:sp>
        <p:nvSpPr>
          <p:cNvPr id="21" name="TextBox 20"/>
          <p:cNvSpPr txBox="1"/>
          <p:nvPr/>
        </p:nvSpPr>
        <p:spPr>
          <a:xfrm>
            <a:off x="5836479" y="4094573"/>
            <a:ext cx="1097721" cy="461665"/>
          </a:xfrm>
          <a:prstGeom prst="rect">
            <a:avLst/>
          </a:prstGeom>
          <a:solidFill>
            <a:srgbClr val="FFFF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dirty="0" smtClean="0">
                <a:solidFill>
                  <a:srgbClr val="C00000"/>
                </a:solidFill>
              </a:rPr>
              <a:t>THE RELATIONSHIP</a:t>
            </a:r>
            <a:endParaRPr lang="en-US" sz="1200" dirty="0">
              <a:solidFill>
                <a:srgbClr val="C00000"/>
              </a:solidFill>
            </a:endParaRPr>
          </a:p>
        </p:txBody>
      </p:sp>
      <p:sp>
        <p:nvSpPr>
          <p:cNvPr id="22" name="TextBox 21"/>
          <p:cNvSpPr txBox="1"/>
          <p:nvPr/>
        </p:nvSpPr>
        <p:spPr>
          <a:xfrm>
            <a:off x="5836479" y="3331415"/>
            <a:ext cx="1097721"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dirty="0" smtClean="0">
                <a:solidFill>
                  <a:srgbClr val="0000CC"/>
                </a:solidFill>
              </a:rPr>
              <a:t>THE PART</a:t>
            </a:r>
            <a:endParaRPr lang="en-US" sz="1200" dirty="0">
              <a:solidFill>
                <a:srgbClr val="0000CC"/>
              </a:solidFill>
            </a:endParaRPr>
          </a:p>
        </p:txBody>
      </p:sp>
      <p:sp>
        <p:nvSpPr>
          <p:cNvPr id="18" name="TextBox 17"/>
          <p:cNvSpPr txBox="1"/>
          <p:nvPr/>
        </p:nvSpPr>
        <p:spPr>
          <a:xfrm>
            <a:off x="4045021" y="4094573"/>
            <a:ext cx="1296915" cy="553998"/>
          </a:xfrm>
          <a:prstGeom prst="rect">
            <a:avLst/>
          </a:prstGeom>
          <a:solidFill>
            <a:srgbClr val="FFFF00"/>
          </a:solidFill>
        </p:spPr>
        <p:txBody>
          <a:bodyPr wrap="square" rtlCol="0">
            <a:spAutoFit/>
          </a:bodyPr>
          <a:lstStyle/>
          <a:p>
            <a:pPr algn="ctr"/>
            <a:r>
              <a:rPr lang="en-US" sz="1000" b="1" dirty="0">
                <a:solidFill>
                  <a:srgbClr val="FF0000"/>
                </a:solidFill>
              </a:rPr>
              <a:t>d</a:t>
            </a:r>
            <a:r>
              <a:rPr lang="en-US" sz="1000" b="1" dirty="0" smtClean="0">
                <a:solidFill>
                  <a:srgbClr val="FF0000"/>
                </a:solidFill>
              </a:rPr>
              <a:t>oes not express the magnitude of significance as does</a:t>
            </a:r>
            <a:endParaRPr lang="en-US" sz="1000" b="1" dirty="0">
              <a:solidFill>
                <a:srgbClr val="FF0000"/>
              </a:solidFill>
            </a:endParaRPr>
          </a:p>
        </p:txBody>
      </p:sp>
    </p:spTree>
    <p:extLst>
      <p:ext uri="{BB962C8B-B14F-4D97-AF65-F5344CB8AC3E}">
        <p14:creationId xmlns:p14="http://schemas.microsoft.com/office/powerpoint/2010/main" val="90199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8">
                                            <p:txEl>
                                              <p:pRg st="0" end="0"/>
                                            </p:txEl>
                                          </p:spTgt>
                                        </p:tgtEl>
                                        <p:attrNameLst>
                                          <p:attrName>ppt_c</p:attrName>
                                        </p:attrNameLst>
                                      </p:cBhvr>
                                      <p:to>
                                        <a:schemeClr val="tx1"/>
                                      </p:to>
                                    </p:animClr>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4" grpId="0" animBg="1"/>
      <p:bldP spid="17" grpId="0" animBg="1"/>
      <p:bldP spid="5" grpId="0" animBg="1"/>
      <p:bldP spid="20" grpId="0" animBg="1"/>
      <p:bldP spid="21" grpId="0" animBg="1"/>
      <p:bldP spid="22"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3812" y="80489"/>
            <a:ext cx="5638800" cy="67781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562600" y="1285722"/>
            <a:ext cx="1219200" cy="276999"/>
          </a:xfrm>
          <a:prstGeom prst="rect">
            <a:avLst/>
          </a:prstGeom>
          <a:noFill/>
        </p:spPr>
        <p:txBody>
          <a:bodyPr wrap="square" rtlCol="0">
            <a:spAutoFit/>
          </a:bodyPr>
          <a:lstStyle/>
          <a:p>
            <a:pPr algn="ctr"/>
            <a:r>
              <a:rPr lang="en-US" sz="1200" b="1" dirty="0" smtClean="0">
                <a:solidFill>
                  <a:srgbClr val="0000CC"/>
                </a:solidFill>
              </a:rPr>
              <a:t>Effect Size</a:t>
            </a:r>
            <a:endParaRPr lang="en-US" sz="1200" b="1" dirty="0">
              <a:solidFill>
                <a:srgbClr val="0000CC"/>
              </a:solidFill>
            </a:endParaRPr>
          </a:p>
        </p:txBody>
      </p:sp>
      <p:sp>
        <p:nvSpPr>
          <p:cNvPr id="6" name="TextBox 5"/>
          <p:cNvSpPr txBox="1"/>
          <p:nvPr/>
        </p:nvSpPr>
        <p:spPr>
          <a:xfrm>
            <a:off x="6793907" y="1177855"/>
            <a:ext cx="1969062" cy="1477328"/>
          </a:xfrm>
          <a:prstGeom prst="rect">
            <a:avLst/>
          </a:prstGeom>
          <a:solidFill>
            <a:schemeClr val="bg1">
              <a:lumMod val="95000"/>
            </a:schemeClr>
          </a:solidFill>
        </p:spPr>
        <p:txBody>
          <a:bodyPr wrap="square" rtlCol="0">
            <a:spAutoFit/>
          </a:bodyPr>
          <a:lstStyle/>
          <a:p>
            <a:pPr marL="171450" indent="-171450">
              <a:buFont typeface="Arial" pitchFamily="34" charset="0"/>
              <a:buChar char="•"/>
            </a:pPr>
            <a:r>
              <a:rPr lang="en-US" sz="1000" b="1" dirty="0" smtClean="0">
                <a:solidFill>
                  <a:srgbClr val="0000CC"/>
                </a:solidFill>
              </a:rPr>
              <a:t>Helps in understanding the magnitude of comparisons</a:t>
            </a:r>
          </a:p>
          <a:p>
            <a:pPr marL="171450" indent="-171450">
              <a:buFont typeface="Arial" pitchFamily="34" charset="0"/>
              <a:buChar char="•"/>
            </a:pPr>
            <a:r>
              <a:rPr lang="en-US" sz="1000" b="1" dirty="0" smtClean="0">
                <a:solidFill>
                  <a:srgbClr val="0000CC"/>
                </a:solidFill>
              </a:rPr>
              <a:t>The “size” refers to the size of the difference between two groups.</a:t>
            </a:r>
          </a:p>
          <a:p>
            <a:pPr marL="171450" indent="-171450">
              <a:buFont typeface="Arial" pitchFamily="34" charset="0"/>
              <a:buChar char="•"/>
            </a:pPr>
            <a:r>
              <a:rPr lang="en-US" sz="1000" b="1" dirty="0" smtClean="0">
                <a:solidFill>
                  <a:srgbClr val="0000CC"/>
                </a:solidFill>
              </a:rPr>
              <a:t>“Effect” I think refers to the effect of some treatment on the “size” of the difference between two groups.</a:t>
            </a:r>
          </a:p>
        </p:txBody>
      </p:sp>
      <p:sp>
        <p:nvSpPr>
          <p:cNvPr id="13" name="TextBox 12"/>
          <p:cNvSpPr txBox="1"/>
          <p:nvPr/>
        </p:nvSpPr>
        <p:spPr>
          <a:xfrm>
            <a:off x="3697480" y="6010134"/>
            <a:ext cx="1219200" cy="461665"/>
          </a:xfrm>
          <a:prstGeom prst="rect">
            <a:avLst/>
          </a:prstGeom>
          <a:noFill/>
        </p:spPr>
        <p:txBody>
          <a:bodyPr wrap="square" rtlCol="0">
            <a:spAutoFit/>
          </a:bodyPr>
          <a:lstStyle/>
          <a:p>
            <a:pPr algn="ctr"/>
            <a:r>
              <a:rPr lang="en-US" sz="1200" b="1" dirty="0" smtClean="0">
                <a:solidFill>
                  <a:srgbClr val="0000CC"/>
                </a:solidFill>
              </a:rPr>
              <a:t>Unstandardized</a:t>
            </a:r>
          </a:p>
          <a:p>
            <a:pPr algn="ctr"/>
            <a:r>
              <a:rPr lang="en-US" sz="1200" b="1" dirty="0" smtClean="0">
                <a:solidFill>
                  <a:srgbClr val="0000CC"/>
                </a:solidFill>
              </a:rPr>
              <a:t>Difference</a:t>
            </a:r>
            <a:endParaRPr lang="en-US" sz="1200" b="1" dirty="0">
              <a:solidFill>
                <a:srgbClr val="0000CC"/>
              </a:solidFill>
            </a:endParaRPr>
          </a:p>
        </p:txBody>
      </p:sp>
      <p:sp>
        <p:nvSpPr>
          <p:cNvPr id="14" name="TextBox 13"/>
          <p:cNvSpPr txBox="1"/>
          <p:nvPr/>
        </p:nvSpPr>
        <p:spPr>
          <a:xfrm>
            <a:off x="1748156" y="4834760"/>
            <a:ext cx="1219200" cy="461665"/>
          </a:xfrm>
          <a:prstGeom prst="rect">
            <a:avLst/>
          </a:prstGeom>
          <a:noFill/>
        </p:spPr>
        <p:txBody>
          <a:bodyPr wrap="square" rtlCol="0">
            <a:spAutoFit/>
          </a:bodyPr>
          <a:lstStyle/>
          <a:p>
            <a:pPr algn="ctr"/>
            <a:r>
              <a:rPr lang="en-US" sz="1200" b="1" dirty="0" smtClean="0">
                <a:solidFill>
                  <a:srgbClr val="0000CC"/>
                </a:solidFill>
              </a:rPr>
              <a:t>Spread of Group Averages</a:t>
            </a:r>
            <a:endParaRPr lang="en-US" sz="1200" b="1" dirty="0">
              <a:solidFill>
                <a:srgbClr val="0000CC"/>
              </a:solidFill>
            </a:endParaRPr>
          </a:p>
        </p:txBody>
      </p:sp>
      <p:sp>
        <p:nvSpPr>
          <p:cNvPr id="15" name="TextBox 14"/>
          <p:cNvSpPr txBox="1"/>
          <p:nvPr/>
        </p:nvSpPr>
        <p:spPr>
          <a:xfrm>
            <a:off x="1469876" y="2988480"/>
            <a:ext cx="1219200" cy="646331"/>
          </a:xfrm>
          <a:prstGeom prst="rect">
            <a:avLst/>
          </a:prstGeom>
          <a:noFill/>
        </p:spPr>
        <p:txBody>
          <a:bodyPr wrap="square" rtlCol="0">
            <a:spAutoFit/>
          </a:bodyPr>
          <a:lstStyle/>
          <a:p>
            <a:pPr algn="ctr"/>
            <a:r>
              <a:rPr lang="en-US" sz="1200" b="1" dirty="0" smtClean="0">
                <a:solidFill>
                  <a:srgbClr val="0000CC"/>
                </a:solidFill>
              </a:rPr>
              <a:t>Standard </a:t>
            </a:r>
          </a:p>
          <a:p>
            <a:pPr algn="ctr"/>
            <a:r>
              <a:rPr lang="en-US" sz="1200" b="1" dirty="0" smtClean="0">
                <a:solidFill>
                  <a:srgbClr val="0000CC"/>
                </a:solidFill>
              </a:rPr>
              <a:t>Deviation</a:t>
            </a:r>
          </a:p>
          <a:p>
            <a:pPr algn="ctr"/>
            <a:r>
              <a:rPr lang="en-US" sz="1200" b="1" dirty="0" smtClean="0">
                <a:solidFill>
                  <a:srgbClr val="0000CC"/>
                </a:solidFill>
              </a:rPr>
              <a:t>Units</a:t>
            </a:r>
            <a:endParaRPr lang="en-US" sz="1200" b="1" dirty="0">
              <a:solidFill>
                <a:srgbClr val="0000CC"/>
              </a:solidFill>
            </a:endParaRPr>
          </a:p>
        </p:txBody>
      </p:sp>
      <p:sp>
        <p:nvSpPr>
          <p:cNvPr id="16" name="TextBox 15"/>
          <p:cNvSpPr txBox="1"/>
          <p:nvPr/>
        </p:nvSpPr>
        <p:spPr>
          <a:xfrm>
            <a:off x="1773965" y="1214735"/>
            <a:ext cx="1219200" cy="461665"/>
          </a:xfrm>
          <a:prstGeom prst="rect">
            <a:avLst/>
          </a:prstGeom>
          <a:noFill/>
        </p:spPr>
        <p:txBody>
          <a:bodyPr wrap="square" rtlCol="0">
            <a:spAutoFit/>
          </a:bodyPr>
          <a:lstStyle/>
          <a:p>
            <a:pPr algn="ctr"/>
            <a:r>
              <a:rPr lang="en-US" sz="1200" b="1" dirty="0" smtClean="0">
                <a:solidFill>
                  <a:srgbClr val="0000CC"/>
                </a:solidFill>
              </a:rPr>
              <a:t>Standardized Difference</a:t>
            </a:r>
            <a:endParaRPr lang="en-US" sz="1200" b="1" dirty="0">
              <a:solidFill>
                <a:srgbClr val="0000CC"/>
              </a:solidFill>
            </a:endParaRPr>
          </a:p>
        </p:txBody>
      </p:sp>
      <p:sp>
        <p:nvSpPr>
          <p:cNvPr id="17" name="TextBox 16"/>
          <p:cNvSpPr txBox="1"/>
          <p:nvPr/>
        </p:nvSpPr>
        <p:spPr>
          <a:xfrm>
            <a:off x="3675404" y="234009"/>
            <a:ext cx="1219200" cy="461665"/>
          </a:xfrm>
          <a:prstGeom prst="rect">
            <a:avLst/>
          </a:prstGeom>
          <a:noFill/>
        </p:spPr>
        <p:txBody>
          <a:bodyPr wrap="square" rtlCol="0">
            <a:spAutoFit/>
          </a:bodyPr>
          <a:lstStyle/>
          <a:p>
            <a:pPr algn="ctr"/>
            <a:r>
              <a:rPr lang="en-US" sz="1200" b="1" dirty="0" smtClean="0">
                <a:solidFill>
                  <a:srgbClr val="0000CC"/>
                </a:solidFill>
              </a:rPr>
              <a:t>Statistical Significance</a:t>
            </a:r>
            <a:endParaRPr lang="en-US" sz="1200" b="1" dirty="0">
              <a:solidFill>
                <a:srgbClr val="0000CC"/>
              </a:solidFill>
            </a:endParaRPr>
          </a:p>
        </p:txBody>
      </p:sp>
      <p:sp>
        <p:nvSpPr>
          <p:cNvPr id="18" name="TextBox 17"/>
          <p:cNvSpPr txBox="1"/>
          <p:nvPr/>
        </p:nvSpPr>
        <p:spPr>
          <a:xfrm>
            <a:off x="5824671" y="3043535"/>
            <a:ext cx="1219200" cy="461665"/>
          </a:xfrm>
          <a:prstGeom prst="rect">
            <a:avLst/>
          </a:prstGeom>
          <a:noFill/>
        </p:spPr>
        <p:txBody>
          <a:bodyPr wrap="square" rtlCol="0">
            <a:spAutoFit/>
          </a:bodyPr>
          <a:lstStyle/>
          <a:p>
            <a:pPr algn="ctr"/>
            <a:r>
              <a:rPr lang="en-US" sz="1200" b="1" dirty="0" smtClean="0">
                <a:solidFill>
                  <a:srgbClr val="0000CC"/>
                </a:solidFill>
              </a:rPr>
              <a:t>Universal</a:t>
            </a:r>
          </a:p>
          <a:p>
            <a:pPr algn="ctr"/>
            <a:r>
              <a:rPr lang="en-US" sz="1200" b="1" dirty="0" smtClean="0">
                <a:solidFill>
                  <a:srgbClr val="0000CC"/>
                </a:solidFill>
              </a:rPr>
              <a:t>Standard</a:t>
            </a:r>
            <a:endParaRPr lang="en-US" sz="1200" b="1" dirty="0">
              <a:solidFill>
                <a:srgbClr val="0000CC"/>
              </a:solidFill>
            </a:endParaRPr>
          </a:p>
        </p:txBody>
      </p:sp>
      <p:cxnSp>
        <p:nvCxnSpPr>
          <p:cNvPr id="3" name="Straight Arrow Connector 2"/>
          <p:cNvCxnSpPr/>
          <p:nvPr/>
        </p:nvCxnSpPr>
        <p:spPr>
          <a:xfrm flipH="1">
            <a:off x="5029200" y="1752600"/>
            <a:ext cx="795471" cy="838200"/>
          </a:xfrm>
          <a:prstGeom prst="straightConnector1">
            <a:avLst/>
          </a:prstGeom>
          <a:ln>
            <a:solidFill>
              <a:schemeClr val="tx1"/>
            </a:solidFill>
            <a:prstDash val="sysDash"/>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20" name="TextBox 19"/>
          <p:cNvSpPr txBox="1"/>
          <p:nvPr/>
        </p:nvSpPr>
        <p:spPr>
          <a:xfrm>
            <a:off x="1518835" y="5551140"/>
            <a:ext cx="1796040" cy="707886"/>
          </a:xfrm>
          <a:prstGeom prst="rect">
            <a:avLst/>
          </a:prstGeom>
          <a:solidFill>
            <a:schemeClr val="bg1"/>
          </a:solidFill>
        </p:spPr>
        <p:txBody>
          <a:bodyPr wrap="square" rtlCol="0">
            <a:spAutoFit/>
          </a:bodyPr>
          <a:lstStyle/>
          <a:p>
            <a:pPr algn="ctr"/>
            <a:r>
              <a:rPr lang="en-US" sz="1000" dirty="0">
                <a:solidFill>
                  <a:srgbClr val="0000CC"/>
                </a:solidFill>
              </a:rPr>
              <a:t>f</a:t>
            </a:r>
            <a:r>
              <a:rPr lang="en-US" sz="1000" dirty="0" smtClean="0">
                <a:solidFill>
                  <a:srgbClr val="0000CC"/>
                </a:solidFill>
              </a:rPr>
              <a:t>rom each group in order to make a fair comparison with any other group differences out there.</a:t>
            </a:r>
            <a:endParaRPr lang="en-US" sz="1000" dirty="0">
              <a:solidFill>
                <a:srgbClr val="0000CC"/>
              </a:solidFill>
            </a:endParaRPr>
          </a:p>
        </p:txBody>
      </p:sp>
      <p:cxnSp>
        <p:nvCxnSpPr>
          <p:cNvPr id="21" name="Straight Arrow Connector 20"/>
          <p:cNvCxnSpPr/>
          <p:nvPr/>
        </p:nvCxnSpPr>
        <p:spPr>
          <a:xfrm flipH="1" flipV="1">
            <a:off x="4772826" y="762000"/>
            <a:ext cx="865974" cy="553860"/>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4285004" y="858184"/>
            <a:ext cx="1804589" cy="246221"/>
          </a:xfrm>
          <a:prstGeom prst="rect">
            <a:avLst/>
          </a:prstGeom>
          <a:solidFill>
            <a:schemeClr val="bg1"/>
          </a:solidFill>
        </p:spPr>
        <p:txBody>
          <a:bodyPr wrap="square" rtlCol="0">
            <a:spAutoFit/>
          </a:bodyPr>
          <a:lstStyle/>
          <a:p>
            <a:pPr algn="ctr"/>
            <a:r>
              <a:rPr lang="en-US" sz="1000" dirty="0">
                <a:solidFill>
                  <a:srgbClr val="0000CC"/>
                </a:solidFill>
              </a:rPr>
              <a:t>u</a:t>
            </a:r>
            <a:r>
              <a:rPr lang="en-US" sz="1000" dirty="0" smtClean="0">
                <a:solidFill>
                  <a:srgbClr val="0000CC"/>
                </a:solidFill>
              </a:rPr>
              <a:t>sed to show how large is the</a:t>
            </a:r>
            <a:endParaRPr lang="en-US" sz="1000" dirty="0">
              <a:solidFill>
                <a:srgbClr val="0000CC"/>
              </a:solidFill>
            </a:endParaRPr>
          </a:p>
        </p:txBody>
      </p:sp>
      <p:cxnSp>
        <p:nvCxnSpPr>
          <p:cNvPr id="23" name="Straight Arrow Connector 22"/>
          <p:cNvCxnSpPr/>
          <p:nvPr/>
        </p:nvCxnSpPr>
        <p:spPr>
          <a:xfrm flipH="1">
            <a:off x="3056454" y="1503998"/>
            <a:ext cx="2545670" cy="0"/>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3357604" y="1353979"/>
            <a:ext cx="528596" cy="246221"/>
          </a:xfrm>
          <a:prstGeom prst="rect">
            <a:avLst/>
          </a:prstGeom>
          <a:solidFill>
            <a:schemeClr val="bg1"/>
          </a:solidFill>
        </p:spPr>
        <p:txBody>
          <a:bodyPr wrap="square" rtlCol="0">
            <a:spAutoFit/>
          </a:bodyPr>
          <a:lstStyle/>
          <a:p>
            <a:pPr algn="ctr"/>
            <a:r>
              <a:rPr lang="en-US" sz="1000" dirty="0" smtClean="0">
                <a:solidFill>
                  <a:srgbClr val="0000CC"/>
                </a:solidFill>
              </a:rPr>
              <a:t>shows</a:t>
            </a:r>
            <a:endParaRPr lang="en-US" sz="1000" dirty="0">
              <a:solidFill>
                <a:srgbClr val="0000CC"/>
              </a:solidFill>
            </a:endParaRPr>
          </a:p>
        </p:txBody>
      </p:sp>
      <p:cxnSp>
        <p:nvCxnSpPr>
          <p:cNvPr id="25" name="Straight Arrow Connector 24"/>
          <p:cNvCxnSpPr/>
          <p:nvPr/>
        </p:nvCxnSpPr>
        <p:spPr>
          <a:xfrm flipH="1">
            <a:off x="2689076" y="638890"/>
            <a:ext cx="1001639" cy="538965"/>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6" name="TextBox 25"/>
          <p:cNvSpPr txBox="1"/>
          <p:nvPr/>
        </p:nvSpPr>
        <p:spPr>
          <a:xfrm>
            <a:off x="2491006" y="636743"/>
            <a:ext cx="1130896" cy="246221"/>
          </a:xfrm>
          <a:prstGeom prst="rect">
            <a:avLst/>
          </a:prstGeom>
          <a:solidFill>
            <a:schemeClr val="bg1"/>
          </a:solidFill>
        </p:spPr>
        <p:txBody>
          <a:bodyPr wrap="square" rtlCol="0">
            <a:spAutoFit/>
          </a:bodyPr>
          <a:lstStyle/>
          <a:p>
            <a:pPr algn="ctr"/>
            <a:r>
              <a:rPr lang="en-US" sz="1000" dirty="0">
                <a:solidFill>
                  <a:srgbClr val="0000CC"/>
                </a:solidFill>
              </a:rPr>
              <a:t>d</a:t>
            </a:r>
            <a:r>
              <a:rPr lang="en-US" sz="1000" dirty="0" smtClean="0">
                <a:solidFill>
                  <a:srgbClr val="0000CC"/>
                </a:solidFill>
              </a:rPr>
              <a:t>oesn’t show</a:t>
            </a:r>
            <a:endParaRPr lang="en-US" sz="1000" dirty="0">
              <a:solidFill>
                <a:srgbClr val="0000CC"/>
              </a:solidFill>
            </a:endParaRPr>
          </a:p>
        </p:txBody>
      </p:sp>
      <p:cxnSp>
        <p:nvCxnSpPr>
          <p:cNvPr id="28" name="Straight Arrow Connector 27"/>
          <p:cNvCxnSpPr/>
          <p:nvPr/>
        </p:nvCxnSpPr>
        <p:spPr>
          <a:xfrm flipH="1">
            <a:off x="2121493" y="1816983"/>
            <a:ext cx="152401" cy="1143000"/>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1632245" y="2174217"/>
            <a:ext cx="1130896" cy="246221"/>
          </a:xfrm>
          <a:prstGeom prst="rect">
            <a:avLst/>
          </a:prstGeom>
          <a:solidFill>
            <a:schemeClr val="bg1"/>
          </a:solidFill>
        </p:spPr>
        <p:txBody>
          <a:bodyPr wrap="square" rtlCol="0">
            <a:spAutoFit/>
          </a:bodyPr>
          <a:lstStyle/>
          <a:p>
            <a:pPr algn="ctr"/>
            <a:r>
              <a:rPr lang="en-US" sz="1000" dirty="0" smtClean="0">
                <a:solidFill>
                  <a:srgbClr val="0000CC"/>
                </a:solidFill>
              </a:rPr>
              <a:t>measured in </a:t>
            </a:r>
            <a:endParaRPr lang="en-US" sz="1000" dirty="0">
              <a:solidFill>
                <a:srgbClr val="0000CC"/>
              </a:solidFill>
            </a:endParaRPr>
          </a:p>
        </p:txBody>
      </p:sp>
      <p:cxnSp>
        <p:nvCxnSpPr>
          <p:cNvPr id="32" name="Straight Arrow Connector 31"/>
          <p:cNvCxnSpPr/>
          <p:nvPr/>
        </p:nvCxnSpPr>
        <p:spPr>
          <a:xfrm>
            <a:off x="6281158" y="1888529"/>
            <a:ext cx="119642" cy="1007071"/>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3" name="TextBox 32"/>
          <p:cNvSpPr txBox="1"/>
          <p:nvPr/>
        </p:nvSpPr>
        <p:spPr>
          <a:xfrm>
            <a:off x="5663011" y="2297327"/>
            <a:ext cx="1130896" cy="400110"/>
          </a:xfrm>
          <a:prstGeom prst="rect">
            <a:avLst/>
          </a:prstGeom>
          <a:solidFill>
            <a:schemeClr val="bg1"/>
          </a:solidFill>
        </p:spPr>
        <p:txBody>
          <a:bodyPr wrap="square" rtlCol="0">
            <a:spAutoFit/>
          </a:bodyPr>
          <a:lstStyle/>
          <a:p>
            <a:pPr algn="ctr"/>
            <a:r>
              <a:rPr lang="en-US" sz="1000" dirty="0">
                <a:solidFill>
                  <a:srgbClr val="0000CC"/>
                </a:solidFill>
              </a:rPr>
              <a:t>m</a:t>
            </a:r>
            <a:r>
              <a:rPr lang="en-US" sz="1000" dirty="0" smtClean="0">
                <a:solidFill>
                  <a:srgbClr val="0000CC"/>
                </a:solidFill>
              </a:rPr>
              <a:t>akes it possible to use a</a:t>
            </a:r>
            <a:endParaRPr lang="en-US" sz="1000" dirty="0">
              <a:solidFill>
                <a:srgbClr val="0000CC"/>
              </a:solidFill>
            </a:endParaRPr>
          </a:p>
        </p:txBody>
      </p:sp>
      <p:cxnSp>
        <p:nvCxnSpPr>
          <p:cNvPr id="35" name="Straight Arrow Connector 34"/>
          <p:cNvCxnSpPr/>
          <p:nvPr/>
        </p:nvCxnSpPr>
        <p:spPr>
          <a:xfrm flipV="1">
            <a:off x="4648200" y="3657601"/>
            <a:ext cx="1524000" cy="2171282"/>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6" name="TextBox 35"/>
          <p:cNvSpPr txBox="1"/>
          <p:nvPr/>
        </p:nvSpPr>
        <p:spPr>
          <a:xfrm>
            <a:off x="4590158" y="5310174"/>
            <a:ext cx="1130896" cy="246221"/>
          </a:xfrm>
          <a:prstGeom prst="rect">
            <a:avLst/>
          </a:prstGeom>
          <a:solidFill>
            <a:schemeClr val="bg1"/>
          </a:solidFill>
        </p:spPr>
        <p:txBody>
          <a:bodyPr wrap="square" rtlCol="0">
            <a:spAutoFit/>
          </a:bodyPr>
          <a:lstStyle/>
          <a:p>
            <a:pPr algn="ctr"/>
            <a:r>
              <a:rPr lang="en-US" sz="1000" dirty="0" smtClean="0">
                <a:solidFill>
                  <a:srgbClr val="0000CC"/>
                </a:solidFill>
              </a:rPr>
              <a:t>is not based on a</a:t>
            </a:r>
            <a:endParaRPr lang="en-US" sz="1000" dirty="0">
              <a:solidFill>
                <a:srgbClr val="0000CC"/>
              </a:solidFill>
            </a:endParaRPr>
          </a:p>
        </p:txBody>
      </p:sp>
      <p:cxnSp>
        <p:nvCxnSpPr>
          <p:cNvPr id="39" name="Straight Arrow Connector 38"/>
          <p:cNvCxnSpPr/>
          <p:nvPr/>
        </p:nvCxnSpPr>
        <p:spPr>
          <a:xfrm flipH="1" flipV="1">
            <a:off x="2121493" y="3702270"/>
            <a:ext cx="110385" cy="1042943"/>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0" name="TextBox 39"/>
          <p:cNvSpPr txBox="1"/>
          <p:nvPr/>
        </p:nvSpPr>
        <p:spPr>
          <a:xfrm>
            <a:off x="1632245" y="4260321"/>
            <a:ext cx="1130896" cy="246221"/>
          </a:xfrm>
          <a:prstGeom prst="rect">
            <a:avLst/>
          </a:prstGeom>
          <a:solidFill>
            <a:schemeClr val="bg1"/>
          </a:solidFill>
        </p:spPr>
        <p:txBody>
          <a:bodyPr wrap="square" rtlCol="0">
            <a:spAutoFit/>
          </a:bodyPr>
          <a:lstStyle/>
          <a:p>
            <a:pPr algn="ctr"/>
            <a:r>
              <a:rPr lang="en-US" sz="1000" dirty="0" smtClean="0">
                <a:solidFill>
                  <a:srgbClr val="0000CC"/>
                </a:solidFill>
              </a:rPr>
              <a:t>measured in </a:t>
            </a:r>
            <a:endParaRPr lang="en-US" sz="1000" dirty="0">
              <a:solidFill>
                <a:srgbClr val="0000CC"/>
              </a:solidFill>
            </a:endParaRPr>
          </a:p>
        </p:txBody>
      </p:sp>
      <p:sp>
        <p:nvSpPr>
          <p:cNvPr id="30" name="TextBox 29"/>
          <p:cNvSpPr txBox="1"/>
          <p:nvPr/>
        </p:nvSpPr>
        <p:spPr>
          <a:xfrm>
            <a:off x="3777952" y="2574326"/>
            <a:ext cx="1219200" cy="1384995"/>
          </a:xfrm>
          <a:prstGeom prst="rect">
            <a:avLst/>
          </a:prstGeom>
          <a:noFill/>
        </p:spPr>
        <p:txBody>
          <a:bodyPr wrap="square" rtlCol="0">
            <a:spAutoFit/>
          </a:bodyPr>
          <a:lstStyle/>
          <a:p>
            <a:pPr algn="ctr"/>
            <a:r>
              <a:rPr lang="en-US" sz="1200" dirty="0" smtClean="0">
                <a:solidFill>
                  <a:srgbClr val="FF0000"/>
                </a:solidFill>
              </a:rPr>
              <a:t>The Effect Size provides a universal comparison of the differences between any groups</a:t>
            </a:r>
            <a:endParaRPr lang="en-US" sz="1200" b="1" dirty="0">
              <a:solidFill>
                <a:srgbClr val="FF0000"/>
              </a:solidFill>
            </a:endParaRPr>
          </a:p>
        </p:txBody>
      </p:sp>
      <p:cxnSp>
        <p:nvCxnSpPr>
          <p:cNvPr id="31" name="Straight Arrow Connector 30"/>
          <p:cNvCxnSpPr/>
          <p:nvPr/>
        </p:nvCxnSpPr>
        <p:spPr>
          <a:xfrm flipH="1">
            <a:off x="5155607" y="3309602"/>
            <a:ext cx="787993" cy="24832"/>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a:xfrm>
            <a:off x="4318837" y="874608"/>
            <a:ext cx="102547" cy="1716142"/>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8" name="TextBox 37"/>
          <p:cNvSpPr txBox="1"/>
          <p:nvPr/>
        </p:nvSpPr>
        <p:spPr>
          <a:xfrm>
            <a:off x="3547200" y="1508330"/>
            <a:ext cx="1296915" cy="553998"/>
          </a:xfrm>
          <a:prstGeom prst="rect">
            <a:avLst/>
          </a:prstGeom>
          <a:solidFill>
            <a:srgbClr val="FFFF00"/>
          </a:solidFill>
        </p:spPr>
        <p:txBody>
          <a:bodyPr wrap="square" rtlCol="0">
            <a:spAutoFit/>
          </a:bodyPr>
          <a:lstStyle/>
          <a:p>
            <a:pPr algn="ctr"/>
            <a:r>
              <a:rPr lang="en-US" sz="1000" b="1" dirty="0">
                <a:solidFill>
                  <a:srgbClr val="FF0000"/>
                </a:solidFill>
              </a:rPr>
              <a:t>d</a:t>
            </a:r>
            <a:r>
              <a:rPr lang="en-US" sz="1000" b="1" dirty="0" smtClean="0">
                <a:solidFill>
                  <a:srgbClr val="FF0000"/>
                </a:solidFill>
              </a:rPr>
              <a:t>oes not express the magnitude of significance as does</a:t>
            </a:r>
            <a:endParaRPr lang="en-US" sz="1000" b="1" dirty="0">
              <a:solidFill>
                <a:srgbClr val="FF0000"/>
              </a:solidFill>
            </a:endParaRPr>
          </a:p>
        </p:txBody>
      </p:sp>
      <p:cxnSp>
        <p:nvCxnSpPr>
          <p:cNvPr id="41" name="Straight Arrow Connector 40"/>
          <p:cNvCxnSpPr/>
          <p:nvPr/>
        </p:nvCxnSpPr>
        <p:spPr>
          <a:xfrm>
            <a:off x="2689076" y="1816983"/>
            <a:ext cx="940159" cy="841761"/>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2" name="TextBox 41"/>
          <p:cNvSpPr txBox="1"/>
          <p:nvPr/>
        </p:nvSpPr>
        <p:spPr>
          <a:xfrm>
            <a:off x="2689076" y="2020328"/>
            <a:ext cx="1088876" cy="507831"/>
          </a:xfrm>
          <a:prstGeom prst="rect">
            <a:avLst/>
          </a:prstGeom>
          <a:solidFill>
            <a:srgbClr val="FFFF00"/>
          </a:solidFill>
        </p:spPr>
        <p:txBody>
          <a:bodyPr wrap="square" rtlCol="0">
            <a:spAutoFit/>
          </a:bodyPr>
          <a:lstStyle/>
          <a:p>
            <a:pPr algn="ctr"/>
            <a:r>
              <a:rPr lang="en-US" sz="900" b="1" dirty="0">
                <a:solidFill>
                  <a:srgbClr val="FF0000"/>
                </a:solidFill>
              </a:rPr>
              <a:t>u</a:t>
            </a:r>
            <a:r>
              <a:rPr lang="en-US" sz="900" b="1" dirty="0" smtClean="0">
                <a:solidFill>
                  <a:srgbClr val="FF0000"/>
                </a:solidFill>
              </a:rPr>
              <a:t>ses raw score difference and converts them into</a:t>
            </a:r>
            <a:endParaRPr lang="en-US" sz="900" b="1" dirty="0">
              <a:solidFill>
                <a:srgbClr val="FF0000"/>
              </a:solidFill>
            </a:endParaRPr>
          </a:p>
        </p:txBody>
      </p:sp>
      <p:cxnSp>
        <p:nvCxnSpPr>
          <p:cNvPr id="43" name="Straight Arrow Connector 42"/>
          <p:cNvCxnSpPr/>
          <p:nvPr/>
        </p:nvCxnSpPr>
        <p:spPr>
          <a:xfrm flipV="1">
            <a:off x="2620431" y="3309602"/>
            <a:ext cx="1024116" cy="13938"/>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4" name="TextBox 43"/>
          <p:cNvSpPr txBox="1"/>
          <p:nvPr/>
        </p:nvSpPr>
        <p:spPr>
          <a:xfrm>
            <a:off x="2782989" y="3018584"/>
            <a:ext cx="646011" cy="830997"/>
          </a:xfrm>
          <a:prstGeom prst="rect">
            <a:avLst/>
          </a:prstGeom>
          <a:solidFill>
            <a:srgbClr val="FFFF00"/>
          </a:solidFill>
        </p:spPr>
        <p:txBody>
          <a:bodyPr wrap="square" rtlCol="0">
            <a:spAutoFit/>
          </a:bodyPr>
          <a:lstStyle/>
          <a:p>
            <a:pPr algn="ctr"/>
            <a:r>
              <a:rPr lang="en-US" sz="800" b="1" dirty="0" smtClean="0">
                <a:solidFill>
                  <a:srgbClr val="FF0000"/>
                </a:solidFill>
              </a:rPr>
              <a:t>Is what the raw</a:t>
            </a:r>
          </a:p>
          <a:p>
            <a:pPr algn="ctr"/>
            <a:r>
              <a:rPr lang="en-US" sz="800" b="1" dirty="0">
                <a:solidFill>
                  <a:srgbClr val="FF0000"/>
                </a:solidFill>
              </a:rPr>
              <a:t>s</a:t>
            </a:r>
            <a:r>
              <a:rPr lang="en-US" sz="800" b="1" dirty="0" smtClean="0">
                <a:solidFill>
                  <a:srgbClr val="FF0000"/>
                </a:solidFill>
              </a:rPr>
              <a:t>cores are converted </a:t>
            </a:r>
          </a:p>
          <a:p>
            <a:pPr algn="ctr"/>
            <a:r>
              <a:rPr lang="en-US" sz="800" b="1" dirty="0" smtClean="0">
                <a:solidFill>
                  <a:srgbClr val="FF0000"/>
                </a:solidFill>
              </a:rPr>
              <a:t>into to be used as</a:t>
            </a:r>
            <a:endParaRPr lang="en-US" sz="800" b="1" dirty="0">
              <a:solidFill>
                <a:srgbClr val="FF0000"/>
              </a:solidFill>
            </a:endParaRPr>
          </a:p>
        </p:txBody>
      </p:sp>
      <p:cxnSp>
        <p:nvCxnSpPr>
          <p:cNvPr id="52" name="Straight Arrow Connector 51"/>
          <p:cNvCxnSpPr/>
          <p:nvPr/>
        </p:nvCxnSpPr>
        <p:spPr>
          <a:xfrm flipH="1">
            <a:off x="4336278" y="1803799"/>
            <a:ext cx="1607322" cy="4025084"/>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53" name="TextBox 52"/>
          <p:cNvSpPr txBox="1"/>
          <p:nvPr/>
        </p:nvSpPr>
        <p:spPr>
          <a:xfrm>
            <a:off x="4419600" y="4114800"/>
            <a:ext cx="914400" cy="646331"/>
          </a:xfrm>
          <a:prstGeom prst="rect">
            <a:avLst/>
          </a:prstGeom>
          <a:solidFill>
            <a:schemeClr val="bg1"/>
          </a:solidFill>
        </p:spPr>
        <p:txBody>
          <a:bodyPr wrap="square" rtlCol="0">
            <a:spAutoFit/>
          </a:bodyPr>
          <a:lstStyle/>
          <a:p>
            <a:pPr algn="ctr"/>
            <a:r>
              <a:rPr lang="en-US" sz="900" dirty="0">
                <a:solidFill>
                  <a:srgbClr val="0000CC"/>
                </a:solidFill>
              </a:rPr>
              <a:t>p</a:t>
            </a:r>
            <a:r>
              <a:rPr lang="en-US" sz="900" dirty="0" smtClean="0">
                <a:solidFill>
                  <a:srgbClr val="0000CC"/>
                </a:solidFill>
              </a:rPr>
              <a:t>rovides more interpretable information than the</a:t>
            </a:r>
            <a:endParaRPr lang="en-US" sz="900" dirty="0">
              <a:solidFill>
                <a:srgbClr val="0000CC"/>
              </a:solidFill>
            </a:endParaRPr>
          </a:p>
        </p:txBody>
      </p:sp>
      <p:cxnSp>
        <p:nvCxnSpPr>
          <p:cNvPr id="59" name="Straight Arrow Connector 58"/>
          <p:cNvCxnSpPr/>
          <p:nvPr/>
        </p:nvCxnSpPr>
        <p:spPr>
          <a:xfrm flipH="1">
            <a:off x="4648200" y="1680865"/>
            <a:ext cx="1014812" cy="893461"/>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62" name="TextBox 61"/>
          <p:cNvSpPr txBox="1"/>
          <p:nvPr/>
        </p:nvSpPr>
        <p:spPr>
          <a:xfrm>
            <a:off x="4799082" y="1993822"/>
            <a:ext cx="795470" cy="369332"/>
          </a:xfrm>
          <a:prstGeom prst="rect">
            <a:avLst/>
          </a:prstGeom>
          <a:solidFill>
            <a:srgbClr val="FFFF00"/>
          </a:solidFill>
        </p:spPr>
        <p:txBody>
          <a:bodyPr wrap="square" rtlCol="0">
            <a:spAutoFit/>
          </a:bodyPr>
          <a:lstStyle/>
          <a:p>
            <a:pPr algn="ctr"/>
            <a:r>
              <a:rPr lang="en-US" sz="900" b="1" dirty="0" smtClean="0">
                <a:solidFill>
                  <a:srgbClr val="FF0000"/>
                </a:solidFill>
              </a:rPr>
              <a:t>Is defined as follows</a:t>
            </a:r>
            <a:endParaRPr lang="en-US" sz="900" b="1" dirty="0">
              <a:solidFill>
                <a:srgbClr val="FF0000"/>
              </a:solidFill>
            </a:endParaRPr>
          </a:p>
        </p:txBody>
      </p:sp>
      <p:cxnSp>
        <p:nvCxnSpPr>
          <p:cNvPr id="45" name="Straight Arrow Connector 44"/>
          <p:cNvCxnSpPr/>
          <p:nvPr/>
        </p:nvCxnSpPr>
        <p:spPr>
          <a:xfrm flipH="1">
            <a:off x="2763141" y="3886200"/>
            <a:ext cx="1014812" cy="1046002"/>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5318488" y="3094734"/>
            <a:ext cx="545851" cy="461665"/>
          </a:xfrm>
          <a:prstGeom prst="rect">
            <a:avLst/>
          </a:prstGeom>
          <a:solidFill>
            <a:srgbClr val="FFFF00"/>
          </a:solidFill>
        </p:spPr>
        <p:txBody>
          <a:bodyPr wrap="square" rtlCol="0">
            <a:spAutoFit/>
          </a:bodyPr>
          <a:lstStyle/>
          <a:p>
            <a:pPr algn="ctr"/>
            <a:r>
              <a:rPr lang="en-US" sz="800" b="1" dirty="0" smtClean="0">
                <a:solidFill>
                  <a:srgbClr val="FF0000"/>
                </a:solidFill>
              </a:rPr>
              <a:t>Is made possible through</a:t>
            </a:r>
            <a:endParaRPr lang="en-US" sz="750" b="1" dirty="0">
              <a:solidFill>
                <a:srgbClr val="FF0000"/>
              </a:solidFill>
            </a:endParaRPr>
          </a:p>
        </p:txBody>
      </p:sp>
      <p:cxnSp>
        <p:nvCxnSpPr>
          <p:cNvPr id="54" name="Straight Arrow Connector 53"/>
          <p:cNvCxnSpPr/>
          <p:nvPr/>
        </p:nvCxnSpPr>
        <p:spPr>
          <a:xfrm flipV="1">
            <a:off x="4114800" y="3959321"/>
            <a:ext cx="1" cy="1945762"/>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57" name="TextBox 56"/>
          <p:cNvSpPr txBox="1"/>
          <p:nvPr/>
        </p:nvSpPr>
        <p:spPr>
          <a:xfrm>
            <a:off x="3680508" y="4743242"/>
            <a:ext cx="850307" cy="507831"/>
          </a:xfrm>
          <a:prstGeom prst="rect">
            <a:avLst/>
          </a:prstGeom>
          <a:solidFill>
            <a:srgbClr val="FFFF00"/>
          </a:solidFill>
        </p:spPr>
        <p:txBody>
          <a:bodyPr wrap="square" rtlCol="0">
            <a:spAutoFit/>
          </a:bodyPr>
          <a:lstStyle/>
          <a:p>
            <a:pPr algn="ctr"/>
            <a:r>
              <a:rPr lang="en-US" sz="900" b="1" dirty="0" smtClean="0">
                <a:solidFill>
                  <a:srgbClr val="FF0000"/>
                </a:solidFill>
              </a:rPr>
              <a:t>Is standardized through</a:t>
            </a:r>
            <a:endParaRPr lang="en-US" sz="900" b="1" dirty="0">
              <a:solidFill>
                <a:srgbClr val="FF0000"/>
              </a:solidFill>
            </a:endParaRPr>
          </a:p>
        </p:txBody>
      </p:sp>
      <p:cxnSp>
        <p:nvCxnSpPr>
          <p:cNvPr id="60" name="Straight Arrow Connector 59"/>
          <p:cNvCxnSpPr/>
          <p:nvPr/>
        </p:nvCxnSpPr>
        <p:spPr>
          <a:xfrm flipV="1">
            <a:off x="2627725" y="3702270"/>
            <a:ext cx="1001510" cy="1139092"/>
          </a:xfrm>
          <a:prstGeom prst="straightConnector1">
            <a:avLst/>
          </a:prstGeom>
          <a:ln>
            <a:solidFill>
              <a:srgbClr val="FF0000"/>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61" name="TextBox 60"/>
          <p:cNvSpPr txBox="1"/>
          <p:nvPr/>
        </p:nvSpPr>
        <p:spPr>
          <a:xfrm>
            <a:off x="2410002" y="4038600"/>
            <a:ext cx="866598" cy="338554"/>
          </a:xfrm>
          <a:prstGeom prst="rect">
            <a:avLst/>
          </a:prstGeom>
          <a:solidFill>
            <a:srgbClr val="FFFF00"/>
          </a:solidFill>
        </p:spPr>
        <p:txBody>
          <a:bodyPr wrap="square" rtlCol="0">
            <a:spAutoFit/>
          </a:bodyPr>
          <a:lstStyle/>
          <a:p>
            <a:pPr algn="ctr"/>
            <a:r>
              <a:rPr lang="en-US" sz="800" b="1" dirty="0" smtClean="0">
                <a:solidFill>
                  <a:srgbClr val="FF0000"/>
                </a:solidFill>
              </a:rPr>
              <a:t>Is what is measured by</a:t>
            </a:r>
            <a:endParaRPr lang="en-US" sz="800" b="1" dirty="0">
              <a:solidFill>
                <a:srgbClr val="FF0000"/>
              </a:solidFill>
            </a:endParaRPr>
          </a:p>
        </p:txBody>
      </p:sp>
      <p:cxnSp>
        <p:nvCxnSpPr>
          <p:cNvPr id="63" name="Straight Arrow Connector 62"/>
          <p:cNvCxnSpPr/>
          <p:nvPr/>
        </p:nvCxnSpPr>
        <p:spPr>
          <a:xfrm flipH="1">
            <a:off x="2491006" y="1600200"/>
            <a:ext cx="3147794" cy="1418384"/>
          </a:xfrm>
          <a:prstGeom prst="straightConnector1">
            <a:avLst/>
          </a:prstGeom>
          <a:ln>
            <a:solidFill>
              <a:schemeClr val="tx1"/>
            </a:solidFill>
            <a:prstDash val="sysDash"/>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66" name="TextBox 65"/>
          <p:cNvSpPr txBox="1"/>
          <p:nvPr/>
        </p:nvSpPr>
        <p:spPr>
          <a:xfrm>
            <a:off x="2671280" y="2497385"/>
            <a:ext cx="643595" cy="584775"/>
          </a:xfrm>
          <a:prstGeom prst="rect">
            <a:avLst/>
          </a:prstGeom>
          <a:solidFill>
            <a:schemeClr val="bg1"/>
          </a:solidFill>
        </p:spPr>
        <p:txBody>
          <a:bodyPr wrap="square" rtlCol="0">
            <a:spAutoFit/>
          </a:bodyPr>
          <a:lstStyle/>
          <a:p>
            <a:pPr algn="ctr"/>
            <a:r>
              <a:rPr lang="en-US" sz="800" dirty="0" smtClean="0">
                <a:solidFill>
                  <a:srgbClr val="0000CC"/>
                </a:solidFill>
              </a:rPr>
              <a:t>needs this for its </a:t>
            </a:r>
            <a:r>
              <a:rPr lang="en-US" sz="800" dirty="0" err="1" smtClean="0">
                <a:solidFill>
                  <a:srgbClr val="0000CC"/>
                </a:solidFill>
              </a:rPr>
              <a:t>computa-tion</a:t>
            </a:r>
            <a:endParaRPr lang="en-US" sz="800" dirty="0">
              <a:solidFill>
                <a:srgbClr val="0000CC"/>
              </a:solidFill>
            </a:endParaRPr>
          </a:p>
        </p:txBody>
      </p:sp>
      <p:sp>
        <p:nvSpPr>
          <p:cNvPr id="67" name="TextBox 66"/>
          <p:cNvSpPr txBox="1"/>
          <p:nvPr/>
        </p:nvSpPr>
        <p:spPr>
          <a:xfrm>
            <a:off x="3334544" y="4038600"/>
            <a:ext cx="627856" cy="369332"/>
          </a:xfrm>
          <a:prstGeom prst="rect">
            <a:avLst/>
          </a:prstGeom>
          <a:solidFill>
            <a:schemeClr val="bg1"/>
          </a:solidFill>
        </p:spPr>
        <p:txBody>
          <a:bodyPr wrap="square" rtlCol="0">
            <a:spAutoFit/>
          </a:bodyPr>
          <a:lstStyle/>
          <a:p>
            <a:pPr algn="ctr"/>
            <a:r>
              <a:rPr lang="en-US" sz="900" dirty="0" smtClean="0">
                <a:solidFill>
                  <a:srgbClr val="0000CC"/>
                </a:solidFill>
              </a:rPr>
              <a:t>Standard-</a:t>
            </a:r>
            <a:r>
              <a:rPr lang="en-US" sz="900" dirty="0" err="1" smtClean="0">
                <a:solidFill>
                  <a:srgbClr val="0000CC"/>
                </a:solidFill>
              </a:rPr>
              <a:t>izes</a:t>
            </a:r>
            <a:r>
              <a:rPr lang="en-US" sz="900" dirty="0" smtClean="0">
                <a:solidFill>
                  <a:srgbClr val="0000CC"/>
                </a:solidFill>
              </a:rPr>
              <a:t> the</a:t>
            </a:r>
            <a:endParaRPr lang="en-US" sz="900" dirty="0">
              <a:solidFill>
                <a:srgbClr val="0000CC"/>
              </a:solidFill>
            </a:endParaRPr>
          </a:p>
        </p:txBody>
      </p:sp>
    </p:spTree>
    <p:extLst>
      <p:ext uri="{BB962C8B-B14F-4D97-AF65-F5344CB8AC3E}">
        <p14:creationId xmlns:p14="http://schemas.microsoft.com/office/powerpoint/2010/main" val="172915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subTnLst>
                                    <p:animClr clrSpc="rgb" dir="cw">
                                      <p:cBhvr override="childStyle">
                                        <p:cTn dur="1" fill="hold" display="0" masterRel="nextClick" afterEffect="1"/>
                                        <p:tgtEl>
                                          <p:spTgt spid="59"/>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6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2">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2">
                                            <p:txEl>
                                              <p:pRg st="0" end="0"/>
                                            </p:txEl>
                                          </p:spTgt>
                                        </p:tgtEl>
                                        <p:attrNameLst>
                                          <p:attrName>ppt_c</p:attrName>
                                        </p:attrNameLst>
                                      </p:cBhvr>
                                      <p:to>
                                        <a:schemeClr val="tx1"/>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subTnLst>
                                    <p:animClr clrSpc="rgb" dir="cw">
                                      <p:cBhvr override="childStyle">
                                        <p:cTn dur="1" fill="hold" display="0" masterRel="nextClick" afterEffect="1"/>
                                        <p:tgtEl>
                                          <p:spTgt spid="37"/>
                                        </p:tgtEl>
                                        <p:attrNameLst>
                                          <p:attrName>ppt_c</p:attrName>
                                        </p:attrNameLst>
                                      </p:cBhvr>
                                      <p:to>
                                        <a:schemeClr val="tx1"/>
                                      </p:to>
                                    </p:animClr>
                                  </p:sub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8">
                                            <p:txEl>
                                              <p:pRg st="0" end="0"/>
                                            </p:txEl>
                                          </p:spTgt>
                                        </p:tgtEl>
                                        <p:attrNameLst>
                                          <p:attrName>ppt_c</p:attrName>
                                        </p:attrNameLst>
                                      </p:cBhvr>
                                      <p:to>
                                        <a:schemeClr val="tx1"/>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subTnLst>
                                    <p:animClr clrSpc="rgb" dir="cw">
                                      <p:cBhvr override="childStyle">
                                        <p:cTn dur="1" fill="hold" display="0" masterRel="nextClick" afterEffect="1"/>
                                        <p:tgtEl>
                                          <p:spTgt spid="41"/>
                                        </p:tgtEl>
                                        <p:attrNameLst>
                                          <p:attrName>ppt_c</p:attrName>
                                        </p:attrNameLst>
                                      </p:cBhvr>
                                      <p:to>
                                        <a:schemeClr val="tx1"/>
                                      </p:to>
                                    </p:animClr>
                                  </p:subTnLst>
                                </p:cTn>
                              </p:par>
                              <p:par>
                                <p:cTn id="23" presetID="1" presetClass="entr" presetSubtype="0"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2">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2">
                                            <p:txEl>
                                              <p:pRg st="0" end="0"/>
                                            </p:txEl>
                                          </p:spTgt>
                                        </p:tgtEl>
                                        <p:attrNameLst>
                                          <p:attrName>ppt_c</p:attrName>
                                        </p:attrNameLst>
                                      </p:cBhvr>
                                      <p:to>
                                        <a:schemeClr val="tx1"/>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
                                        </p:tgtEl>
                                        <p:attrNameLst>
                                          <p:attrName>style.visibility</p:attrName>
                                        </p:attrNameLst>
                                      </p:cBhvr>
                                      <p:to>
                                        <p:strVal val="visible"/>
                                      </p:to>
                                    </p:set>
                                  </p:childTnLst>
                                  <p:subTnLst>
                                    <p:animClr clrSpc="rgb" dir="cw">
                                      <p:cBhvr override="childStyle">
                                        <p:cTn dur="1" fill="hold" display="0" masterRel="nextClick" afterEffect="1"/>
                                        <p:tgtEl>
                                          <p:spTgt spid="43"/>
                                        </p:tgtEl>
                                        <p:attrNameLst>
                                          <p:attrName>ppt_c</p:attrName>
                                        </p:attrNameLst>
                                      </p:cBhvr>
                                      <p:to>
                                        <a:schemeClr val="tx1"/>
                                      </p:to>
                                    </p:animClr>
                                  </p:subTnLst>
                                </p:cTn>
                              </p:par>
                              <p:par>
                                <p:cTn id="31" presetID="1"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4">
                                            <p:txEl>
                                              <p:pRg st="0" end="0"/>
                                            </p:txEl>
                                          </p:spTgt>
                                        </p:tgtEl>
                                        <p:attrNameLst>
                                          <p:attrName>ppt_c</p:attrName>
                                        </p:attrNameLst>
                                      </p:cBhvr>
                                      <p:to>
                                        <a:schemeClr val="tx1"/>
                                      </p:to>
                                    </p:animClr>
                                  </p:subTnLst>
                                </p:cTn>
                              </p:par>
                              <p:par>
                                <p:cTn id="35" presetID="1" presetClass="entr" presetSubtype="0" fill="hold" nodeType="withEffect">
                                  <p:stCondLst>
                                    <p:cond delay="0"/>
                                  </p:stCondLst>
                                  <p:childTnLst>
                                    <p:set>
                                      <p:cBhvr>
                                        <p:cTn id="36" dur="1" fill="hold">
                                          <p:stCondLst>
                                            <p:cond delay="0"/>
                                          </p:stCondLst>
                                        </p:cTn>
                                        <p:tgtEl>
                                          <p:spTgt spid="4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4">
                                            <p:txEl>
                                              <p:pRg st="1" end="1"/>
                                            </p:txEl>
                                          </p:spTgt>
                                        </p:tgtEl>
                                        <p:attrNameLst>
                                          <p:attrName>ppt_c</p:attrName>
                                        </p:attrNameLst>
                                      </p:cBhvr>
                                      <p:to>
                                        <a:schemeClr val="tx1"/>
                                      </p:to>
                                    </p:animClr>
                                  </p:subTnLst>
                                </p:cTn>
                              </p:par>
                              <p:par>
                                <p:cTn id="37" presetID="1" presetClass="entr" presetSubtype="0" fill="hold" nodeType="withEffect">
                                  <p:stCondLst>
                                    <p:cond delay="0"/>
                                  </p:stCondLst>
                                  <p:childTnLst>
                                    <p:set>
                                      <p:cBhvr>
                                        <p:cTn id="38" dur="1" fill="hold">
                                          <p:stCondLst>
                                            <p:cond delay="0"/>
                                          </p:stCondLst>
                                        </p:cTn>
                                        <p:tgtEl>
                                          <p:spTgt spid="4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4">
                                            <p:txEl>
                                              <p:pRg st="2" end="2"/>
                                            </p:txEl>
                                          </p:spTgt>
                                        </p:tgtEl>
                                        <p:attrNameLst>
                                          <p:attrName>ppt_c</p:attrName>
                                        </p:attrNameLst>
                                      </p:cBhvr>
                                      <p:to>
                                        <a:schemeClr val="tx1"/>
                                      </p:to>
                                    </p:animClr>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0"/>
                                        </p:tgtEl>
                                        <p:attrNameLst>
                                          <p:attrName>style.visibility</p:attrName>
                                        </p:attrNameLst>
                                      </p:cBhvr>
                                      <p:to>
                                        <p:strVal val="visible"/>
                                      </p:to>
                                    </p:set>
                                  </p:childTnLst>
                                  <p:subTnLst>
                                    <p:animClr clrSpc="rgb" dir="cw">
                                      <p:cBhvr override="childStyle">
                                        <p:cTn dur="1" fill="hold" display="0" masterRel="nextClick" afterEffect="1"/>
                                        <p:tgtEl>
                                          <p:spTgt spid="60"/>
                                        </p:tgtEl>
                                        <p:attrNameLst>
                                          <p:attrName>ppt_c</p:attrName>
                                        </p:attrNameLst>
                                      </p:cBhvr>
                                      <p:to>
                                        <a:schemeClr val="tx1"/>
                                      </p:to>
                                    </p:animClr>
                                  </p:subTnLst>
                                </p:cTn>
                              </p:par>
                              <p:par>
                                <p:cTn id="43" presetID="1" presetClass="entr" presetSubtype="0" fill="hold" grpId="0" nodeType="withEffect">
                                  <p:stCondLst>
                                    <p:cond delay="0"/>
                                  </p:stCondLst>
                                  <p:childTnLst>
                                    <p:set>
                                      <p:cBhvr>
                                        <p:cTn id="44" dur="1" fill="hold">
                                          <p:stCondLst>
                                            <p:cond delay="0"/>
                                          </p:stCondLst>
                                        </p:cTn>
                                        <p:tgtEl>
                                          <p:spTgt spid="6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1">
                                            <p:txEl>
                                              <p:pRg st="0" end="0"/>
                                            </p:txEl>
                                          </p:spTgt>
                                        </p:tgtEl>
                                        <p:attrNameLst>
                                          <p:attrName>ppt_c</p:attrName>
                                        </p:attrNameLst>
                                      </p:cBhvr>
                                      <p:to>
                                        <a:schemeClr val="tx1"/>
                                      </p:to>
                                    </p:animClr>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4"/>
                                        </p:tgtEl>
                                        <p:attrNameLst>
                                          <p:attrName>style.visibility</p:attrName>
                                        </p:attrNameLst>
                                      </p:cBhvr>
                                      <p:to>
                                        <p:strVal val="visible"/>
                                      </p:to>
                                    </p:set>
                                  </p:childTnLst>
                                  <p:subTnLst>
                                    <p:animClr clrSpc="rgb" dir="cw">
                                      <p:cBhvr override="childStyle">
                                        <p:cTn dur="1" fill="hold" display="0" masterRel="nextClick" afterEffect="1"/>
                                        <p:tgtEl>
                                          <p:spTgt spid="54"/>
                                        </p:tgtEl>
                                        <p:attrNameLst>
                                          <p:attrName>ppt_c</p:attrName>
                                        </p:attrNameLst>
                                      </p:cBhvr>
                                      <p:to>
                                        <a:schemeClr val="tx1"/>
                                      </p:to>
                                    </p:animClr>
                                  </p:subTnLst>
                                </p:cTn>
                              </p:par>
                              <p:par>
                                <p:cTn id="51" presetID="1" presetClass="entr" presetSubtype="0"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7">
                                            <p:txEl>
                                              <p:pRg st="0" end="0"/>
                                            </p:txEl>
                                          </p:spTgt>
                                        </p:tgtEl>
                                        <p:attrNameLst>
                                          <p:attrName>ppt_c</p:attrName>
                                        </p:attrNameLst>
                                      </p:cBhvr>
                                      <p:to>
                                        <a:schemeClr val="tx1"/>
                                      </p:to>
                                    </p:animClr>
                                  </p:sub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subTnLst>
                                    <p:animClr clrSpc="rgb" dir="cw">
                                      <p:cBhvr override="childStyle">
                                        <p:cTn dur="1" fill="hold" display="0" masterRel="nextClick" afterEffect="1"/>
                                        <p:tgtEl>
                                          <p:spTgt spid="31"/>
                                        </p:tgtEl>
                                        <p:attrNameLst>
                                          <p:attrName>ppt_c</p:attrName>
                                        </p:attrNameLst>
                                      </p:cBhvr>
                                      <p:to>
                                        <a:schemeClr val="tx1"/>
                                      </p:to>
                                    </p:animClr>
                                  </p:subTnLst>
                                </p:cTn>
                              </p:par>
                              <p:par>
                                <p:cTn id="59" presetID="1" presetClass="entr" presetSubtype="0" fill="hold" grpId="0" nodeType="withEffect">
                                  <p:stCondLst>
                                    <p:cond delay="0"/>
                                  </p:stCondLst>
                                  <p:childTnLst>
                                    <p:set>
                                      <p:cBhvr>
                                        <p:cTn id="60" dur="1" fill="hold">
                                          <p:stCondLst>
                                            <p:cond delay="0"/>
                                          </p:stCondLst>
                                        </p:cTn>
                                        <p:tgtEl>
                                          <p:spTgt spid="3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4">
                                            <p:txEl>
                                              <p:pRg st="0" end="0"/>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2" grpId="0" animBg="1"/>
      <p:bldP spid="44" grpId="0" animBg="1"/>
      <p:bldP spid="62" grpId="0" animBg="1"/>
      <p:bldP spid="34" grpId="0" animBg="1"/>
      <p:bldP spid="57" grpId="0" animBg="1"/>
      <p:bldP spid="6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Callout 8"/>
          <p:cNvSpPr/>
          <p:nvPr/>
        </p:nvSpPr>
        <p:spPr>
          <a:xfrm>
            <a:off x="4646676" y="838200"/>
            <a:ext cx="3581400" cy="1828800"/>
          </a:xfrm>
          <a:prstGeom prst="wedgeEllipseCallout">
            <a:avLst>
              <a:gd name="adj1" fmla="val -63999"/>
              <a:gd name="adj2" fmla="val 3511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Now for the last step.</a:t>
            </a:r>
            <a:endParaRPr lang="en-US" sz="2400" b="1" dirty="0"/>
          </a:p>
        </p:txBody>
      </p:sp>
      <p:sp>
        <p:nvSpPr>
          <p:cNvPr id="13" name="Oval Callout 12"/>
          <p:cNvSpPr/>
          <p:nvPr/>
        </p:nvSpPr>
        <p:spPr>
          <a:xfrm>
            <a:off x="4646676" y="839156"/>
            <a:ext cx="3581400" cy="1828800"/>
          </a:xfrm>
          <a:prstGeom prst="wedgeEllipseCallout">
            <a:avLst>
              <a:gd name="adj1" fmla="val -63999"/>
              <a:gd name="adj2" fmla="val 3511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My purpose was to understand the purpose of effect size, </a:t>
            </a:r>
            <a:endParaRPr lang="en-US" sz="2400" b="1" dirty="0"/>
          </a:p>
        </p:txBody>
      </p:sp>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74275"/>
            <a:ext cx="9144000" cy="770615"/>
          </a:xfrm>
          <a:prstGeom prst="rect">
            <a:avLst/>
          </a:prstGeom>
        </p:spPr>
      </p:pic>
      <p:sp>
        <p:nvSpPr>
          <p:cNvPr id="8" name="Rectangle 7"/>
          <p:cNvSpPr/>
          <p:nvPr/>
        </p:nvSpPr>
        <p:spPr>
          <a:xfrm>
            <a:off x="76200" y="4547633"/>
            <a:ext cx="2133600" cy="77061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Callout 9"/>
          <p:cNvSpPr/>
          <p:nvPr/>
        </p:nvSpPr>
        <p:spPr>
          <a:xfrm>
            <a:off x="4646676" y="838200"/>
            <a:ext cx="3581400" cy="1828800"/>
          </a:xfrm>
          <a:prstGeom prst="wedgeEllipseCallout">
            <a:avLst>
              <a:gd name="adj1" fmla="val -63999"/>
              <a:gd name="adj2" fmla="val 3511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and it’s </a:t>
            </a:r>
            <a:r>
              <a:rPr lang="en-US" sz="2400" b="1" i="1" dirty="0" smtClean="0"/>
              <a:t>connection</a:t>
            </a:r>
            <a:r>
              <a:rPr lang="en-US" sz="2400" dirty="0" smtClean="0"/>
              <a:t> to other concepts in Chapter 3 of this text.</a:t>
            </a:r>
            <a:endParaRPr lang="en-US" sz="2400" b="1" dirty="0"/>
          </a:p>
        </p:txBody>
      </p:sp>
      <p:sp>
        <p:nvSpPr>
          <p:cNvPr id="11" name="Oval Callout 10"/>
          <p:cNvSpPr/>
          <p:nvPr/>
        </p:nvSpPr>
        <p:spPr>
          <a:xfrm>
            <a:off x="4646676" y="839156"/>
            <a:ext cx="3581400" cy="1828800"/>
          </a:xfrm>
          <a:prstGeom prst="wedgeEllipseCallout">
            <a:avLst>
              <a:gd name="adj1" fmla="val -63999"/>
              <a:gd name="adj2" fmla="val 3511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also wanted to know how it is calculated</a:t>
            </a:r>
            <a:r>
              <a:rPr lang="en-US" sz="2400" dirty="0"/>
              <a:t>;</a:t>
            </a:r>
            <a:endParaRPr lang="en-US" sz="2400" b="1" dirty="0"/>
          </a:p>
        </p:txBody>
      </p:sp>
      <p:pic>
        <p:nvPicPr>
          <p:cNvPr id="14" name="Picture 2" descr="http://www.menteach.org/files/images/youngblackteacher.jpg"/>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b="16829"/>
          <a:stretch/>
        </p:blipFill>
        <p:spPr bwMode="auto">
          <a:xfrm>
            <a:off x="2514600" y="1505346"/>
            <a:ext cx="1638300" cy="2043902"/>
          </a:xfrm>
          <a:prstGeom prst="rect">
            <a:avLst/>
          </a:prstGeom>
          <a:noFill/>
          <a:extLst>
            <a:ext uri="{909E8E84-426E-40DD-AFC4-6F175D3DCCD1}">
              <a14:hiddenFill xmlns:a14="http://schemas.microsoft.com/office/drawing/2010/main">
                <a:solidFill>
                  <a:srgbClr val="FFFFFF"/>
                </a:solidFill>
              </a14:hiddenFill>
            </a:ext>
          </a:extLst>
        </p:spPr>
      </p:pic>
      <p:sp>
        <p:nvSpPr>
          <p:cNvPr id="15" name="Oval Callout 14"/>
          <p:cNvSpPr/>
          <p:nvPr/>
        </p:nvSpPr>
        <p:spPr>
          <a:xfrm>
            <a:off x="4572000" y="228600"/>
            <a:ext cx="4226257" cy="3581400"/>
          </a:xfrm>
          <a:prstGeom prst="wedgeEllipseCallout">
            <a:avLst>
              <a:gd name="adj1" fmla="val -63711"/>
              <a:gd name="adj2" fmla="val 12431"/>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I will calculate the effect size as per my purpose, but I won’t show you that because doing so is not part of the analysis I am showing you.</a:t>
            </a:r>
            <a:endParaRPr lang="en-US" sz="2400" b="1" dirty="0"/>
          </a:p>
        </p:txBody>
      </p:sp>
    </p:spTree>
    <p:extLst>
      <p:ext uri="{BB962C8B-B14F-4D97-AF65-F5344CB8AC3E}">
        <p14:creationId xmlns:p14="http://schemas.microsoft.com/office/powerpoint/2010/main" val="40119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8" grpId="0" animBg="1"/>
      <p:bldP spid="10" grpId="0" animBg="1"/>
      <p:bldP spid="11" grpId="0" animBg="1"/>
      <p:bldP spid="1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74275"/>
            <a:ext cx="9144000" cy="770615"/>
          </a:xfrm>
          <a:prstGeom prst="rect">
            <a:avLst/>
          </a:prstGeom>
        </p:spPr>
      </p:pic>
      <p:sp>
        <p:nvSpPr>
          <p:cNvPr id="14" name="Oval Callout 13"/>
          <p:cNvSpPr/>
          <p:nvPr/>
        </p:nvSpPr>
        <p:spPr>
          <a:xfrm>
            <a:off x="3581400" y="1078148"/>
            <a:ext cx="3581400" cy="1828800"/>
          </a:xfrm>
          <a:prstGeom prst="wedgeEllipseCallout">
            <a:avLst>
              <a:gd name="adj1" fmla="val -63999"/>
              <a:gd name="adj2" fmla="val 35114"/>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So, here are my new insights about </a:t>
            </a:r>
            <a:r>
              <a:rPr lang="en-US" sz="2400" b="1" i="1" dirty="0" smtClean="0"/>
              <a:t>effect size</a:t>
            </a:r>
            <a:r>
              <a:rPr lang="en-US" sz="2400" dirty="0" smtClean="0"/>
              <a:t>.</a:t>
            </a:r>
            <a:endParaRPr lang="en-US" sz="2400" b="1" dirty="0"/>
          </a:p>
        </p:txBody>
      </p:sp>
      <p:sp>
        <p:nvSpPr>
          <p:cNvPr id="2" name="TextBox 1"/>
          <p:cNvSpPr txBox="1"/>
          <p:nvPr/>
        </p:nvSpPr>
        <p:spPr>
          <a:xfrm>
            <a:off x="2157984" y="4587688"/>
            <a:ext cx="6934199" cy="181588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400" dirty="0" smtClean="0">
                <a:solidFill>
                  <a:srgbClr val="FF0000"/>
                </a:solidFill>
              </a:rPr>
              <a:t>It is helpful to know statistical significant differences between two group scores.  Even more helpful, is to know by </a:t>
            </a:r>
            <a:r>
              <a:rPr lang="en-US" sz="1400" b="1" dirty="0" smtClean="0">
                <a:solidFill>
                  <a:srgbClr val="FF0000"/>
                </a:solidFill>
              </a:rPr>
              <a:t>how much </a:t>
            </a:r>
            <a:r>
              <a:rPr lang="en-US" sz="1400" dirty="0" smtClean="0">
                <a:solidFill>
                  <a:srgbClr val="FF0000"/>
                </a:solidFill>
              </a:rPr>
              <a:t>they differ.</a:t>
            </a:r>
          </a:p>
          <a:p>
            <a:r>
              <a:rPr lang="en-US" sz="1400" b="1" i="1" dirty="0" smtClean="0">
                <a:solidFill>
                  <a:srgbClr val="FF0000"/>
                </a:solidFill>
              </a:rPr>
              <a:t>Without a universal standard</a:t>
            </a:r>
            <a:r>
              <a:rPr lang="en-US" sz="1400" dirty="0" smtClean="0">
                <a:solidFill>
                  <a:srgbClr val="FF0000"/>
                </a:solidFill>
              </a:rPr>
              <a:t> there is no way to make sense of how meaningful a difference is.  </a:t>
            </a:r>
          </a:p>
          <a:p>
            <a:r>
              <a:rPr lang="en-US" sz="1400" dirty="0" smtClean="0">
                <a:solidFill>
                  <a:srgbClr val="FF0000"/>
                </a:solidFill>
              </a:rPr>
              <a:t>For example, inches are a standard unit for measuring height.  </a:t>
            </a:r>
          </a:p>
          <a:p>
            <a:r>
              <a:rPr lang="en-US" sz="1400" dirty="0" smtClean="0">
                <a:solidFill>
                  <a:srgbClr val="FF0000"/>
                </a:solidFill>
              </a:rPr>
              <a:t>Effect size gives a common “inch” like metric to see how different two group scores really are.</a:t>
            </a:r>
          </a:p>
          <a:p>
            <a:r>
              <a:rPr lang="en-US" sz="1400" b="1" dirty="0" smtClean="0">
                <a:solidFill>
                  <a:srgbClr val="FF0000"/>
                </a:solidFill>
              </a:rPr>
              <a:t>This “inch”-like metric is standard deviation units.</a:t>
            </a:r>
          </a:p>
          <a:p>
            <a:r>
              <a:rPr lang="en-US" sz="1400" b="1" dirty="0" smtClean="0">
                <a:solidFill>
                  <a:srgbClr val="FF0000"/>
                </a:solidFill>
              </a:rPr>
              <a:t>Standard deviation </a:t>
            </a:r>
            <a:r>
              <a:rPr lang="en-US" sz="1400" dirty="0" smtClean="0">
                <a:solidFill>
                  <a:srgbClr val="FF0000"/>
                </a:solidFill>
              </a:rPr>
              <a:t>takes into account the spread of scores for both groups.  </a:t>
            </a:r>
          </a:p>
        </p:txBody>
      </p:sp>
      <p:pic>
        <p:nvPicPr>
          <p:cNvPr id="15" name="Picture 2" descr="http://www.menteach.org/files/images/youngblackteacher.jpg"/>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b="16829"/>
          <a:stretch/>
        </p:blipFill>
        <p:spPr bwMode="auto">
          <a:xfrm>
            <a:off x="1676400" y="1802748"/>
            <a:ext cx="1371600" cy="1711174"/>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2157985" y="4572016"/>
            <a:ext cx="6986015" cy="183155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Callout 16"/>
          <p:cNvSpPr/>
          <p:nvPr/>
        </p:nvSpPr>
        <p:spPr>
          <a:xfrm>
            <a:off x="3581400" y="533400"/>
            <a:ext cx="5105400" cy="3048000"/>
          </a:xfrm>
          <a:prstGeom prst="wedgeEllipseCallout">
            <a:avLst>
              <a:gd name="adj1" fmla="val -64246"/>
              <a:gd name="adj2" fmla="val 19562"/>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You have now learned how to analyze an informational text using the WEB </a:t>
            </a:r>
            <a:r>
              <a:rPr lang="en-US" sz="2400" dirty="0" err="1" smtClean="0"/>
              <a:t>ThinkSheet</a:t>
            </a:r>
            <a:r>
              <a:rPr lang="en-US" sz="2400" dirty="0"/>
              <a:t> </a:t>
            </a:r>
            <a:r>
              <a:rPr lang="en-US" sz="2400" dirty="0" smtClean="0"/>
              <a:t>to guide you through the process. </a:t>
            </a:r>
            <a:endParaRPr lang="en-US" sz="2400" b="1" dirty="0"/>
          </a:p>
        </p:txBody>
      </p:sp>
    </p:spTree>
    <p:extLst>
      <p:ext uri="{BB962C8B-B14F-4D97-AF65-F5344CB8AC3E}">
        <p14:creationId xmlns:p14="http://schemas.microsoft.com/office/powerpoint/2010/main" val="41975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0" end="0"/>
                                            </p:txEl>
                                          </p:spTgt>
                                        </p:tgtEl>
                                        <p:attrNameLst>
                                          <p:attrName>ppt_c</p:attrName>
                                        </p:attrNameLst>
                                      </p:cBhvr>
                                      <p:to>
                                        <a:schemeClr val="tx1"/>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1" end="1"/>
                                            </p:txEl>
                                          </p:spTgt>
                                        </p:tgtEl>
                                        <p:attrNameLst>
                                          <p:attrName>ppt_c</p:attrName>
                                        </p:attrNameLst>
                                      </p:cBhvr>
                                      <p:to>
                                        <a:schemeClr val="tx1"/>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2" end="2"/>
                                            </p:txEl>
                                          </p:spTgt>
                                        </p:tgtEl>
                                        <p:attrNameLst>
                                          <p:attrName>ppt_c</p:attrName>
                                        </p:attrNameLst>
                                      </p:cBhvr>
                                      <p:to>
                                        <a:schemeClr val="tx1"/>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3" end="3"/>
                                            </p:txEl>
                                          </p:spTgt>
                                        </p:tgtEl>
                                        <p:attrNameLst>
                                          <p:attrName>ppt_c</p:attrName>
                                        </p:attrNameLst>
                                      </p:cBhvr>
                                      <p:to>
                                        <a:schemeClr val="tx1"/>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4" end="4"/>
                                            </p:txEl>
                                          </p:spTgt>
                                        </p:tgtEl>
                                        <p:attrNameLst>
                                          <p:attrName>ppt_c</p:attrName>
                                        </p:attrNameLst>
                                      </p:cBhvr>
                                      <p:to>
                                        <a:schemeClr val="tx1"/>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5" end="5"/>
                                            </p:txEl>
                                          </p:spTgt>
                                        </p:tgtEl>
                                        <p:attrNameLst>
                                          <p:attrName>ppt_c</p:attrName>
                                        </p:attrNameLst>
                                      </p:cBhvr>
                                      <p:to>
                                        <a:schemeClr val="tx1"/>
                                      </p:to>
                                    </p:animClr>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 grpId="0" animBg="1"/>
      <p:bldP spid="16" grpId="0" animBg="1"/>
      <p:bldP spid="1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www.menteach.org/files/images/youngblackteacher.jpg"/>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b="16829"/>
          <a:stretch/>
        </p:blipFill>
        <p:spPr bwMode="auto">
          <a:xfrm>
            <a:off x="1653957" y="1823362"/>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10" name="Oval Callout 9"/>
          <p:cNvSpPr/>
          <p:nvPr/>
        </p:nvSpPr>
        <p:spPr>
          <a:xfrm>
            <a:off x="3541776" y="926592"/>
            <a:ext cx="5257800" cy="4419600"/>
          </a:xfrm>
          <a:prstGeom prst="wedgeEllipseCallout">
            <a:avLst>
              <a:gd name="adj1" fmla="val -61927"/>
              <a:gd name="adj2" fmla="val -3886"/>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Now let’s </a:t>
            </a:r>
            <a:r>
              <a:rPr lang="en-US" sz="2400" dirty="0"/>
              <a:t>experience the MATRIX </a:t>
            </a:r>
            <a:r>
              <a:rPr lang="en-US" sz="2400" dirty="0" err="1"/>
              <a:t>ThinkSheet</a:t>
            </a:r>
            <a:r>
              <a:rPr lang="en-US" sz="2400" dirty="0"/>
              <a:t>.</a:t>
            </a:r>
            <a:endParaRPr lang="en-US" sz="2400" b="1" dirty="0"/>
          </a:p>
          <a:p>
            <a:pPr algn="ctr">
              <a:defRPr/>
            </a:pPr>
            <a:r>
              <a:rPr lang="en-US" sz="2400" dirty="0" smtClean="0"/>
              <a:t>I’ll use it to analyze a narrative text.  </a:t>
            </a:r>
          </a:p>
          <a:p>
            <a:pPr algn="ctr">
              <a:defRPr/>
            </a:pPr>
            <a:endParaRPr lang="en-US" sz="2400" dirty="0"/>
          </a:p>
          <a:p>
            <a:pPr algn="ctr">
              <a:defRPr/>
            </a:pPr>
            <a:r>
              <a:rPr lang="en-US" sz="2000" dirty="0" smtClean="0"/>
              <a:t>I could have used the WEB </a:t>
            </a:r>
            <a:r>
              <a:rPr lang="en-US" sz="2000" dirty="0" err="1" smtClean="0"/>
              <a:t>ThinkSheet</a:t>
            </a:r>
            <a:r>
              <a:rPr lang="en-US" sz="2000" dirty="0"/>
              <a:t> </a:t>
            </a:r>
            <a:r>
              <a:rPr lang="en-US" sz="2000" dirty="0" smtClean="0"/>
              <a:t>for this story just as I could have used the MATRIX to analyze the statistics chapter.</a:t>
            </a:r>
            <a:endParaRPr lang="en-US" sz="2000" b="1" dirty="0"/>
          </a:p>
        </p:txBody>
      </p:sp>
      <p:sp>
        <p:nvSpPr>
          <p:cNvPr id="11" name="Oval Callout 10"/>
          <p:cNvSpPr/>
          <p:nvPr/>
        </p:nvSpPr>
        <p:spPr>
          <a:xfrm>
            <a:off x="3520440" y="914400"/>
            <a:ext cx="5257800" cy="4572000"/>
          </a:xfrm>
          <a:prstGeom prst="wedgeEllipseCallout">
            <a:avLst>
              <a:gd name="adj1" fmla="val -62570"/>
              <a:gd name="adj2" fmla="val -5498"/>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000" dirty="0" smtClean="0"/>
              <a:t>The MATRIX </a:t>
            </a:r>
            <a:r>
              <a:rPr lang="en-US" sz="2000" dirty="0" err="1" smtClean="0"/>
              <a:t>ThinkSheet</a:t>
            </a:r>
            <a:r>
              <a:rPr lang="en-US" sz="2000" dirty="0" smtClean="0"/>
              <a:t> </a:t>
            </a:r>
          </a:p>
          <a:p>
            <a:pPr algn="ctr">
              <a:defRPr/>
            </a:pPr>
            <a:r>
              <a:rPr lang="en-US" sz="2000" dirty="0" smtClean="0"/>
              <a:t>can be as powerful a guide for analyzing a text as is the WEB, but it is also more systematic and less messy.  You might prefer it.</a:t>
            </a:r>
          </a:p>
          <a:p>
            <a:pPr algn="ctr">
              <a:defRPr/>
            </a:pPr>
            <a:endParaRPr lang="en-US" sz="2000" dirty="0"/>
          </a:p>
          <a:p>
            <a:pPr algn="ctr">
              <a:defRPr/>
            </a:pPr>
            <a:r>
              <a:rPr lang="en-US" sz="2000" dirty="0" smtClean="0"/>
              <a:t> </a:t>
            </a:r>
            <a:r>
              <a:rPr lang="en-US" dirty="0" smtClean="0"/>
              <a:t>Though I am going to use it on a literary text, remember that it is certainly useful for an informational text as you saw </a:t>
            </a:r>
          </a:p>
          <a:p>
            <a:pPr algn="ctr">
              <a:defRPr/>
            </a:pPr>
            <a:r>
              <a:rPr lang="en-US" dirty="0" smtClean="0"/>
              <a:t>in the handbook with </a:t>
            </a:r>
          </a:p>
          <a:p>
            <a:pPr algn="ctr">
              <a:defRPr/>
            </a:pPr>
            <a:r>
              <a:rPr lang="en-US" dirty="0" smtClean="0"/>
              <a:t>the example using a </a:t>
            </a:r>
          </a:p>
          <a:p>
            <a:pPr algn="ctr">
              <a:defRPr/>
            </a:pPr>
            <a:r>
              <a:rPr lang="en-US" dirty="0" smtClean="0"/>
              <a:t>neuroscience </a:t>
            </a:r>
            <a:r>
              <a:rPr lang="en-US" dirty="0"/>
              <a:t>text .</a:t>
            </a:r>
            <a:endParaRPr lang="en-US" b="1" dirty="0"/>
          </a:p>
        </p:txBody>
      </p:sp>
    </p:spTree>
    <p:extLst>
      <p:ext uri="{BB962C8B-B14F-4D97-AF65-F5344CB8AC3E}">
        <p14:creationId xmlns:p14="http://schemas.microsoft.com/office/powerpoint/2010/main" val="561262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sson 10--King and the Shirt.pdf - Adobe Reader"/>
          <p:cNvPicPr>
            <a:picLocks noChangeAspect="1"/>
          </p:cNvPicPr>
          <p:nvPr/>
        </p:nvPicPr>
        <p:blipFill rotWithShape="1">
          <a:blip r:embed="rId2">
            <a:extLst>
              <a:ext uri="{28A0092B-C50C-407E-A947-70E740481C1C}">
                <a14:useLocalDpi xmlns:a14="http://schemas.microsoft.com/office/drawing/2010/main" val="0"/>
              </a:ext>
            </a:extLst>
          </a:blip>
          <a:srcRect l="20454" t="12146" r="38181" b="2013"/>
          <a:stretch/>
        </p:blipFill>
        <p:spPr>
          <a:xfrm>
            <a:off x="3104077" y="127965"/>
            <a:ext cx="5887523" cy="6577635"/>
          </a:xfrm>
          <a:prstGeom prst="rect">
            <a:avLst/>
          </a:prstGeom>
        </p:spPr>
      </p:pic>
      <p:pic>
        <p:nvPicPr>
          <p:cNvPr id="4"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1676400" y="1975762"/>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5" name="Oval Callout 4"/>
          <p:cNvSpPr/>
          <p:nvPr/>
        </p:nvSpPr>
        <p:spPr>
          <a:xfrm>
            <a:off x="3447288" y="330158"/>
            <a:ext cx="4325112" cy="3291208"/>
          </a:xfrm>
          <a:prstGeom prst="wedgeEllipseCallout">
            <a:avLst>
              <a:gd name="adj1" fmla="val -62590"/>
              <a:gd name="adj2" fmla="val 28076"/>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Since </a:t>
            </a:r>
            <a:r>
              <a:rPr lang="en-US" sz="2400" b="1" i="1" dirty="0" smtClean="0"/>
              <a:t>Relate the Parts </a:t>
            </a:r>
            <a:r>
              <a:rPr lang="en-US" sz="2400" dirty="0" smtClean="0"/>
              <a:t>is an AFTER strategy, I will use a story you may have already read.  Please read this very short tale before going on. </a:t>
            </a:r>
            <a:endParaRPr lang="en-US" sz="2400" b="1" dirty="0"/>
          </a:p>
        </p:txBody>
      </p:sp>
    </p:spTree>
    <p:extLst>
      <p:ext uri="{BB962C8B-B14F-4D97-AF65-F5344CB8AC3E}">
        <p14:creationId xmlns:p14="http://schemas.microsoft.com/office/powerpoint/2010/main" val="182178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1 ThSh Relate the Parts.pdf - Adobe Reader"/>
          <p:cNvPicPr>
            <a:picLocks noChangeAspect="1"/>
          </p:cNvPicPr>
          <p:nvPr/>
        </p:nvPicPr>
        <p:blipFill rotWithShape="1">
          <a:blip r:embed="rId2">
            <a:extLst>
              <a:ext uri="{28A0092B-C50C-407E-A947-70E740481C1C}">
                <a14:useLocalDpi xmlns:a14="http://schemas.microsoft.com/office/drawing/2010/main" val="0"/>
              </a:ext>
            </a:extLst>
          </a:blip>
          <a:srcRect l="21724" t="12049" r="36207"/>
          <a:stretch/>
        </p:blipFill>
        <p:spPr>
          <a:xfrm>
            <a:off x="2819400" y="82725"/>
            <a:ext cx="6019800" cy="6775274"/>
          </a:xfrm>
          <a:prstGeom prst="rect">
            <a:avLst/>
          </a:prstGeom>
        </p:spPr>
      </p:pic>
      <p:pic>
        <p:nvPicPr>
          <p:cNvPr id="3"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838200" y="455218"/>
            <a:ext cx="1143000" cy="1425978"/>
          </a:xfrm>
          <a:prstGeom prst="rect">
            <a:avLst/>
          </a:prstGeom>
          <a:noFill/>
          <a:extLst>
            <a:ext uri="{909E8E84-426E-40DD-AFC4-6F175D3DCCD1}">
              <a14:hiddenFill xmlns:a14="http://schemas.microsoft.com/office/drawing/2010/main">
                <a:solidFill>
                  <a:srgbClr val="FFFFFF"/>
                </a:solidFill>
              </a14:hiddenFill>
            </a:ext>
          </a:extLst>
        </p:spPr>
      </p:pic>
      <p:sp>
        <p:nvSpPr>
          <p:cNvPr id="4" name="Oval Callout 3"/>
          <p:cNvSpPr/>
          <p:nvPr/>
        </p:nvSpPr>
        <p:spPr>
          <a:xfrm>
            <a:off x="228600" y="2852878"/>
            <a:ext cx="2667000" cy="3243121"/>
          </a:xfrm>
          <a:prstGeom prst="wedgeEllipseCallout">
            <a:avLst>
              <a:gd name="adj1" fmla="val -10156"/>
              <a:gd name="adj2" fmla="val -9308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Here is the WEB </a:t>
            </a:r>
            <a:r>
              <a:rPr lang="en-US" sz="2400" dirty="0" err="1" smtClean="0"/>
              <a:t>ThinkSheet</a:t>
            </a:r>
            <a:r>
              <a:rPr lang="en-US" sz="2400" dirty="0" smtClean="0"/>
              <a:t> with the five steps listed in the left column.</a:t>
            </a:r>
            <a:endParaRPr lang="en-US" sz="2400" dirty="0"/>
          </a:p>
        </p:txBody>
      </p:sp>
      <p:sp>
        <p:nvSpPr>
          <p:cNvPr id="5" name="Oval Callout 4"/>
          <p:cNvSpPr/>
          <p:nvPr/>
        </p:nvSpPr>
        <p:spPr>
          <a:xfrm>
            <a:off x="1562100" y="1527262"/>
            <a:ext cx="7313886" cy="3886200"/>
          </a:xfrm>
          <a:prstGeom prst="wedgeEllipseCallout">
            <a:avLst>
              <a:gd name="adj1" fmla="val -46953"/>
              <a:gd name="adj2" fmla="val -5627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There are two versions of </a:t>
            </a:r>
            <a:r>
              <a:rPr lang="en-US" sz="2400" dirty="0" err="1" smtClean="0"/>
              <a:t>ThinkSheets</a:t>
            </a:r>
            <a:r>
              <a:rPr lang="en-US" sz="2400" dirty="0" smtClean="0"/>
              <a:t> for this strategy.  They both have the same five steps, just presented in different ways.  Try both and pick the version you like best.  One is a web concept map and the other is a matrix concept map.</a:t>
            </a:r>
            <a:endParaRPr lang="en-US" sz="2400" dirty="0"/>
          </a:p>
        </p:txBody>
      </p:sp>
    </p:spTree>
    <p:extLst>
      <p:ext uri="{BB962C8B-B14F-4D97-AF65-F5344CB8AC3E}">
        <p14:creationId xmlns:p14="http://schemas.microsoft.com/office/powerpoint/2010/main" val="167103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0"/>
            <a:ext cx="5157952" cy="6586968"/>
          </a:xfrm>
          <a:prstGeom prst="rect">
            <a:avLst/>
          </a:prstGeom>
        </p:spPr>
      </p:pic>
      <p:pic>
        <p:nvPicPr>
          <p:cNvPr id="5"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81000" y="1984179"/>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2133600" y="1075217"/>
            <a:ext cx="3276600" cy="2743200"/>
          </a:xfrm>
          <a:prstGeom prst="wedgeEllipseCallout">
            <a:avLst>
              <a:gd name="adj1" fmla="val -64371"/>
              <a:gd name="adj2" fmla="val 16003"/>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You know the steps.  Let’s apply them to this story and to this </a:t>
            </a:r>
            <a:r>
              <a:rPr lang="en-US" sz="2400" dirty="0" err="1" smtClean="0"/>
              <a:t>ThinkSheet</a:t>
            </a:r>
            <a:r>
              <a:rPr lang="en-US" sz="2400" dirty="0" smtClean="0"/>
              <a:t>.</a:t>
            </a:r>
            <a:endParaRPr lang="en-US" sz="2400" b="1" dirty="0"/>
          </a:p>
        </p:txBody>
      </p:sp>
      <p:sp>
        <p:nvSpPr>
          <p:cNvPr id="7" name="TextBox 6"/>
          <p:cNvSpPr txBox="1"/>
          <p:nvPr/>
        </p:nvSpPr>
        <p:spPr>
          <a:xfrm>
            <a:off x="7026302" y="160351"/>
            <a:ext cx="2057400" cy="261610"/>
          </a:xfrm>
          <a:prstGeom prst="rect">
            <a:avLst/>
          </a:prstGeom>
          <a:noFill/>
        </p:spPr>
        <p:txBody>
          <a:bodyPr wrap="square" rtlCol="0">
            <a:spAutoFit/>
          </a:bodyPr>
          <a:lstStyle/>
          <a:p>
            <a:r>
              <a:rPr lang="en-US" sz="1100" dirty="0" smtClean="0">
                <a:solidFill>
                  <a:srgbClr val="FF0000"/>
                </a:solidFill>
              </a:rPr>
              <a:t>Tolstoy’s definition of happiness</a:t>
            </a:r>
            <a:endParaRPr lang="en-US" sz="1100" dirty="0">
              <a:solidFill>
                <a:srgbClr val="FF0000"/>
              </a:solidFill>
            </a:endParaRPr>
          </a:p>
        </p:txBody>
      </p:sp>
      <p:sp>
        <p:nvSpPr>
          <p:cNvPr id="8" name="TextBox 7"/>
          <p:cNvSpPr txBox="1"/>
          <p:nvPr/>
        </p:nvSpPr>
        <p:spPr>
          <a:xfrm>
            <a:off x="4572000" y="718239"/>
            <a:ext cx="762000" cy="276999"/>
          </a:xfrm>
          <a:prstGeom prst="rect">
            <a:avLst/>
          </a:prstGeom>
          <a:noFill/>
        </p:spPr>
        <p:txBody>
          <a:bodyPr wrap="square" rtlCol="0">
            <a:spAutoFit/>
          </a:bodyPr>
          <a:lstStyle/>
          <a:p>
            <a:r>
              <a:rPr lang="en-US" sz="1200" u="sng" dirty="0" smtClean="0">
                <a:solidFill>
                  <a:srgbClr val="FF0000"/>
                </a:solidFill>
              </a:rPr>
              <a:t>The king</a:t>
            </a:r>
            <a:endParaRPr lang="en-US" sz="1200" u="sng" dirty="0">
              <a:solidFill>
                <a:srgbClr val="FF0000"/>
              </a:solidFill>
            </a:endParaRPr>
          </a:p>
        </p:txBody>
      </p:sp>
      <p:sp>
        <p:nvSpPr>
          <p:cNvPr id="9" name="TextBox 8"/>
          <p:cNvSpPr txBox="1"/>
          <p:nvPr/>
        </p:nvSpPr>
        <p:spPr>
          <a:xfrm>
            <a:off x="6056906" y="2590800"/>
            <a:ext cx="762000" cy="830997"/>
          </a:xfrm>
          <a:prstGeom prst="rect">
            <a:avLst/>
          </a:prstGeom>
          <a:noFill/>
        </p:spPr>
        <p:txBody>
          <a:bodyPr wrap="square" rtlCol="0">
            <a:spAutoFit/>
          </a:bodyPr>
          <a:lstStyle/>
          <a:p>
            <a:r>
              <a:rPr lang="en-US" sz="1200" u="sng" dirty="0" smtClean="0">
                <a:solidFill>
                  <a:srgbClr val="FF0000"/>
                </a:solidFill>
              </a:rPr>
              <a:t>The people in the kingdom</a:t>
            </a:r>
            <a:endParaRPr lang="en-US" sz="1200" u="sng" dirty="0">
              <a:solidFill>
                <a:srgbClr val="FF0000"/>
              </a:solidFill>
            </a:endParaRPr>
          </a:p>
        </p:txBody>
      </p:sp>
      <p:sp>
        <p:nvSpPr>
          <p:cNvPr id="10" name="TextBox 9"/>
          <p:cNvSpPr txBox="1"/>
          <p:nvPr/>
        </p:nvSpPr>
        <p:spPr>
          <a:xfrm>
            <a:off x="5264426" y="1905000"/>
            <a:ext cx="762000" cy="461665"/>
          </a:xfrm>
          <a:prstGeom prst="rect">
            <a:avLst/>
          </a:prstGeom>
          <a:noFill/>
        </p:spPr>
        <p:txBody>
          <a:bodyPr wrap="square" rtlCol="0">
            <a:spAutoFit/>
          </a:bodyPr>
          <a:lstStyle/>
          <a:p>
            <a:pPr algn="ctr"/>
            <a:r>
              <a:rPr lang="en-US" sz="1200" u="sng" dirty="0" smtClean="0">
                <a:solidFill>
                  <a:srgbClr val="FF0000"/>
                </a:solidFill>
              </a:rPr>
              <a:t>The wise men</a:t>
            </a:r>
            <a:endParaRPr lang="en-US" sz="1200" u="sng" dirty="0">
              <a:solidFill>
                <a:srgbClr val="FF0000"/>
              </a:solidFill>
            </a:endParaRPr>
          </a:p>
        </p:txBody>
      </p:sp>
      <p:sp>
        <p:nvSpPr>
          <p:cNvPr id="11" name="TextBox 10"/>
          <p:cNvSpPr txBox="1"/>
          <p:nvPr/>
        </p:nvSpPr>
        <p:spPr>
          <a:xfrm>
            <a:off x="6818906" y="3581400"/>
            <a:ext cx="801094" cy="769441"/>
          </a:xfrm>
          <a:prstGeom prst="rect">
            <a:avLst/>
          </a:prstGeom>
          <a:noFill/>
        </p:spPr>
        <p:txBody>
          <a:bodyPr wrap="square" rtlCol="0">
            <a:spAutoFit/>
          </a:bodyPr>
          <a:lstStyle/>
          <a:p>
            <a:r>
              <a:rPr lang="en-US" sz="1100" u="sng" dirty="0" smtClean="0">
                <a:solidFill>
                  <a:srgbClr val="FF0000"/>
                </a:solidFill>
              </a:rPr>
              <a:t>The emissaries&amp; the </a:t>
            </a:r>
            <a:r>
              <a:rPr lang="en-US" sz="1100" u="sng" dirty="0">
                <a:solidFill>
                  <a:srgbClr val="FF0000"/>
                </a:solidFill>
              </a:rPr>
              <a:t>king’s son </a:t>
            </a:r>
          </a:p>
        </p:txBody>
      </p:sp>
      <p:sp>
        <p:nvSpPr>
          <p:cNvPr id="12" name="TextBox 11"/>
          <p:cNvSpPr txBox="1"/>
          <p:nvPr/>
        </p:nvSpPr>
        <p:spPr>
          <a:xfrm>
            <a:off x="7642529" y="4648200"/>
            <a:ext cx="762000" cy="646331"/>
          </a:xfrm>
          <a:prstGeom prst="rect">
            <a:avLst/>
          </a:prstGeom>
          <a:noFill/>
        </p:spPr>
        <p:txBody>
          <a:bodyPr wrap="square" rtlCol="0">
            <a:spAutoFit/>
          </a:bodyPr>
          <a:lstStyle/>
          <a:p>
            <a:r>
              <a:rPr lang="en-US" sz="1200" u="sng" dirty="0" smtClean="0">
                <a:solidFill>
                  <a:srgbClr val="FF0000"/>
                </a:solidFill>
              </a:rPr>
              <a:t>The poor man and the shirt</a:t>
            </a:r>
            <a:endParaRPr lang="en-US" sz="1200" u="sng" dirty="0">
              <a:solidFill>
                <a:srgbClr val="FF0000"/>
              </a:solidFill>
            </a:endParaRPr>
          </a:p>
        </p:txBody>
      </p:sp>
      <p:sp>
        <p:nvSpPr>
          <p:cNvPr id="15" name="Rectangle 14"/>
          <p:cNvSpPr/>
          <p:nvPr/>
        </p:nvSpPr>
        <p:spPr>
          <a:xfrm>
            <a:off x="3625796" y="549302"/>
            <a:ext cx="228600" cy="1364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114800" y="228599"/>
            <a:ext cx="2971800"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2157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subTnLst>
                                    <p:animClr clrSpc="rgb" dir="cw">
                                      <p:cBhvr override="childStyle">
                                        <p:cTn dur="1" fill="hold" display="0" masterRel="nextClick" afterEffect="1"/>
                                        <p:tgtEl>
                                          <p:spTgt spid="8"/>
                                        </p:tgtEl>
                                        <p:attrNameLst>
                                          <p:attrName>ppt_c</p:attrName>
                                        </p:attrNameLst>
                                      </p:cBhvr>
                                      <p:to>
                                        <a:schemeClr val="tx1"/>
                                      </p:to>
                                    </p:animClr>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subTnLst>
                                    <p:animClr clrSpc="rgb" dir="cw">
                                      <p:cBhvr override="childStyle">
                                        <p:cTn dur="1" fill="hold" display="0" masterRel="nextClick" afterEffect="1"/>
                                        <p:tgtEl>
                                          <p:spTgt spid="10"/>
                                        </p:tgtEl>
                                        <p:attrNameLst>
                                          <p:attrName>ppt_c</p:attrName>
                                        </p:attrNameLst>
                                      </p:cBhvr>
                                      <p:to>
                                        <a:schemeClr val="tx1"/>
                                      </p:to>
                                    </p:animClr>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subTnLst>
                                    <p:animClr clrSpc="rgb" dir="cw">
                                      <p:cBhvr override="childStyle">
                                        <p:cTn dur="1" fill="hold" display="0" masterRel="nextClick" afterEffect="1"/>
                                        <p:tgtEl>
                                          <p:spTgt spid="9"/>
                                        </p:tgtEl>
                                        <p:attrNameLst>
                                          <p:attrName>ppt_c</p:attrName>
                                        </p:attrNameLst>
                                      </p:cBhvr>
                                      <p:to>
                                        <a:schemeClr val="tx1"/>
                                      </p:to>
                                    </p:animClr>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0" grpId="0"/>
      <p:bldP spid="11" grpId="0"/>
      <p:bldP spid="12" grpId="0"/>
      <p:bldP spid="15" grpId="0" animBg="1"/>
      <p:bldP spid="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72000" y="718239"/>
            <a:ext cx="692426" cy="707886"/>
          </a:xfrm>
          <a:prstGeom prst="rect">
            <a:avLst/>
          </a:prstGeom>
          <a:noFill/>
        </p:spPr>
        <p:txBody>
          <a:bodyPr wrap="square" rtlCol="0">
            <a:spAutoFit/>
          </a:bodyPr>
          <a:lstStyle/>
          <a:p>
            <a:r>
              <a:rPr lang="en-US" sz="1000" u="sng" dirty="0" smtClean="0"/>
              <a:t>The king</a:t>
            </a:r>
          </a:p>
          <a:p>
            <a:r>
              <a:rPr lang="en-US" sz="1000" dirty="0" smtClean="0">
                <a:solidFill>
                  <a:srgbClr val="C00000"/>
                </a:solidFill>
              </a:rPr>
              <a:t>Ill and wanted a cure</a:t>
            </a:r>
            <a:endParaRPr lang="en-US" sz="1000" dirty="0">
              <a:solidFill>
                <a:srgbClr val="C00000"/>
              </a:solidFill>
            </a:endParaRPr>
          </a:p>
        </p:txBody>
      </p:sp>
      <p:sp>
        <p:nvSpPr>
          <p:cNvPr id="9" name="TextBox 8"/>
          <p:cNvSpPr txBox="1"/>
          <p:nvPr/>
        </p:nvSpPr>
        <p:spPr>
          <a:xfrm>
            <a:off x="5995946" y="2590800"/>
            <a:ext cx="889886" cy="861774"/>
          </a:xfrm>
          <a:prstGeom prst="rect">
            <a:avLst/>
          </a:prstGeom>
          <a:noFill/>
        </p:spPr>
        <p:txBody>
          <a:bodyPr wrap="square" rtlCol="0">
            <a:spAutoFit/>
          </a:bodyPr>
          <a:lstStyle/>
          <a:p>
            <a:r>
              <a:rPr lang="en-US" sz="1000" u="sng" dirty="0" smtClean="0"/>
              <a:t>The people</a:t>
            </a:r>
          </a:p>
          <a:p>
            <a:r>
              <a:rPr lang="en-US" sz="1000" dirty="0" smtClean="0">
                <a:solidFill>
                  <a:srgbClr val="C00000"/>
                </a:solidFill>
              </a:rPr>
              <a:t>Were unsatisfied, much to complain of</a:t>
            </a:r>
            <a:endParaRPr lang="en-US" sz="1000" dirty="0">
              <a:solidFill>
                <a:srgbClr val="C00000"/>
              </a:solidFill>
            </a:endParaRPr>
          </a:p>
        </p:txBody>
      </p:sp>
      <p:sp>
        <p:nvSpPr>
          <p:cNvPr id="10" name="TextBox 9"/>
          <p:cNvSpPr txBox="1"/>
          <p:nvPr/>
        </p:nvSpPr>
        <p:spPr>
          <a:xfrm>
            <a:off x="5139458" y="1624584"/>
            <a:ext cx="983974" cy="1015663"/>
          </a:xfrm>
          <a:prstGeom prst="rect">
            <a:avLst/>
          </a:prstGeom>
          <a:noFill/>
        </p:spPr>
        <p:txBody>
          <a:bodyPr wrap="square" rtlCol="0">
            <a:spAutoFit/>
          </a:bodyPr>
          <a:lstStyle/>
          <a:p>
            <a:pPr algn="ctr"/>
            <a:r>
              <a:rPr lang="en-US" sz="1000" u="sng" dirty="0" smtClean="0"/>
              <a:t>The wise men</a:t>
            </a:r>
          </a:p>
          <a:p>
            <a:pPr algn="ctr"/>
            <a:r>
              <a:rPr lang="en-US" sz="1000" dirty="0" smtClean="0">
                <a:solidFill>
                  <a:srgbClr val="C00000"/>
                </a:solidFill>
              </a:rPr>
              <a:t>Didn’t know how to cure; one had an idea—probably impossible</a:t>
            </a:r>
            <a:r>
              <a:rPr lang="en-US" sz="1000" dirty="0" smtClean="0"/>
              <a:t>.</a:t>
            </a:r>
            <a:endParaRPr lang="en-US" sz="1000" dirty="0"/>
          </a:p>
        </p:txBody>
      </p:sp>
      <p:sp>
        <p:nvSpPr>
          <p:cNvPr id="11" name="TextBox 10"/>
          <p:cNvSpPr txBox="1"/>
          <p:nvPr/>
        </p:nvSpPr>
        <p:spPr>
          <a:xfrm>
            <a:off x="6818906" y="3581400"/>
            <a:ext cx="801094" cy="861774"/>
          </a:xfrm>
          <a:prstGeom prst="rect">
            <a:avLst/>
          </a:prstGeom>
          <a:noFill/>
        </p:spPr>
        <p:txBody>
          <a:bodyPr wrap="square" rtlCol="0">
            <a:spAutoFit/>
          </a:bodyPr>
          <a:lstStyle/>
          <a:p>
            <a:r>
              <a:rPr lang="en-US" sz="1000" u="sng" dirty="0" smtClean="0"/>
              <a:t>Emissaries&amp; prince</a:t>
            </a:r>
          </a:p>
          <a:p>
            <a:r>
              <a:rPr lang="en-US" sz="1000" dirty="0" smtClean="0">
                <a:solidFill>
                  <a:srgbClr val="C00000"/>
                </a:solidFill>
              </a:rPr>
              <a:t>Tried hard to find a happy man</a:t>
            </a:r>
            <a:r>
              <a:rPr lang="en-US" sz="1000" u="sng" dirty="0" smtClean="0">
                <a:solidFill>
                  <a:srgbClr val="C00000"/>
                </a:solidFill>
              </a:rPr>
              <a:t> </a:t>
            </a:r>
            <a:endParaRPr lang="en-US" sz="1000" u="sng" dirty="0">
              <a:solidFill>
                <a:srgbClr val="C00000"/>
              </a:solidFill>
            </a:endParaRPr>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solidFill>
                  <a:srgbClr val="C00000"/>
                </a:solidFill>
              </a:rPr>
              <a:t>seemed happiest but had no shirt</a:t>
            </a:r>
            <a:endParaRPr lang="en-US" sz="1000" dirty="0">
              <a:solidFill>
                <a:srgbClr val="C00000"/>
              </a:solidFill>
            </a:endParaRPr>
          </a:p>
        </p:txBody>
      </p:sp>
      <p:grpSp>
        <p:nvGrpSpPr>
          <p:cNvPr id="29" name="Group 28"/>
          <p:cNvGrpSpPr/>
          <p:nvPr/>
        </p:nvGrpSpPr>
        <p:grpSpPr>
          <a:xfrm>
            <a:off x="3581400" y="509016"/>
            <a:ext cx="685800" cy="323338"/>
            <a:chOff x="3581400" y="509016"/>
            <a:chExt cx="685800" cy="323338"/>
          </a:xfrm>
        </p:grpSpPr>
        <p:sp>
          <p:nvSpPr>
            <p:cNvPr id="15" name="Rectangle 14"/>
            <p:cNvSpPr/>
            <p:nvPr/>
          </p:nvSpPr>
          <p:spPr>
            <a:xfrm>
              <a:off x="3581400" y="661416"/>
              <a:ext cx="685800" cy="17093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810000" y="509016"/>
              <a:ext cx="457200" cy="1524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a:off x="3810000" y="661416"/>
              <a:ext cx="457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8514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44456" y="-53800"/>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72000" y="718239"/>
            <a:ext cx="692426" cy="707886"/>
          </a:xfrm>
          <a:prstGeom prst="rect">
            <a:avLst/>
          </a:prstGeom>
          <a:noFill/>
        </p:spPr>
        <p:txBody>
          <a:bodyPr wrap="square" rtlCol="0">
            <a:spAutoFit/>
          </a:bodyPr>
          <a:lstStyle/>
          <a:p>
            <a:r>
              <a:rPr lang="en-US" sz="1000" u="sng" dirty="0" smtClean="0"/>
              <a:t>The king</a:t>
            </a:r>
          </a:p>
          <a:p>
            <a:r>
              <a:rPr lang="en-US" sz="1000" dirty="0" smtClean="0"/>
              <a:t>Ill and wanted a cure</a:t>
            </a:r>
            <a:endParaRPr lang="en-US" sz="1000" dirty="0"/>
          </a:p>
        </p:txBody>
      </p:sp>
      <p:sp>
        <p:nvSpPr>
          <p:cNvPr id="9" name="TextBox 8"/>
          <p:cNvSpPr txBox="1"/>
          <p:nvPr/>
        </p:nvSpPr>
        <p:spPr>
          <a:xfrm>
            <a:off x="6096938" y="2590876"/>
            <a:ext cx="707128" cy="892552"/>
          </a:xfrm>
          <a:prstGeom prst="rect">
            <a:avLst/>
          </a:prstGeom>
          <a:solidFill>
            <a:schemeClr val="bg1">
              <a:lumMod val="95000"/>
            </a:schemeClr>
          </a:solidFill>
        </p:spPr>
        <p:txBody>
          <a:bodyPr wrap="square" rtlCol="0">
            <a:spAutoFit/>
          </a:bodyPr>
          <a:lstStyle/>
          <a:p>
            <a:r>
              <a:rPr lang="en-US" sz="1000" u="sng" dirty="0" smtClean="0"/>
              <a:t>The people</a:t>
            </a:r>
          </a:p>
          <a:p>
            <a:r>
              <a:rPr lang="en-US" sz="800" dirty="0" smtClean="0"/>
              <a:t>Were unsatisfied, much to complain of</a:t>
            </a:r>
            <a:endParaRPr lang="en-US" sz="800" dirty="0"/>
          </a:p>
        </p:txBody>
      </p:sp>
      <p:sp>
        <p:nvSpPr>
          <p:cNvPr id="10" name="TextBox 9"/>
          <p:cNvSpPr txBox="1"/>
          <p:nvPr/>
        </p:nvSpPr>
        <p:spPr>
          <a:xfrm>
            <a:off x="5139458" y="1624584"/>
            <a:ext cx="983974" cy="1015663"/>
          </a:xfrm>
          <a:prstGeom prst="rect">
            <a:avLst/>
          </a:prstGeom>
          <a:noFill/>
        </p:spPr>
        <p:txBody>
          <a:bodyPr wrap="square" rtlCol="0">
            <a:spAutoFit/>
          </a:bodyPr>
          <a:lstStyle/>
          <a:p>
            <a:pPr algn="ctr"/>
            <a:r>
              <a:rPr lang="en-US" sz="1000" u="sng" dirty="0" smtClean="0"/>
              <a:t>The wise men</a:t>
            </a:r>
          </a:p>
          <a:p>
            <a:pPr algn="ctr"/>
            <a:r>
              <a:rPr lang="en-US" sz="1000" dirty="0" smtClean="0"/>
              <a:t>Didn’t know how to cure; one had an </a:t>
            </a:r>
            <a:r>
              <a:rPr lang="en-US" sz="1000" dirty="0" err="1" smtClean="0"/>
              <a:t>idea,robably</a:t>
            </a:r>
            <a:r>
              <a:rPr lang="en-US" sz="1000" dirty="0" smtClean="0"/>
              <a:t> impossible.</a:t>
            </a:r>
            <a:endParaRPr lang="en-US" sz="10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smtClean="0"/>
              <a:t>Tried hard to find a happy man</a:t>
            </a:r>
            <a:r>
              <a:rPr lang="en-US" sz="1000" u="sng" dirty="0" smtClean="0"/>
              <a:t> </a:t>
            </a:r>
            <a:endParaRPr lang="en-US" sz="1000" u="sng" dirty="0"/>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81000" y="1984179"/>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20" name="Oval Callout 19"/>
          <p:cNvSpPr/>
          <p:nvPr/>
        </p:nvSpPr>
        <p:spPr>
          <a:xfrm>
            <a:off x="1828800" y="1624623"/>
            <a:ext cx="3414548" cy="3677042"/>
          </a:xfrm>
          <a:prstGeom prst="wedgeEllipseCallout">
            <a:avLst>
              <a:gd name="adj1" fmla="val -59388"/>
              <a:gd name="adj2" fmla="val -14156"/>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200" dirty="0" smtClean="0"/>
              <a:t>For Step 3, </a:t>
            </a:r>
          </a:p>
          <a:p>
            <a:pPr algn="ctr">
              <a:defRPr/>
            </a:pPr>
            <a:r>
              <a:rPr lang="en-US" sz="2200" dirty="0" smtClean="0"/>
              <a:t>I relate each important part to another part.  </a:t>
            </a:r>
          </a:p>
          <a:p>
            <a:pPr algn="ctr">
              <a:defRPr/>
            </a:pPr>
            <a:endParaRPr lang="en-US" sz="2200" dirty="0"/>
          </a:p>
          <a:p>
            <a:pPr algn="ctr">
              <a:defRPr/>
            </a:pPr>
            <a:r>
              <a:rPr lang="en-US" sz="2200" dirty="0" smtClean="0"/>
              <a:t>To do this, I fill in the top half of the matrix.  </a:t>
            </a:r>
            <a:endParaRPr lang="en-US" sz="2200" b="1" dirty="0"/>
          </a:p>
        </p:txBody>
      </p:sp>
      <p:cxnSp>
        <p:nvCxnSpPr>
          <p:cNvPr id="5" name="Straight Arrow Connector 4"/>
          <p:cNvCxnSpPr/>
          <p:nvPr/>
        </p:nvCxnSpPr>
        <p:spPr>
          <a:xfrm flipV="1">
            <a:off x="4572000" y="2132415"/>
            <a:ext cx="2031227" cy="1908555"/>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28" name="Straight Arrow Connector 27"/>
          <p:cNvCxnSpPr/>
          <p:nvPr/>
        </p:nvCxnSpPr>
        <p:spPr>
          <a:xfrm flipV="1">
            <a:off x="4123480" y="493221"/>
            <a:ext cx="1896851" cy="149095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6549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0">
                                            <p:txEl>
                                              <p:pRg st="0" end="0"/>
                                            </p:txEl>
                                          </p:spTgt>
                                        </p:tgtEl>
                                        <p:attrNameLst>
                                          <p:attrName>ppt_c</p:attrName>
                                        </p:attrNameLst>
                                      </p:cBhvr>
                                      <p:to>
                                        <a:srgbClr val="B2B2B2"/>
                                      </p:to>
                                    </p:animClr>
                                  </p:subTnLst>
                                </p:cTn>
                              </p:par>
                              <p:par>
                                <p:cTn id="33" presetID="1" presetClass="entr" presetSubtype="0" fill="hold" nodeType="withEffect">
                                  <p:stCondLst>
                                    <p:cond delay="0"/>
                                  </p:stCondLst>
                                  <p:childTnLst>
                                    <p:set>
                                      <p:cBhvr>
                                        <p:cTn id="34" dur="1" fill="hold">
                                          <p:stCondLst>
                                            <p:cond delay="0"/>
                                          </p:stCondLst>
                                        </p:cTn>
                                        <p:tgtEl>
                                          <p:spTgt spid="20">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0">
                                            <p:txEl>
                                              <p:pRg st="1" end="1"/>
                                            </p:txEl>
                                          </p:spTgt>
                                        </p:tgtEl>
                                        <p:attrNameLst>
                                          <p:attrName>ppt_c</p:attrName>
                                        </p:attrNameLst>
                                      </p:cBhvr>
                                      <p:to>
                                        <a:srgbClr val="B2B2B2"/>
                                      </p:to>
                                    </p:animClr>
                                  </p:sub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subTnLst>
                                    <p:set>
                                      <p:cBhvr override="childStyle">
                                        <p:cTn dur="1" fill="hold" display="0" masterRel="nextClick" afterEffect="1"/>
                                        <p:tgtEl>
                                          <p:spTgt spid="28"/>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0">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1" grpId="0"/>
      <p:bldP spid="12" grpId="0"/>
      <p:bldP spid="14" grpId="0" animBg="1"/>
      <p:bldP spid="2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3">
            <a:extLst>
              <a:ext uri="{28A0092B-C50C-407E-A947-70E740481C1C}">
                <a14:useLocalDpi xmlns:a14="http://schemas.microsoft.com/office/drawing/2010/main" val="0"/>
              </a:ext>
            </a:extLst>
          </a:blip>
          <a:srcRect l="32758" t="12048" r="30862" b="1654"/>
          <a:stretch/>
        </p:blipFill>
        <p:spPr>
          <a:xfrm>
            <a:off x="3544456" y="-53800"/>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72000" y="718239"/>
            <a:ext cx="692426" cy="707886"/>
          </a:xfrm>
          <a:prstGeom prst="rect">
            <a:avLst/>
          </a:prstGeom>
          <a:noFill/>
        </p:spPr>
        <p:txBody>
          <a:bodyPr wrap="square" rtlCol="0">
            <a:spAutoFit/>
          </a:bodyPr>
          <a:lstStyle/>
          <a:p>
            <a:r>
              <a:rPr lang="en-US" sz="1000" u="sng" dirty="0" smtClean="0"/>
              <a:t>The king</a:t>
            </a:r>
          </a:p>
          <a:p>
            <a:r>
              <a:rPr lang="en-US" sz="1000" dirty="0" smtClean="0"/>
              <a:t>Ill and wanted a cure</a:t>
            </a:r>
            <a:endParaRPr lang="en-US" sz="1000" dirty="0"/>
          </a:p>
        </p:txBody>
      </p:sp>
      <p:sp>
        <p:nvSpPr>
          <p:cNvPr id="9" name="TextBox 8"/>
          <p:cNvSpPr txBox="1"/>
          <p:nvPr/>
        </p:nvSpPr>
        <p:spPr>
          <a:xfrm>
            <a:off x="6096938" y="2634420"/>
            <a:ext cx="707128" cy="892552"/>
          </a:xfrm>
          <a:prstGeom prst="rect">
            <a:avLst/>
          </a:prstGeom>
          <a:solidFill>
            <a:schemeClr val="bg1">
              <a:lumMod val="95000"/>
            </a:schemeClr>
          </a:solidFill>
        </p:spPr>
        <p:txBody>
          <a:bodyPr wrap="square" rtlCol="0">
            <a:spAutoFit/>
          </a:bodyPr>
          <a:lstStyle/>
          <a:p>
            <a:r>
              <a:rPr lang="en-US" sz="1000" u="sng" dirty="0" smtClean="0"/>
              <a:t>The people</a:t>
            </a:r>
          </a:p>
          <a:p>
            <a:r>
              <a:rPr lang="en-US" sz="800" dirty="0" smtClean="0"/>
              <a:t>Were unsatisfied, much to complain of</a:t>
            </a:r>
            <a:endParaRPr lang="en-US" sz="800" dirty="0"/>
          </a:p>
        </p:txBody>
      </p:sp>
      <p:sp>
        <p:nvSpPr>
          <p:cNvPr id="10" name="TextBox 9"/>
          <p:cNvSpPr txBox="1"/>
          <p:nvPr/>
        </p:nvSpPr>
        <p:spPr>
          <a:xfrm>
            <a:off x="5139458" y="1624584"/>
            <a:ext cx="983974" cy="1015663"/>
          </a:xfrm>
          <a:prstGeom prst="rect">
            <a:avLst/>
          </a:prstGeom>
          <a:noFill/>
        </p:spPr>
        <p:txBody>
          <a:bodyPr wrap="square" rtlCol="0">
            <a:spAutoFit/>
          </a:bodyPr>
          <a:lstStyle/>
          <a:p>
            <a:pPr algn="ctr"/>
            <a:r>
              <a:rPr lang="en-US" sz="1000" u="sng" dirty="0" smtClean="0"/>
              <a:t>The wise men</a:t>
            </a:r>
          </a:p>
          <a:p>
            <a:pPr algn="ctr"/>
            <a:r>
              <a:rPr lang="en-US" sz="1000" dirty="0" smtClean="0"/>
              <a:t>Didn’t know how to cure; one had an </a:t>
            </a:r>
            <a:r>
              <a:rPr lang="en-US" sz="1000" dirty="0" err="1" smtClean="0"/>
              <a:t>idea,probably</a:t>
            </a:r>
            <a:r>
              <a:rPr lang="en-US" sz="1000" dirty="0" smtClean="0"/>
              <a:t> impossible.</a:t>
            </a:r>
            <a:endParaRPr lang="en-US" sz="10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smtClean="0"/>
              <a:t>Tried hard to find a happy man</a:t>
            </a:r>
            <a:r>
              <a:rPr lang="en-US" sz="1000" u="sng" dirty="0" smtClean="0"/>
              <a:t> </a:t>
            </a:r>
            <a:endParaRPr lang="en-US" sz="1000" u="sng" dirty="0"/>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http://www.menteach.org/files/images/youngblackteacher.jpg"/>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b="16829"/>
          <a:stretch/>
        </p:blipFill>
        <p:spPr bwMode="auto">
          <a:xfrm>
            <a:off x="381000" y="1984179"/>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15" name="Oval Callout 14"/>
          <p:cNvSpPr/>
          <p:nvPr/>
        </p:nvSpPr>
        <p:spPr>
          <a:xfrm>
            <a:off x="1890548" y="2138826"/>
            <a:ext cx="3276600" cy="2743200"/>
          </a:xfrm>
          <a:prstGeom prst="wedgeEllipseCallout">
            <a:avLst>
              <a:gd name="adj1" fmla="val -59388"/>
              <a:gd name="adj2" fmla="val -14156"/>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000" dirty="0" smtClean="0"/>
              <a:t>I look at two </a:t>
            </a:r>
          </a:p>
          <a:p>
            <a:pPr algn="ctr">
              <a:defRPr/>
            </a:pPr>
            <a:r>
              <a:rPr lang="en-US" sz="2000" dirty="0" smtClean="0"/>
              <a:t>parts and decide how they connect to each other:  what they have to do with each other, how they influence each other.  </a:t>
            </a:r>
            <a:endParaRPr lang="en-US" sz="2000" b="1" dirty="0"/>
          </a:p>
        </p:txBody>
      </p:sp>
      <p:sp>
        <p:nvSpPr>
          <p:cNvPr id="16" name="Rectangle 15"/>
          <p:cNvSpPr/>
          <p:nvPr/>
        </p:nvSpPr>
        <p:spPr>
          <a:xfrm>
            <a:off x="4554971" y="664028"/>
            <a:ext cx="709455" cy="9223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276301" y="1624584"/>
            <a:ext cx="755905" cy="96621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310877" y="631372"/>
            <a:ext cx="709454" cy="982326"/>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289103" y="661481"/>
            <a:ext cx="786063" cy="938719"/>
          </a:xfrm>
          <a:prstGeom prst="rect">
            <a:avLst/>
          </a:prstGeom>
          <a:noFill/>
        </p:spPr>
        <p:txBody>
          <a:bodyPr wrap="square" rtlCol="0">
            <a:spAutoFit/>
          </a:bodyPr>
          <a:lstStyle/>
          <a:p>
            <a:r>
              <a:rPr lang="en-US" sz="900" u="sng" dirty="0" smtClean="0">
                <a:solidFill>
                  <a:srgbClr val="0000CC"/>
                </a:solidFill>
              </a:rPr>
              <a:t>Wise men </a:t>
            </a:r>
            <a:r>
              <a:rPr lang="en-US" sz="900" dirty="0" smtClean="0">
                <a:solidFill>
                  <a:srgbClr val="0000CC"/>
                </a:solidFill>
              </a:rPr>
              <a:t>may have feared the </a:t>
            </a:r>
            <a:r>
              <a:rPr lang="en-US" sz="900" u="sng" dirty="0" smtClean="0">
                <a:solidFill>
                  <a:srgbClr val="0000CC"/>
                </a:solidFill>
              </a:rPr>
              <a:t>king</a:t>
            </a:r>
            <a:r>
              <a:rPr lang="en-US" sz="900" dirty="0" smtClean="0">
                <a:solidFill>
                  <a:srgbClr val="0000CC"/>
                </a:solidFill>
              </a:rPr>
              <a:t> &amp; didn’t dare </a:t>
            </a:r>
            <a:r>
              <a:rPr lang="en-US" sz="900" dirty="0" err="1" smtClean="0">
                <a:solidFill>
                  <a:srgbClr val="0000CC"/>
                </a:solidFill>
              </a:rPr>
              <a:t>ans-wer</a:t>
            </a:r>
            <a:r>
              <a:rPr lang="en-US" sz="900" dirty="0" smtClean="0">
                <a:solidFill>
                  <a:srgbClr val="0000CC"/>
                </a:solidFill>
              </a:rPr>
              <a:t>.</a:t>
            </a:r>
            <a:endParaRPr lang="en-US" sz="900" dirty="0">
              <a:solidFill>
                <a:srgbClr val="0000CC"/>
              </a:solidFill>
            </a:endParaRPr>
          </a:p>
        </p:txBody>
      </p:sp>
      <p:sp>
        <p:nvSpPr>
          <p:cNvPr id="30" name="Oval Callout 29"/>
          <p:cNvSpPr/>
          <p:nvPr/>
        </p:nvSpPr>
        <p:spPr>
          <a:xfrm>
            <a:off x="1895516" y="2137881"/>
            <a:ext cx="3276600" cy="2743200"/>
          </a:xfrm>
          <a:prstGeom prst="wedgeEllipseCallout">
            <a:avLst>
              <a:gd name="adj1" fmla="val -59388"/>
              <a:gd name="adj2" fmla="val -1415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write that relationship in the blank cell where the two parts intersect. </a:t>
            </a:r>
            <a:endParaRPr lang="en-US" sz="2400" dirty="0"/>
          </a:p>
        </p:txBody>
      </p:sp>
      <p:cxnSp>
        <p:nvCxnSpPr>
          <p:cNvPr id="31" name="Straight Arrow Connector 30"/>
          <p:cNvCxnSpPr/>
          <p:nvPr/>
        </p:nvCxnSpPr>
        <p:spPr>
          <a:xfrm flipV="1">
            <a:off x="4610595" y="1439069"/>
            <a:ext cx="1076487" cy="2171013"/>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70316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1" grpId="0"/>
      <p:bldP spid="12" grpId="0"/>
      <p:bldP spid="14" grpId="0" animBg="1"/>
      <p:bldP spid="15" grpId="0" animBg="1"/>
      <p:bldP spid="16" grpId="0" animBg="1"/>
      <p:bldP spid="17" grpId="0" animBg="1"/>
      <p:bldP spid="18" grpId="0" animBg="1"/>
      <p:bldP spid="2" grpId="0"/>
      <p:bldP spid="3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50228" y="716748"/>
            <a:ext cx="692426" cy="861774"/>
          </a:xfrm>
          <a:prstGeom prst="rect">
            <a:avLst/>
          </a:prstGeom>
          <a:noFill/>
        </p:spPr>
        <p:txBody>
          <a:bodyPr wrap="square" rtlCol="0">
            <a:spAutoFit/>
          </a:bodyPr>
          <a:lstStyle/>
          <a:p>
            <a:r>
              <a:rPr lang="en-US" sz="1000" u="sng" dirty="0" smtClean="0"/>
              <a:t>The king </a:t>
            </a:r>
            <a:r>
              <a:rPr lang="en-US" sz="1000" dirty="0" smtClean="0"/>
              <a:t>was ill and wanted a cure</a:t>
            </a:r>
            <a:endParaRPr lang="en-US" sz="1000" dirty="0"/>
          </a:p>
        </p:txBody>
      </p:sp>
      <p:sp>
        <p:nvSpPr>
          <p:cNvPr id="9" name="TextBox 8"/>
          <p:cNvSpPr txBox="1"/>
          <p:nvPr/>
        </p:nvSpPr>
        <p:spPr>
          <a:xfrm>
            <a:off x="5995946" y="2590800"/>
            <a:ext cx="889886" cy="861774"/>
          </a:xfrm>
          <a:prstGeom prst="rect">
            <a:avLst/>
          </a:prstGeom>
          <a:noFill/>
        </p:spPr>
        <p:txBody>
          <a:bodyPr wrap="square" rtlCol="0">
            <a:spAutoFit/>
          </a:bodyPr>
          <a:lstStyle/>
          <a:p>
            <a:r>
              <a:rPr lang="en-US" sz="1000" u="sng" dirty="0" smtClean="0"/>
              <a:t>The people </a:t>
            </a:r>
            <a:r>
              <a:rPr lang="en-US" sz="1000" dirty="0" smtClean="0"/>
              <a:t>were unsatisfied, much to complain of</a:t>
            </a:r>
            <a:endParaRPr lang="en-US" sz="1000" dirty="0"/>
          </a:p>
        </p:txBody>
      </p:sp>
      <p:sp>
        <p:nvSpPr>
          <p:cNvPr id="14" name="Rectangle 13"/>
          <p:cNvSpPr/>
          <p:nvPr/>
        </p:nvSpPr>
        <p:spPr>
          <a:xfrm rot="16200000" flipV="1">
            <a:off x="6558783" y="-146816"/>
            <a:ext cx="193579" cy="13192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096000" y="685800"/>
            <a:ext cx="709455" cy="923330"/>
          </a:xfrm>
          <a:prstGeom prst="rect">
            <a:avLst/>
          </a:prstGeom>
          <a:noFill/>
        </p:spPr>
        <p:txBody>
          <a:bodyPr wrap="square" rtlCol="0">
            <a:spAutoFit/>
          </a:bodyPr>
          <a:lstStyle/>
          <a:p>
            <a:r>
              <a:rPr lang="en-US" sz="900" dirty="0" smtClean="0">
                <a:solidFill>
                  <a:srgbClr val="0000CC"/>
                </a:solidFill>
              </a:rPr>
              <a:t>Both</a:t>
            </a:r>
            <a:r>
              <a:rPr lang="en-US" sz="900" u="sng" dirty="0" smtClean="0">
                <a:solidFill>
                  <a:srgbClr val="0000CC"/>
                </a:solidFill>
              </a:rPr>
              <a:t> the king </a:t>
            </a:r>
            <a:r>
              <a:rPr lang="en-US" sz="900" dirty="0" smtClean="0">
                <a:solidFill>
                  <a:srgbClr val="0000CC"/>
                </a:solidFill>
              </a:rPr>
              <a:t>and </a:t>
            </a:r>
            <a:r>
              <a:rPr lang="en-US" sz="900" u="sng" dirty="0" smtClean="0">
                <a:solidFill>
                  <a:srgbClr val="0000CC"/>
                </a:solidFill>
              </a:rPr>
              <a:t>the people </a:t>
            </a:r>
            <a:r>
              <a:rPr lang="en-US" sz="900" dirty="0" smtClean="0">
                <a:solidFill>
                  <a:srgbClr val="0000CC"/>
                </a:solidFill>
              </a:rPr>
              <a:t>were dis-satisfied &amp;unhappy.</a:t>
            </a:r>
            <a:endParaRPr lang="en-US" sz="1000" dirty="0">
              <a:solidFill>
                <a:srgbClr val="0000CC"/>
              </a:solidFill>
            </a:endParaRPr>
          </a:p>
        </p:txBody>
      </p:sp>
      <p:sp>
        <p:nvSpPr>
          <p:cNvPr id="16" name="Rectangle 15"/>
          <p:cNvSpPr/>
          <p:nvPr/>
        </p:nvSpPr>
        <p:spPr>
          <a:xfrm>
            <a:off x="6041037" y="687148"/>
            <a:ext cx="763029" cy="920975"/>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Arrow Connector 2"/>
          <p:cNvCxnSpPr/>
          <p:nvPr/>
        </p:nvCxnSpPr>
        <p:spPr>
          <a:xfrm>
            <a:off x="5264426" y="1072182"/>
            <a:ext cx="731519" cy="0"/>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cxnSp>
        <p:nvCxnSpPr>
          <p:cNvPr id="17" name="Straight Arrow Connector 16"/>
          <p:cNvCxnSpPr/>
          <p:nvPr/>
        </p:nvCxnSpPr>
        <p:spPr>
          <a:xfrm flipV="1">
            <a:off x="6461759" y="1609130"/>
            <a:ext cx="0" cy="981670"/>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sp>
        <p:nvSpPr>
          <p:cNvPr id="11" name="Rectangle 10"/>
          <p:cNvSpPr/>
          <p:nvPr/>
        </p:nvSpPr>
        <p:spPr>
          <a:xfrm>
            <a:off x="4533199" y="674914"/>
            <a:ext cx="709455" cy="9223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041037" y="2601686"/>
            <a:ext cx="764418" cy="9223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81000" y="1984179"/>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18" name="Oval Callout 17"/>
          <p:cNvSpPr/>
          <p:nvPr/>
        </p:nvSpPr>
        <p:spPr>
          <a:xfrm>
            <a:off x="1890548" y="2138826"/>
            <a:ext cx="3276600" cy="2743200"/>
          </a:xfrm>
          <a:prstGeom prst="wedgeEllipseCallout">
            <a:avLst>
              <a:gd name="adj1" fmla="val -59388"/>
              <a:gd name="adj2" fmla="val -14156"/>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000" dirty="0" smtClean="0"/>
              <a:t>I continue this process in a systematic way.  </a:t>
            </a:r>
          </a:p>
          <a:p>
            <a:pPr algn="ctr">
              <a:defRPr/>
            </a:pPr>
            <a:endParaRPr lang="en-US" sz="2000" b="1" dirty="0"/>
          </a:p>
          <a:p>
            <a:pPr algn="ctr">
              <a:defRPr/>
            </a:pPr>
            <a:r>
              <a:rPr lang="en-US" sz="2000" b="1" dirty="0" smtClean="0"/>
              <a:t>Watch me.</a:t>
            </a:r>
            <a:endParaRPr lang="en-US" sz="2000" b="1" dirty="0"/>
          </a:p>
        </p:txBody>
      </p:sp>
    </p:spTree>
    <p:extLst>
      <p:ext uri="{BB962C8B-B14F-4D97-AF65-F5344CB8AC3E}">
        <p14:creationId xmlns:p14="http://schemas.microsoft.com/office/powerpoint/2010/main" val="3862374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5" grpId="0"/>
      <p:bldP spid="16" grpId="0" animBg="1"/>
      <p:bldP spid="11" grpId="0" animBg="1"/>
      <p:bldP spid="1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72000" y="718239"/>
            <a:ext cx="692426" cy="707886"/>
          </a:xfrm>
          <a:prstGeom prst="rect">
            <a:avLst/>
          </a:prstGeom>
          <a:noFill/>
        </p:spPr>
        <p:txBody>
          <a:bodyPr wrap="square" rtlCol="0">
            <a:spAutoFit/>
          </a:bodyPr>
          <a:lstStyle/>
          <a:p>
            <a:r>
              <a:rPr lang="en-US" sz="1000" u="sng" dirty="0" smtClean="0"/>
              <a:t>The king</a:t>
            </a:r>
          </a:p>
          <a:p>
            <a:r>
              <a:rPr lang="en-US" sz="1000" dirty="0" smtClean="0"/>
              <a:t>Ill and wanted a cure</a:t>
            </a:r>
            <a:endParaRPr lang="en-US" sz="10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smtClean="0"/>
              <a:t>Tried hard to find a happy man</a:t>
            </a:r>
            <a:r>
              <a:rPr lang="en-US" sz="1000" u="sng" dirty="0" smtClean="0"/>
              <a:t> </a:t>
            </a:r>
            <a:endParaRPr lang="en-US" sz="1000" u="sng"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554971" y="685800"/>
            <a:ext cx="709455" cy="9223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845908" y="664529"/>
            <a:ext cx="759252" cy="943595"/>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849885" y="664529"/>
            <a:ext cx="755275" cy="1215717"/>
          </a:xfrm>
          <a:prstGeom prst="rect">
            <a:avLst/>
          </a:prstGeom>
          <a:noFill/>
        </p:spPr>
        <p:txBody>
          <a:bodyPr wrap="square" rtlCol="0">
            <a:spAutoFit/>
          </a:bodyPr>
          <a:lstStyle/>
          <a:p>
            <a:r>
              <a:rPr lang="en-US" sz="900" u="sng" dirty="0" smtClean="0">
                <a:solidFill>
                  <a:srgbClr val="0000CC"/>
                </a:solidFill>
              </a:rPr>
              <a:t>The </a:t>
            </a:r>
            <a:r>
              <a:rPr lang="en-US" sz="900" u="sng" dirty="0" err="1" smtClean="0">
                <a:solidFill>
                  <a:srgbClr val="0000CC"/>
                </a:solidFill>
              </a:rPr>
              <a:t>emis-saries</a:t>
            </a:r>
            <a:r>
              <a:rPr lang="en-US" sz="900" u="sng" dirty="0" smtClean="0">
                <a:solidFill>
                  <a:srgbClr val="0000CC"/>
                </a:solidFill>
              </a:rPr>
              <a:t> &amp; the prince</a:t>
            </a:r>
            <a:r>
              <a:rPr lang="en-US" sz="900" dirty="0" smtClean="0">
                <a:solidFill>
                  <a:srgbClr val="0000CC"/>
                </a:solidFill>
              </a:rPr>
              <a:t> wanted to serve the </a:t>
            </a:r>
            <a:r>
              <a:rPr lang="en-US" sz="900" u="sng" dirty="0" smtClean="0">
                <a:solidFill>
                  <a:srgbClr val="0000CC"/>
                </a:solidFill>
              </a:rPr>
              <a:t>king</a:t>
            </a:r>
            <a:r>
              <a:rPr lang="en-US" sz="900" dirty="0" smtClean="0">
                <a:solidFill>
                  <a:srgbClr val="0000CC"/>
                </a:solidFill>
              </a:rPr>
              <a:t>.</a:t>
            </a:r>
            <a:endParaRPr lang="en-US" sz="900" u="sng" dirty="0" smtClean="0">
              <a:solidFill>
                <a:srgbClr val="0000CC"/>
              </a:solidFill>
            </a:endParaRPr>
          </a:p>
          <a:p>
            <a:endParaRPr lang="en-US" sz="900" u="sng" dirty="0">
              <a:solidFill>
                <a:srgbClr val="0000CC"/>
              </a:solidFill>
            </a:endParaRPr>
          </a:p>
          <a:p>
            <a:endParaRPr lang="en-US" sz="1000" dirty="0">
              <a:solidFill>
                <a:srgbClr val="0000CC"/>
              </a:solidFill>
            </a:endParaRPr>
          </a:p>
        </p:txBody>
      </p:sp>
      <p:sp>
        <p:nvSpPr>
          <p:cNvPr id="19" name="Rectangle 18"/>
          <p:cNvSpPr/>
          <p:nvPr/>
        </p:nvSpPr>
        <p:spPr>
          <a:xfrm>
            <a:off x="4554971" y="704958"/>
            <a:ext cx="709455" cy="9196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49885" y="3542836"/>
            <a:ext cx="770115" cy="92901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5264426" y="1133888"/>
            <a:ext cx="1581482" cy="13074"/>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cxnSp>
        <p:nvCxnSpPr>
          <p:cNvPr id="24" name="Straight Arrow Connector 23"/>
          <p:cNvCxnSpPr>
            <a:stCxn id="22" idx="0"/>
            <a:endCxn id="2" idx="2"/>
          </p:cNvCxnSpPr>
          <p:nvPr/>
        </p:nvCxnSpPr>
        <p:spPr>
          <a:xfrm flipH="1" flipV="1">
            <a:off x="7227523" y="1624584"/>
            <a:ext cx="7420" cy="1918252"/>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80305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11" presetID="1"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4" grpId="0" animBg="1"/>
      <p:bldP spid="16" grpId="0" animBg="1"/>
      <p:bldP spid="18" grpId="0" animBg="1"/>
      <p:bldP spid="2" grpId="0"/>
      <p:bldP spid="1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72000" y="718239"/>
            <a:ext cx="692426" cy="707886"/>
          </a:xfrm>
          <a:prstGeom prst="rect">
            <a:avLst/>
          </a:prstGeom>
          <a:noFill/>
        </p:spPr>
        <p:txBody>
          <a:bodyPr wrap="square" rtlCol="0">
            <a:spAutoFit/>
          </a:bodyPr>
          <a:lstStyle/>
          <a:p>
            <a:r>
              <a:rPr lang="en-US" sz="1000" u="sng" dirty="0" smtClean="0"/>
              <a:t>The king</a:t>
            </a:r>
          </a:p>
          <a:p>
            <a:r>
              <a:rPr lang="en-US" sz="1000" dirty="0" smtClean="0"/>
              <a:t>Ill and wanted a cure</a:t>
            </a:r>
            <a:endParaRPr lang="en-US" sz="1000" dirty="0"/>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530256" y="685800"/>
            <a:ext cx="709455" cy="9223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602730" y="678145"/>
            <a:ext cx="811928" cy="940596"/>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7620001" y="695411"/>
            <a:ext cx="769156" cy="923330"/>
          </a:xfrm>
          <a:prstGeom prst="rect">
            <a:avLst/>
          </a:prstGeom>
          <a:noFill/>
        </p:spPr>
        <p:txBody>
          <a:bodyPr wrap="square" rtlCol="0">
            <a:spAutoFit/>
          </a:bodyPr>
          <a:lstStyle/>
          <a:p>
            <a:r>
              <a:rPr lang="en-US" sz="900" dirty="0" smtClean="0">
                <a:solidFill>
                  <a:srgbClr val="0000CC"/>
                </a:solidFill>
              </a:rPr>
              <a:t>Ironically, </a:t>
            </a:r>
            <a:r>
              <a:rPr lang="en-US" sz="900" u="sng" dirty="0" smtClean="0">
                <a:solidFill>
                  <a:srgbClr val="0000CC"/>
                </a:solidFill>
              </a:rPr>
              <a:t>the shirt of a poor man </a:t>
            </a:r>
            <a:r>
              <a:rPr lang="en-US" sz="900" dirty="0" smtClean="0">
                <a:solidFill>
                  <a:srgbClr val="0000CC"/>
                </a:solidFill>
              </a:rPr>
              <a:t>to cure the </a:t>
            </a:r>
            <a:r>
              <a:rPr lang="en-US" sz="900" u="sng" dirty="0" smtClean="0">
                <a:solidFill>
                  <a:srgbClr val="0000CC"/>
                </a:solidFill>
              </a:rPr>
              <a:t>king</a:t>
            </a:r>
            <a:r>
              <a:rPr lang="en-US" sz="900" dirty="0" smtClean="0">
                <a:solidFill>
                  <a:srgbClr val="0000CC"/>
                </a:solidFill>
              </a:rPr>
              <a:t> does not exist. </a:t>
            </a:r>
            <a:endParaRPr lang="en-US" sz="1000" dirty="0">
              <a:solidFill>
                <a:srgbClr val="0000CC"/>
              </a:solidFill>
            </a:endParaRPr>
          </a:p>
        </p:txBody>
      </p:sp>
      <p:sp>
        <p:nvSpPr>
          <p:cNvPr id="23" name="Rectangle 22"/>
          <p:cNvSpPr/>
          <p:nvPr/>
        </p:nvSpPr>
        <p:spPr>
          <a:xfrm>
            <a:off x="7623578" y="4495800"/>
            <a:ext cx="791080" cy="990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5264426" y="1133888"/>
            <a:ext cx="2355574" cy="0"/>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cxnSp>
        <p:nvCxnSpPr>
          <p:cNvPr id="24" name="Straight Arrow Connector 23"/>
          <p:cNvCxnSpPr>
            <a:stCxn id="23" idx="0"/>
          </p:cNvCxnSpPr>
          <p:nvPr/>
        </p:nvCxnSpPr>
        <p:spPr>
          <a:xfrm flipH="1" flipV="1">
            <a:off x="8012032" y="1557930"/>
            <a:ext cx="7086" cy="2937870"/>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78445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4" grpId="0" animBg="1"/>
      <p:bldP spid="16" grpId="0" animBg="1"/>
      <p:bldP spid="18" grpId="0" animBg="1"/>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9" name="TextBox 8"/>
          <p:cNvSpPr txBox="1"/>
          <p:nvPr/>
        </p:nvSpPr>
        <p:spPr>
          <a:xfrm>
            <a:off x="5992704" y="2636301"/>
            <a:ext cx="889886" cy="861774"/>
          </a:xfrm>
          <a:prstGeom prst="rect">
            <a:avLst/>
          </a:prstGeom>
          <a:solidFill>
            <a:schemeClr val="bg1">
              <a:lumMod val="95000"/>
            </a:schemeClr>
          </a:solidFill>
        </p:spPr>
        <p:txBody>
          <a:bodyPr wrap="square" rtlCol="0">
            <a:spAutoFit/>
          </a:bodyPr>
          <a:lstStyle/>
          <a:p>
            <a:r>
              <a:rPr lang="en-US" sz="1000" u="sng" dirty="0" smtClean="0"/>
              <a:t>The people </a:t>
            </a:r>
            <a:r>
              <a:rPr lang="en-US" sz="1000" dirty="0" smtClean="0"/>
              <a:t>were unsatisfied, much to complain of</a:t>
            </a:r>
            <a:endParaRPr lang="en-US" sz="1000" dirty="0"/>
          </a:p>
        </p:txBody>
      </p:sp>
      <p:sp>
        <p:nvSpPr>
          <p:cNvPr id="10" name="TextBox 9"/>
          <p:cNvSpPr txBox="1"/>
          <p:nvPr/>
        </p:nvSpPr>
        <p:spPr>
          <a:xfrm>
            <a:off x="5155568" y="1599860"/>
            <a:ext cx="983974" cy="1015663"/>
          </a:xfrm>
          <a:prstGeom prst="rect">
            <a:avLst/>
          </a:prstGeom>
          <a:noFill/>
        </p:spPr>
        <p:txBody>
          <a:bodyPr wrap="square" rtlCol="0">
            <a:spAutoFit/>
          </a:bodyPr>
          <a:lstStyle/>
          <a:p>
            <a:pPr algn="ctr"/>
            <a:r>
              <a:rPr lang="en-US" sz="1000" u="sng" dirty="0" smtClean="0"/>
              <a:t>The wise men </a:t>
            </a:r>
            <a:r>
              <a:rPr lang="en-US" sz="1000" dirty="0" smtClean="0"/>
              <a:t>didn’t know how to cure; one had an </a:t>
            </a:r>
            <a:r>
              <a:rPr lang="en-US" sz="1000" dirty="0" err="1" smtClean="0"/>
              <a:t>idea,probably</a:t>
            </a:r>
            <a:r>
              <a:rPr lang="en-US" sz="1000" dirty="0" smtClean="0"/>
              <a:t> impossible.</a:t>
            </a:r>
            <a:endParaRPr lang="en-US" sz="1000"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264426" y="1624584"/>
            <a:ext cx="755905" cy="96621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061146" y="1608124"/>
            <a:ext cx="742920" cy="958291"/>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019800" y="1612309"/>
            <a:ext cx="866032" cy="954107"/>
          </a:xfrm>
          <a:prstGeom prst="rect">
            <a:avLst/>
          </a:prstGeom>
          <a:noFill/>
        </p:spPr>
        <p:txBody>
          <a:bodyPr wrap="square" rtlCol="0">
            <a:spAutoFit/>
          </a:bodyPr>
          <a:lstStyle/>
          <a:p>
            <a:r>
              <a:rPr lang="en-US" sz="800" u="sng" dirty="0" smtClean="0">
                <a:solidFill>
                  <a:srgbClr val="0000CC"/>
                </a:solidFill>
              </a:rPr>
              <a:t>One wise man </a:t>
            </a:r>
            <a:r>
              <a:rPr lang="en-US" sz="800" dirty="0" smtClean="0">
                <a:solidFill>
                  <a:srgbClr val="0000CC"/>
                </a:solidFill>
              </a:rPr>
              <a:t>may have known none of </a:t>
            </a:r>
            <a:r>
              <a:rPr lang="en-US" sz="800" u="sng" dirty="0" smtClean="0">
                <a:solidFill>
                  <a:srgbClr val="0000CC"/>
                </a:solidFill>
              </a:rPr>
              <a:t>the people </a:t>
            </a:r>
            <a:r>
              <a:rPr lang="en-US" sz="800" dirty="0" smtClean="0">
                <a:solidFill>
                  <a:srgbClr val="0000CC"/>
                </a:solidFill>
              </a:rPr>
              <a:t>were happy—so no shirt.  He plays it safe.</a:t>
            </a:r>
            <a:endParaRPr lang="en-US" sz="900" dirty="0">
              <a:solidFill>
                <a:srgbClr val="0000CC"/>
              </a:solidFill>
            </a:endParaRPr>
          </a:p>
        </p:txBody>
      </p:sp>
      <p:sp>
        <p:nvSpPr>
          <p:cNvPr id="21" name="Rectangle 20"/>
          <p:cNvSpPr/>
          <p:nvPr/>
        </p:nvSpPr>
        <p:spPr>
          <a:xfrm>
            <a:off x="6027685" y="2590800"/>
            <a:ext cx="776381" cy="9196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445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p:bldP spid="14" grpId="0" animBg="1"/>
      <p:bldP spid="17" grpId="0" animBg="1"/>
      <p:bldP spid="18" grpId="0" animBg="1"/>
      <p:bldP spid="2" grpId="0"/>
      <p:bldP spid="2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10" name="TextBox 9"/>
          <p:cNvSpPr txBox="1"/>
          <p:nvPr/>
        </p:nvSpPr>
        <p:spPr>
          <a:xfrm>
            <a:off x="5139458" y="1624584"/>
            <a:ext cx="983974" cy="1015663"/>
          </a:xfrm>
          <a:prstGeom prst="rect">
            <a:avLst/>
          </a:prstGeom>
          <a:noFill/>
        </p:spPr>
        <p:txBody>
          <a:bodyPr wrap="square" rtlCol="0">
            <a:spAutoFit/>
          </a:bodyPr>
          <a:lstStyle/>
          <a:p>
            <a:pPr algn="ctr"/>
            <a:r>
              <a:rPr lang="en-US" sz="1000" u="sng" dirty="0" smtClean="0"/>
              <a:t>The wise men</a:t>
            </a:r>
          </a:p>
          <a:p>
            <a:pPr algn="ctr"/>
            <a:r>
              <a:rPr lang="en-US" sz="1000" dirty="0" smtClean="0"/>
              <a:t>Didn’t know how to cure; one had an idea—probably impossible.</a:t>
            </a:r>
            <a:endParaRPr lang="en-US" sz="10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smtClean="0"/>
              <a:t>Tried hard to find a happy man</a:t>
            </a:r>
            <a:r>
              <a:rPr lang="en-US" sz="1000" u="sng" dirty="0" smtClean="0"/>
              <a:t> </a:t>
            </a:r>
            <a:endParaRPr lang="en-US" sz="1000" u="sng"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264426" y="1624584"/>
            <a:ext cx="755905" cy="96621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849886" y="1627632"/>
            <a:ext cx="739784" cy="963168"/>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861448" y="1627632"/>
            <a:ext cx="846315" cy="923330"/>
          </a:xfrm>
          <a:prstGeom prst="rect">
            <a:avLst/>
          </a:prstGeom>
          <a:noFill/>
        </p:spPr>
        <p:txBody>
          <a:bodyPr wrap="square" rtlCol="0">
            <a:spAutoFit/>
          </a:bodyPr>
          <a:lstStyle/>
          <a:p>
            <a:r>
              <a:rPr lang="en-US" sz="900" u="sng" dirty="0" smtClean="0">
                <a:solidFill>
                  <a:srgbClr val="0000CC"/>
                </a:solidFill>
              </a:rPr>
              <a:t>The emissaries &amp; the Prince  </a:t>
            </a:r>
            <a:r>
              <a:rPr lang="en-US" sz="900" dirty="0" smtClean="0">
                <a:solidFill>
                  <a:srgbClr val="0000CC"/>
                </a:solidFill>
              </a:rPr>
              <a:t>followed the </a:t>
            </a:r>
            <a:r>
              <a:rPr lang="en-US" sz="900" u="sng" dirty="0" smtClean="0">
                <a:solidFill>
                  <a:srgbClr val="0000CC"/>
                </a:solidFill>
              </a:rPr>
              <a:t>Wise Men’s </a:t>
            </a:r>
            <a:r>
              <a:rPr lang="en-US" sz="900" dirty="0" smtClean="0">
                <a:solidFill>
                  <a:srgbClr val="0000CC"/>
                </a:solidFill>
              </a:rPr>
              <a:t>plan. </a:t>
            </a:r>
            <a:endParaRPr lang="en-US" sz="1000" dirty="0">
              <a:solidFill>
                <a:srgbClr val="0000CC"/>
              </a:solidFill>
            </a:endParaRPr>
          </a:p>
        </p:txBody>
      </p:sp>
      <p:sp>
        <p:nvSpPr>
          <p:cNvPr id="22" name="Rectangle 21"/>
          <p:cNvSpPr/>
          <p:nvPr/>
        </p:nvSpPr>
        <p:spPr>
          <a:xfrm>
            <a:off x="6849885" y="3542836"/>
            <a:ext cx="770115" cy="92901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flipV="1">
            <a:off x="7204613" y="2590800"/>
            <a:ext cx="0" cy="952036"/>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cxnSp>
        <p:nvCxnSpPr>
          <p:cNvPr id="24" name="Straight Arrow Connector 23"/>
          <p:cNvCxnSpPr>
            <a:stCxn id="17" idx="3"/>
            <a:endCxn id="2" idx="1"/>
          </p:cNvCxnSpPr>
          <p:nvPr/>
        </p:nvCxnSpPr>
        <p:spPr>
          <a:xfrm flipV="1">
            <a:off x="6020331" y="2089297"/>
            <a:ext cx="841117" cy="18395"/>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pic>
        <p:nvPicPr>
          <p:cNvPr id="13"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81000" y="3271162"/>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15" name="Oval Callout 14"/>
          <p:cNvSpPr/>
          <p:nvPr/>
        </p:nvSpPr>
        <p:spPr>
          <a:xfrm>
            <a:off x="2286000" y="2434909"/>
            <a:ext cx="3886200" cy="3813491"/>
          </a:xfrm>
          <a:prstGeom prst="wedgeEllipseCallout">
            <a:avLst>
              <a:gd name="adj1" fmla="val -67956"/>
              <a:gd name="adj2" fmla="val -598"/>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000" dirty="0" smtClean="0"/>
              <a:t>When a connection seems obvious or trivial, you may decide to skip that cell.  This may be such an example.  </a:t>
            </a:r>
          </a:p>
          <a:p>
            <a:pPr algn="ctr">
              <a:defRPr/>
            </a:pPr>
            <a:endParaRPr lang="en-US" sz="2000" dirty="0"/>
          </a:p>
          <a:p>
            <a:pPr algn="ctr">
              <a:defRPr/>
            </a:pPr>
            <a:r>
              <a:rPr lang="en-US" sz="2000" dirty="0" smtClean="0"/>
              <a:t>Focus on the connections that are not obvious and make you think.</a:t>
            </a:r>
          </a:p>
        </p:txBody>
      </p:sp>
      <p:cxnSp>
        <p:nvCxnSpPr>
          <p:cNvPr id="5" name="Straight Arrow Connector 4"/>
          <p:cNvCxnSpPr/>
          <p:nvPr/>
        </p:nvCxnSpPr>
        <p:spPr>
          <a:xfrm flipV="1">
            <a:off x="5562600" y="2640247"/>
            <a:ext cx="1241466" cy="136709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78445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11" presetID="1" presetClass="entr" presetSubtype="0" fill="hold" nodeType="with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4" grpId="0" animBg="1"/>
      <p:bldP spid="17" grpId="0" animBg="1"/>
      <p:bldP spid="18" grpId="0" animBg="1"/>
      <p:bldP spid="2" grpId="0"/>
      <p:bldP spid="1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10" name="TextBox 9"/>
          <p:cNvSpPr txBox="1"/>
          <p:nvPr/>
        </p:nvSpPr>
        <p:spPr>
          <a:xfrm>
            <a:off x="5157746" y="1623092"/>
            <a:ext cx="968366" cy="1015663"/>
          </a:xfrm>
          <a:prstGeom prst="rect">
            <a:avLst/>
          </a:prstGeom>
          <a:noFill/>
        </p:spPr>
        <p:txBody>
          <a:bodyPr wrap="square" rtlCol="0">
            <a:spAutoFit/>
          </a:bodyPr>
          <a:lstStyle/>
          <a:p>
            <a:pPr algn="ctr"/>
            <a:r>
              <a:rPr lang="en-US" sz="1000" u="sng" dirty="0" smtClean="0"/>
              <a:t>The wise men</a:t>
            </a:r>
          </a:p>
          <a:p>
            <a:pPr algn="ctr"/>
            <a:r>
              <a:rPr lang="en-US" sz="1000" dirty="0" smtClean="0"/>
              <a:t>Didn’t know how to cure; one had an idea, probably impossible.</a:t>
            </a:r>
            <a:endParaRPr lang="en-US" sz="1000" dirty="0"/>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257800" y="1624584"/>
            <a:ext cx="762000" cy="96621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609952" y="1624584"/>
            <a:ext cx="838199" cy="966216"/>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7586623" y="1624584"/>
            <a:ext cx="884856" cy="954107"/>
          </a:xfrm>
          <a:prstGeom prst="rect">
            <a:avLst/>
          </a:prstGeom>
          <a:noFill/>
        </p:spPr>
        <p:txBody>
          <a:bodyPr wrap="square" rtlCol="0">
            <a:spAutoFit/>
          </a:bodyPr>
          <a:lstStyle/>
          <a:p>
            <a:r>
              <a:rPr lang="en-US" sz="700" u="sng" dirty="0" smtClean="0">
                <a:solidFill>
                  <a:srgbClr val="0000CC"/>
                </a:solidFill>
              </a:rPr>
              <a:t>The Wise man </a:t>
            </a:r>
            <a:r>
              <a:rPr lang="en-US" sz="700" dirty="0" smtClean="0">
                <a:solidFill>
                  <a:srgbClr val="0000CC"/>
                </a:solidFill>
              </a:rPr>
              <a:t>may have come up the idea of finding a happy man’s shirt knowing that such a person with a shirt could not be found.</a:t>
            </a:r>
            <a:endParaRPr lang="en-US" sz="800" u="sng" dirty="0">
              <a:solidFill>
                <a:srgbClr val="0000CC"/>
              </a:solidFill>
            </a:endParaRPr>
          </a:p>
        </p:txBody>
      </p:sp>
      <p:sp>
        <p:nvSpPr>
          <p:cNvPr id="23" name="Rectangle 22"/>
          <p:cNvSpPr/>
          <p:nvPr/>
        </p:nvSpPr>
        <p:spPr>
          <a:xfrm>
            <a:off x="7623578" y="4482742"/>
            <a:ext cx="758422" cy="9665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flipH="1" flipV="1">
            <a:off x="8031144" y="2577238"/>
            <a:ext cx="1788" cy="1905504"/>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cxnSp>
        <p:nvCxnSpPr>
          <p:cNvPr id="24" name="Straight Arrow Connector 23"/>
          <p:cNvCxnSpPr>
            <a:stCxn id="17" idx="3"/>
            <a:endCxn id="18" idx="1"/>
          </p:cNvCxnSpPr>
          <p:nvPr/>
        </p:nvCxnSpPr>
        <p:spPr>
          <a:xfrm>
            <a:off x="6019800" y="2107692"/>
            <a:ext cx="1590152" cy="0"/>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78445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P spid="14" grpId="0" animBg="1"/>
      <p:bldP spid="17" grpId="0" animBg="1"/>
      <p:bldP spid="18"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118632"/>
            <a:ext cx="5157952" cy="6586968"/>
          </a:xfrm>
          <a:prstGeom prst="rect">
            <a:avLst/>
          </a:prstGeom>
        </p:spPr>
      </p:pic>
      <p:pic>
        <p:nvPicPr>
          <p:cNvPr id="4" name="Picture 3"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838200" y="455218"/>
            <a:ext cx="1143000" cy="1425978"/>
          </a:xfrm>
          <a:prstGeom prst="rect">
            <a:avLst/>
          </a:prstGeom>
          <a:noFill/>
          <a:extLst>
            <a:ext uri="{909E8E84-426E-40DD-AFC4-6F175D3DCCD1}">
              <a14:hiddenFill xmlns:a14="http://schemas.microsoft.com/office/drawing/2010/main">
                <a:solidFill>
                  <a:srgbClr val="FFFFFF"/>
                </a:solidFill>
              </a14:hiddenFill>
            </a:ext>
          </a:extLst>
        </p:spPr>
      </p:pic>
      <p:sp>
        <p:nvSpPr>
          <p:cNvPr id="5" name="Oval Callout 4"/>
          <p:cNvSpPr/>
          <p:nvPr/>
        </p:nvSpPr>
        <p:spPr>
          <a:xfrm>
            <a:off x="228600" y="2362200"/>
            <a:ext cx="3300248" cy="3200400"/>
          </a:xfrm>
          <a:prstGeom prst="wedgeEllipseCallout">
            <a:avLst>
              <a:gd name="adj1" fmla="val -7570"/>
              <a:gd name="adj2" fmla="val -6938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Here is the MATRIX </a:t>
            </a:r>
            <a:r>
              <a:rPr lang="en-US" sz="2400" dirty="0" err="1" smtClean="0"/>
              <a:t>ThinkSheet</a:t>
            </a:r>
            <a:r>
              <a:rPr lang="en-US" sz="2400" dirty="0" smtClean="0"/>
              <a:t> with the same five steps explained, this time next to the Step.</a:t>
            </a:r>
            <a:endParaRPr lang="en-US" sz="2400" dirty="0"/>
          </a:p>
        </p:txBody>
      </p:sp>
    </p:spTree>
    <p:extLst>
      <p:ext uri="{BB962C8B-B14F-4D97-AF65-F5344CB8AC3E}">
        <p14:creationId xmlns:p14="http://schemas.microsoft.com/office/powerpoint/2010/main" val="1106012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9" name="TextBox 8"/>
          <p:cNvSpPr txBox="1"/>
          <p:nvPr/>
        </p:nvSpPr>
        <p:spPr>
          <a:xfrm>
            <a:off x="5995946" y="2590800"/>
            <a:ext cx="889886" cy="861774"/>
          </a:xfrm>
          <a:prstGeom prst="rect">
            <a:avLst/>
          </a:prstGeom>
          <a:solidFill>
            <a:schemeClr val="bg1">
              <a:lumMod val="95000"/>
            </a:schemeClr>
          </a:solidFill>
        </p:spPr>
        <p:txBody>
          <a:bodyPr wrap="square" rtlCol="0">
            <a:spAutoFit/>
          </a:bodyPr>
          <a:lstStyle/>
          <a:p>
            <a:r>
              <a:rPr lang="en-US" sz="1000" u="sng" dirty="0" smtClean="0"/>
              <a:t>The people</a:t>
            </a:r>
          </a:p>
          <a:p>
            <a:r>
              <a:rPr lang="en-US" sz="1000" dirty="0" smtClean="0"/>
              <a:t>Were unsatisfied, much to complain of</a:t>
            </a:r>
            <a:endParaRPr lang="en-US" sz="10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smtClean="0"/>
              <a:t>Tried hard to find a happy man</a:t>
            </a:r>
            <a:r>
              <a:rPr lang="en-US" sz="1000" u="sng" dirty="0" smtClean="0"/>
              <a:t> </a:t>
            </a:r>
            <a:endParaRPr lang="en-US" sz="1000" u="sng"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830568" y="2566416"/>
            <a:ext cx="789432" cy="949858"/>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782481" y="2585850"/>
            <a:ext cx="901844" cy="954107"/>
          </a:xfrm>
          <a:prstGeom prst="rect">
            <a:avLst/>
          </a:prstGeom>
          <a:noFill/>
        </p:spPr>
        <p:txBody>
          <a:bodyPr wrap="square" rtlCol="0">
            <a:spAutoFit/>
          </a:bodyPr>
          <a:lstStyle/>
          <a:p>
            <a:r>
              <a:rPr lang="en-US" sz="800" u="sng" dirty="0" smtClean="0">
                <a:solidFill>
                  <a:srgbClr val="0000CC"/>
                </a:solidFill>
              </a:rPr>
              <a:t>The emissaries &amp; the prince </a:t>
            </a:r>
            <a:r>
              <a:rPr lang="en-US" sz="800" dirty="0" smtClean="0">
                <a:solidFill>
                  <a:srgbClr val="0000CC"/>
                </a:solidFill>
              </a:rPr>
              <a:t> searched for happy </a:t>
            </a:r>
            <a:r>
              <a:rPr lang="en-US" sz="800" u="sng" dirty="0" smtClean="0">
                <a:solidFill>
                  <a:srgbClr val="0000CC"/>
                </a:solidFill>
              </a:rPr>
              <a:t>people</a:t>
            </a:r>
            <a:r>
              <a:rPr lang="en-US" sz="800" dirty="0" smtClean="0">
                <a:solidFill>
                  <a:srgbClr val="0000CC"/>
                </a:solidFill>
              </a:rPr>
              <a:t>, thinking that would lead to a cure for the king.</a:t>
            </a:r>
            <a:endParaRPr lang="en-US" sz="900" dirty="0">
              <a:solidFill>
                <a:srgbClr val="0000CC"/>
              </a:solidFill>
            </a:endParaRPr>
          </a:p>
        </p:txBody>
      </p:sp>
      <p:sp>
        <p:nvSpPr>
          <p:cNvPr id="21" name="Rectangle 20"/>
          <p:cNvSpPr/>
          <p:nvPr/>
        </p:nvSpPr>
        <p:spPr>
          <a:xfrm>
            <a:off x="6027685" y="2590800"/>
            <a:ext cx="776381" cy="9196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49885" y="3542836"/>
            <a:ext cx="770115" cy="92901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445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13" presetID="1" presetClass="entr" presetSubtype="0" fill="hold"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1" grpId="0"/>
      <p:bldP spid="14" grpId="0" animBg="1"/>
      <p:bldP spid="18" grpId="0" animBg="1"/>
      <p:bldP spid="2" grpId="0"/>
      <p:bldP spid="21"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53804"/>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9" name="TextBox 8"/>
          <p:cNvSpPr txBox="1"/>
          <p:nvPr/>
        </p:nvSpPr>
        <p:spPr>
          <a:xfrm>
            <a:off x="5995946" y="2590800"/>
            <a:ext cx="889886" cy="861774"/>
          </a:xfrm>
          <a:prstGeom prst="rect">
            <a:avLst/>
          </a:prstGeom>
          <a:solidFill>
            <a:schemeClr val="bg1">
              <a:lumMod val="95000"/>
            </a:schemeClr>
          </a:solidFill>
        </p:spPr>
        <p:txBody>
          <a:bodyPr wrap="square" rtlCol="0">
            <a:spAutoFit/>
          </a:bodyPr>
          <a:lstStyle/>
          <a:p>
            <a:r>
              <a:rPr lang="en-US" sz="1000" u="sng" dirty="0" smtClean="0"/>
              <a:t>The people</a:t>
            </a:r>
          </a:p>
          <a:p>
            <a:r>
              <a:rPr lang="en-US" sz="1000" dirty="0" smtClean="0"/>
              <a:t>Were unsatisfied, much to complain of</a:t>
            </a:r>
            <a:endParaRPr lang="en-US" sz="1000" dirty="0"/>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613530" y="2561874"/>
            <a:ext cx="834622" cy="948551"/>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7609952" y="2570964"/>
            <a:ext cx="938784" cy="954107"/>
          </a:xfrm>
          <a:prstGeom prst="rect">
            <a:avLst/>
          </a:prstGeom>
          <a:noFill/>
        </p:spPr>
        <p:txBody>
          <a:bodyPr wrap="square" rtlCol="0">
            <a:spAutoFit/>
          </a:bodyPr>
          <a:lstStyle/>
          <a:p>
            <a:r>
              <a:rPr lang="en-US" sz="800" dirty="0" smtClean="0">
                <a:solidFill>
                  <a:srgbClr val="0000CC"/>
                </a:solidFill>
              </a:rPr>
              <a:t>The differences between most of the </a:t>
            </a:r>
            <a:r>
              <a:rPr lang="en-US" sz="800" u="sng" dirty="0" smtClean="0">
                <a:solidFill>
                  <a:srgbClr val="0000CC"/>
                </a:solidFill>
              </a:rPr>
              <a:t>people </a:t>
            </a:r>
            <a:r>
              <a:rPr lang="en-US" sz="800" dirty="0" smtClean="0">
                <a:solidFill>
                  <a:srgbClr val="0000CC"/>
                </a:solidFill>
              </a:rPr>
              <a:t>and this one </a:t>
            </a:r>
            <a:r>
              <a:rPr lang="en-US" sz="800" u="sng" dirty="0" smtClean="0">
                <a:solidFill>
                  <a:srgbClr val="0000CC"/>
                </a:solidFill>
              </a:rPr>
              <a:t>poor man </a:t>
            </a:r>
            <a:r>
              <a:rPr lang="en-US" sz="800" dirty="0" smtClean="0">
                <a:solidFill>
                  <a:srgbClr val="0000CC"/>
                </a:solidFill>
              </a:rPr>
              <a:t>may give the clues to what happiness is</a:t>
            </a:r>
            <a:r>
              <a:rPr lang="en-US" sz="800" u="sng" dirty="0">
                <a:solidFill>
                  <a:srgbClr val="0000CC"/>
                </a:solidFill>
              </a:rPr>
              <a:t>.</a:t>
            </a:r>
            <a:endParaRPr lang="en-US" sz="900" dirty="0">
              <a:solidFill>
                <a:srgbClr val="0000CC"/>
              </a:solidFill>
            </a:endParaRPr>
          </a:p>
        </p:txBody>
      </p:sp>
      <p:sp>
        <p:nvSpPr>
          <p:cNvPr id="21" name="Rectangle 20"/>
          <p:cNvSpPr/>
          <p:nvPr/>
        </p:nvSpPr>
        <p:spPr>
          <a:xfrm>
            <a:off x="6027685" y="2590800"/>
            <a:ext cx="776381" cy="9196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623578" y="4471856"/>
            <a:ext cx="758422" cy="9665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flipH="1" flipV="1">
            <a:off x="8031144" y="3510426"/>
            <a:ext cx="1789" cy="961430"/>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cxnSp>
        <p:nvCxnSpPr>
          <p:cNvPr id="24" name="Straight Arrow Connector 23"/>
          <p:cNvCxnSpPr>
            <a:stCxn id="21" idx="3"/>
          </p:cNvCxnSpPr>
          <p:nvPr/>
        </p:nvCxnSpPr>
        <p:spPr>
          <a:xfrm>
            <a:off x="6804066" y="3050613"/>
            <a:ext cx="819512" cy="1"/>
          </a:xfrm>
          <a:prstGeom prst="straightConnector1">
            <a:avLst/>
          </a:prstGeom>
          <a:ln w="38100">
            <a:solidFill>
              <a:srgbClr val="0000CC"/>
            </a:solidFill>
            <a:tailEnd type="arrow"/>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78445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2" grpId="0"/>
      <p:bldP spid="14" grpId="0" animBg="1"/>
      <p:bldP spid="18" grpId="0" animBg="1"/>
      <p:bldP spid="2" grpId="0"/>
      <p:bldP spid="21"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smtClean="0"/>
              <a:t>Tried hard to find a happy man</a:t>
            </a:r>
            <a:r>
              <a:rPr lang="en-US" sz="1000" u="sng" dirty="0" smtClean="0"/>
              <a:t> </a:t>
            </a:r>
            <a:endParaRPr lang="en-US" sz="1000" u="sng" dirty="0"/>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a:off x="5943600" y="392822"/>
            <a:ext cx="1319254" cy="2007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644384" y="3520196"/>
            <a:ext cx="762000" cy="919626"/>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7592568" y="3588603"/>
            <a:ext cx="913636" cy="830997"/>
          </a:xfrm>
          <a:prstGeom prst="rect">
            <a:avLst/>
          </a:prstGeom>
          <a:noFill/>
        </p:spPr>
        <p:txBody>
          <a:bodyPr wrap="square" rtlCol="0">
            <a:spAutoFit/>
          </a:bodyPr>
          <a:lstStyle/>
          <a:p>
            <a:r>
              <a:rPr lang="en-US" sz="800" u="sng" dirty="0" smtClean="0">
                <a:solidFill>
                  <a:srgbClr val="0000CC"/>
                </a:solidFill>
              </a:rPr>
              <a:t>The emissaries &amp; prince </a:t>
            </a:r>
            <a:r>
              <a:rPr lang="en-US" sz="800" dirty="0" smtClean="0">
                <a:solidFill>
                  <a:srgbClr val="0000CC"/>
                </a:solidFill>
              </a:rPr>
              <a:t>had their hopes dashed when the happy man didn’t have a shirt.</a:t>
            </a:r>
            <a:endParaRPr lang="en-US" sz="900" dirty="0">
              <a:solidFill>
                <a:srgbClr val="0000CC"/>
              </a:solidFill>
            </a:endParaRPr>
          </a:p>
        </p:txBody>
      </p:sp>
      <p:sp>
        <p:nvSpPr>
          <p:cNvPr id="22" name="Rectangle 21"/>
          <p:cNvSpPr/>
          <p:nvPr/>
        </p:nvSpPr>
        <p:spPr>
          <a:xfrm>
            <a:off x="6849885" y="3542836"/>
            <a:ext cx="770115" cy="92901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623578" y="4471856"/>
            <a:ext cx="758422" cy="9665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445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4" grpId="0" animBg="1"/>
      <p:bldP spid="18" grpId="0" animBg="1"/>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72000" y="718239"/>
            <a:ext cx="692426" cy="707886"/>
          </a:xfrm>
          <a:prstGeom prst="rect">
            <a:avLst/>
          </a:prstGeom>
          <a:noFill/>
        </p:spPr>
        <p:txBody>
          <a:bodyPr wrap="square" rtlCol="0">
            <a:spAutoFit/>
          </a:bodyPr>
          <a:lstStyle/>
          <a:p>
            <a:r>
              <a:rPr lang="en-US" sz="1000" u="sng" dirty="0" smtClean="0"/>
              <a:t>The king</a:t>
            </a:r>
          </a:p>
          <a:p>
            <a:r>
              <a:rPr lang="en-US" sz="1000" dirty="0" smtClean="0"/>
              <a:t>Ill and wanted a cure</a:t>
            </a:r>
            <a:endParaRPr lang="en-US" sz="1000" dirty="0"/>
          </a:p>
        </p:txBody>
      </p:sp>
      <p:sp>
        <p:nvSpPr>
          <p:cNvPr id="9" name="TextBox 8"/>
          <p:cNvSpPr txBox="1"/>
          <p:nvPr/>
        </p:nvSpPr>
        <p:spPr>
          <a:xfrm>
            <a:off x="5995946" y="2590800"/>
            <a:ext cx="889886" cy="861774"/>
          </a:xfrm>
          <a:prstGeom prst="rect">
            <a:avLst/>
          </a:prstGeom>
          <a:noFill/>
        </p:spPr>
        <p:txBody>
          <a:bodyPr wrap="square" rtlCol="0">
            <a:spAutoFit/>
          </a:bodyPr>
          <a:lstStyle/>
          <a:p>
            <a:r>
              <a:rPr lang="en-US" sz="1000" u="sng" dirty="0" smtClean="0"/>
              <a:t>The people</a:t>
            </a:r>
          </a:p>
          <a:p>
            <a:r>
              <a:rPr lang="en-US" sz="1000" dirty="0" smtClean="0"/>
              <a:t>Were unsatisfied, much to complain of</a:t>
            </a:r>
            <a:endParaRPr lang="en-US" sz="1000" dirty="0"/>
          </a:p>
        </p:txBody>
      </p:sp>
      <p:sp>
        <p:nvSpPr>
          <p:cNvPr id="10" name="TextBox 9"/>
          <p:cNvSpPr txBox="1"/>
          <p:nvPr/>
        </p:nvSpPr>
        <p:spPr>
          <a:xfrm>
            <a:off x="5139458" y="1624584"/>
            <a:ext cx="983974" cy="1015663"/>
          </a:xfrm>
          <a:prstGeom prst="rect">
            <a:avLst/>
          </a:prstGeom>
          <a:noFill/>
        </p:spPr>
        <p:txBody>
          <a:bodyPr wrap="square" rtlCol="0">
            <a:spAutoFit/>
          </a:bodyPr>
          <a:lstStyle/>
          <a:p>
            <a:pPr algn="ctr"/>
            <a:r>
              <a:rPr lang="en-US" sz="1000" u="sng" dirty="0" smtClean="0"/>
              <a:t>The wise men</a:t>
            </a:r>
          </a:p>
          <a:p>
            <a:pPr algn="ctr"/>
            <a:r>
              <a:rPr lang="en-US" sz="1000" dirty="0" smtClean="0"/>
              <a:t>Didn’t know how to cure; one had an idea—probably impossible.</a:t>
            </a:r>
            <a:endParaRPr lang="en-US" sz="10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smtClean="0"/>
              <a:t>Tried hard to find a happy man</a:t>
            </a:r>
            <a:r>
              <a:rPr lang="en-US" sz="1000" u="sng" dirty="0" smtClean="0"/>
              <a:t> </a:t>
            </a:r>
            <a:endParaRPr lang="en-US" sz="1000" u="sng" dirty="0"/>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rot="16200000">
            <a:off x="2686183" y="3131630"/>
            <a:ext cx="2351633" cy="3532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81000" y="1828800"/>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15" name="Oval Callout 14"/>
          <p:cNvSpPr/>
          <p:nvPr/>
        </p:nvSpPr>
        <p:spPr>
          <a:xfrm>
            <a:off x="228600" y="3818417"/>
            <a:ext cx="3690259" cy="2936630"/>
          </a:xfrm>
          <a:prstGeom prst="wedgeEllipseCallout">
            <a:avLst>
              <a:gd name="adj1" fmla="val -17207"/>
              <a:gd name="adj2" fmla="val -80748"/>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For Step 4, </a:t>
            </a:r>
          </a:p>
          <a:p>
            <a:pPr algn="ctr">
              <a:defRPr/>
            </a:pPr>
            <a:r>
              <a:rPr lang="en-US" sz="2400" dirty="0" smtClean="0"/>
              <a:t>I write my best conceptualization of the overarching point or big idea of the entire text.</a:t>
            </a:r>
            <a:endParaRPr lang="en-US" sz="2400" b="1" dirty="0"/>
          </a:p>
        </p:txBody>
      </p:sp>
      <p:sp>
        <p:nvSpPr>
          <p:cNvPr id="2" name="TextBox 1"/>
          <p:cNvSpPr txBox="1"/>
          <p:nvPr/>
        </p:nvSpPr>
        <p:spPr>
          <a:xfrm>
            <a:off x="4082145" y="4114716"/>
            <a:ext cx="461665" cy="369332"/>
          </a:xfrm>
          <a:prstGeom prst="rect">
            <a:avLst/>
          </a:prstGeom>
          <a:noFill/>
        </p:spPr>
        <p:txBody>
          <a:bodyPr vert="vert270" wrap="square" rtlCol="0">
            <a:spAutoFit/>
          </a:bodyPr>
          <a:lstStyle/>
          <a:p>
            <a:endParaRPr lang="en-US" dirty="0"/>
          </a:p>
        </p:txBody>
      </p:sp>
      <p:sp>
        <p:nvSpPr>
          <p:cNvPr id="16" name="Oval Callout 15"/>
          <p:cNvSpPr/>
          <p:nvPr/>
        </p:nvSpPr>
        <p:spPr>
          <a:xfrm>
            <a:off x="239483" y="3820886"/>
            <a:ext cx="3690259" cy="2936630"/>
          </a:xfrm>
          <a:prstGeom prst="wedgeEllipseCallout">
            <a:avLst>
              <a:gd name="adj1" fmla="val -17207"/>
              <a:gd name="adj2" fmla="val -80748"/>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Remember this is not just the topic but what I think the author is saying about the topic.</a:t>
            </a:r>
            <a:endParaRPr lang="en-US" sz="2400" b="1" dirty="0"/>
          </a:p>
        </p:txBody>
      </p:sp>
      <p:sp>
        <p:nvSpPr>
          <p:cNvPr id="5" name="TextBox 4"/>
          <p:cNvSpPr txBox="1"/>
          <p:nvPr/>
        </p:nvSpPr>
        <p:spPr>
          <a:xfrm rot="16200000">
            <a:off x="2576267" y="2578059"/>
            <a:ext cx="3411867" cy="400112"/>
          </a:xfrm>
          <a:prstGeom prst="rect">
            <a:avLst/>
          </a:prstGeom>
          <a:noFill/>
        </p:spPr>
        <p:txBody>
          <a:bodyPr wrap="square" rtlCol="0">
            <a:spAutoFit/>
          </a:bodyPr>
          <a:lstStyle/>
          <a:p>
            <a:r>
              <a:rPr lang="en-US" sz="1000" dirty="0" smtClean="0">
                <a:solidFill>
                  <a:srgbClr val="0000CC"/>
                </a:solidFill>
              </a:rPr>
              <a:t>Happiness cannot be easily defined and may be  actualized in ways removed from </a:t>
            </a:r>
            <a:r>
              <a:rPr lang="en-US" sz="1000" dirty="0">
                <a:solidFill>
                  <a:srgbClr val="0000CC"/>
                </a:solidFill>
              </a:rPr>
              <a:t>conventional </a:t>
            </a:r>
            <a:r>
              <a:rPr lang="en-US" sz="1000" dirty="0" smtClean="0">
                <a:solidFill>
                  <a:srgbClr val="0000CC"/>
                </a:solidFill>
              </a:rPr>
              <a:t>thinking about what it is.</a:t>
            </a:r>
            <a:endParaRPr lang="en-US" sz="1000" dirty="0">
              <a:solidFill>
                <a:srgbClr val="0000CC"/>
              </a:solidFill>
            </a:endParaRPr>
          </a:p>
        </p:txBody>
      </p:sp>
    </p:spTree>
    <p:extLst>
      <p:ext uri="{BB962C8B-B14F-4D97-AF65-F5344CB8AC3E}">
        <p14:creationId xmlns:p14="http://schemas.microsoft.com/office/powerpoint/2010/main" val="1599987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4" grpId="0" animBg="1"/>
      <p:bldP spid="15" grpId="0" animBg="1"/>
      <p:bldP spid="16" grpId="0" animBg="1"/>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72000" y="718239"/>
            <a:ext cx="692426" cy="707886"/>
          </a:xfrm>
          <a:prstGeom prst="rect">
            <a:avLst/>
          </a:prstGeom>
          <a:noFill/>
        </p:spPr>
        <p:txBody>
          <a:bodyPr wrap="square" rtlCol="0">
            <a:spAutoFit/>
          </a:bodyPr>
          <a:lstStyle/>
          <a:p>
            <a:r>
              <a:rPr lang="en-US" sz="1000" u="sng" dirty="0" smtClean="0"/>
              <a:t>The king</a:t>
            </a:r>
          </a:p>
          <a:p>
            <a:r>
              <a:rPr lang="en-US" sz="1000" dirty="0" smtClean="0"/>
              <a:t>Ill and wanted a cure</a:t>
            </a:r>
            <a:endParaRPr lang="en-US" sz="1000" dirty="0"/>
          </a:p>
        </p:txBody>
      </p:sp>
      <p:sp>
        <p:nvSpPr>
          <p:cNvPr id="9" name="TextBox 8"/>
          <p:cNvSpPr txBox="1"/>
          <p:nvPr/>
        </p:nvSpPr>
        <p:spPr>
          <a:xfrm>
            <a:off x="5995946" y="2590800"/>
            <a:ext cx="889886" cy="861774"/>
          </a:xfrm>
          <a:prstGeom prst="rect">
            <a:avLst/>
          </a:prstGeom>
          <a:noFill/>
        </p:spPr>
        <p:txBody>
          <a:bodyPr wrap="square" rtlCol="0">
            <a:spAutoFit/>
          </a:bodyPr>
          <a:lstStyle/>
          <a:p>
            <a:r>
              <a:rPr lang="en-US" sz="1000" u="sng" dirty="0" smtClean="0"/>
              <a:t>The people</a:t>
            </a:r>
          </a:p>
          <a:p>
            <a:r>
              <a:rPr lang="en-US" sz="1000" dirty="0" smtClean="0"/>
              <a:t>Were unsatisfied, much to complain of</a:t>
            </a:r>
            <a:endParaRPr lang="en-US" sz="1000" dirty="0"/>
          </a:p>
        </p:txBody>
      </p:sp>
      <p:sp>
        <p:nvSpPr>
          <p:cNvPr id="10" name="TextBox 9"/>
          <p:cNvSpPr txBox="1"/>
          <p:nvPr/>
        </p:nvSpPr>
        <p:spPr>
          <a:xfrm>
            <a:off x="5139458" y="1624584"/>
            <a:ext cx="983974" cy="1015663"/>
          </a:xfrm>
          <a:prstGeom prst="rect">
            <a:avLst/>
          </a:prstGeom>
          <a:noFill/>
        </p:spPr>
        <p:txBody>
          <a:bodyPr wrap="square" rtlCol="0">
            <a:spAutoFit/>
          </a:bodyPr>
          <a:lstStyle/>
          <a:p>
            <a:pPr algn="ctr"/>
            <a:r>
              <a:rPr lang="en-US" sz="1000" u="sng" dirty="0" smtClean="0"/>
              <a:t>The wise men</a:t>
            </a:r>
          </a:p>
          <a:p>
            <a:pPr algn="ctr"/>
            <a:r>
              <a:rPr lang="en-US" sz="1000" dirty="0" smtClean="0"/>
              <a:t>Didn’t know how to cure; one had an idea—probably impossible.</a:t>
            </a:r>
            <a:endParaRPr lang="en-US" sz="10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smtClean="0"/>
              <a:t>Tried hard to find a happy man</a:t>
            </a:r>
            <a:r>
              <a:rPr lang="en-US" sz="1000" u="sng" dirty="0" smtClean="0"/>
              <a:t> </a:t>
            </a:r>
            <a:endParaRPr lang="en-US" sz="1000" u="sng" dirty="0"/>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rot="16200000">
            <a:off x="2686183" y="3131630"/>
            <a:ext cx="2351633" cy="3532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81000" y="1984179"/>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15" name="Oval Callout 14"/>
          <p:cNvSpPr/>
          <p:nvPr/>
        </p:nvSpPr>
        <p:spPr>
          <a:xfrm>
            <a:off x="149888" y="3297805"/>
            <a:ext cx="3532998" cy="3331595"/>
          </a:xfrm>
          <a:prstGeom prst="wedgeEllipseCallout">
            <a:avLst>
              <a:gd name="adj1" fmla="val -14843"/>
              <a:gd name="adj2" fmla="val -59763"/>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000" dirty="0" smtClean="0"/>
              <a:t>Then I take the parts and connect them to this main message of the whole text. I do this on the left half of the matrix.</a:t>
            </a:r>
            <a:endParaRPr lang="en-US" sz="2000" b="1" dirty="0"/>
          </a:p>
        </p:txBody>
      </p:sp>
      <p:sp>
        <p:nvSpPr>
          <p:cNvPr id="2" name="TextBox 1"/>
          <p:cNvSpPr txBox="1"/>
          <p:nvPr/>
        </p:nvSpPr>
        <p:spPr>
          <a:xfrm>
            <a:off x="4082145" y="4114716"/>
            <a:ext cx="461665" cy="369332"/>
          </a:xfrm>
          <a:prstGeom prst="rect">
            <a:avLst/>
          </a:prstGeom>
          <a:noFill/>
        </p:spPr>
        <p:txBody>
          <a:bodyPr vert="vert270" wrap="square" rtlCol="0">
            <a:spAutoFit/>
          </a:bodyPr>
          <a:lstStyle/>
          <a:p>
            <a:endParaRPr lang="en-US" dirty="0"/>
          </a:p>
        </p:txBody>
      </p:sp>
      <p:sp>
        <p:nvSpPr>
          <p:cNvPr id="16" name="Oval Callout 15"/>
          <p:cNvSpPr/>
          <p:nvPr/>
        </p:nvSpPr>
        <p:spPr>
          <a:xfrm>
            <a:off x="457200" y="3886200"/>
            <a:ext cx="2667000" cy="2895600"/>
          </a:xfrm>
          <a:prstGeom prst="wedgeEllipseCallout">
            <a:avLst>
              <a:gd name="adj1" fmla="val -13566"/>
              <a:gd name="adj2" fmla="val -82383"/>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Notice that on this </a:t>
            </a:r>
            <a:r>
              <a:rPr lang="en-US" sz="2400" dirty="0" err="1" smtClean="0"/>
              <a:t>ThinkSheet</a:t>
            </a:r>
            <a:r>
              <a:rPr lang="en-US" sz="2400" dirty="0" smtClean="0"/>
              <a:t> #1 is placed at the bottom.</a:t>
            </a:r>
            <a:endParaRPr lang="en-US" sz="2400" b="1" dirty="0"/>
          </a:p>
        </p:txBody>
      </p:sp>
      <p:sp>
        <p:nvSpPr>
          <p:cNvPr id="17" name="TextBox 16"/>
          <p:cNvSpPr txBox="1"/>
          <p:nvPr/>
        </p:nvSpPr>
        <p:spPr>
          <a:xfrm rot="16200000">
            <a:off x="2576267" y="2578060"/>
            <a:ext cx="3411867" cy="400110"/>
          </a:xfrm>
          <a:prstGeom prst="rect">
            <a:avLst/>
          </a:prstGeom>
          <a:noFill/>
        </p:spPr>
        <p:txBody>
          <a:bodyPr wrap="square" rtlCol="0">
            <a:spAutoFit/>
          </a:bodyPr>
          <a:lstStyle/>
          <a:p>
            <a:r>
              <a:rPr lang="en-US" sz="1000" dirty="0" smtClean="0">
                <a:solidFill>
                  <a:srgbClr val="0000CC"/>
                </a:solidFill>
              </a:rPr>
              <a:t>Happiness cannot be easily defined and may be  actualized in ways removed from conventional thinking about what it is.</a:t>
            </a:r>
            <a:endParaRPr lang="en-US" sz="1000" dirty="0">
              <a:solidFill>
                <a:srgbClr val="0000CC"/>
              </a:solidFill>
            </a:endParaRPr>
          </a:p>
        </p:txBody>
      </p:sp>
      <p:sp>
        <p:nvSpPr>
          <p:cNvPr id="18" name="Oval Callout 17"/>
          <p:cNvSpPr/>
          <p:nvPr/>
        </p:nvSpPr>
        <p:spPr>
          <a:xfrm>
            <a:off x="609600" y="3733800"/>
            <a:ext cx="2667000" cy="2895600"/>
          </a:xfrm>
          <a:prstGeom prst="wedgeEllipseCallout">
            <a:avLst>
              <a:gd name="adj1" fmla="val -21321"/>
              <a:gd name="adj2" fmla="val -77496"/>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See my thinking as I connect the ideas to the whole, to this main point.</a:t>
            </a:r>
            <a:endParaRPr lang="en-US" sz="2400" b="1" dirty="0"/>
          </a:p>
        </p:txBody>
      </p:sp>
      <p:cxnSp>
        <p:nvCxnSpPr>
          <p:cNvPr id="5" name="Straight Arrow Connector 4"/>
          <p:cNvCxnSpPr/>
          <p:nvPr/>
        </p:nvCxnSpPr>
        <p:spPr>
          <a:xfrm>
            <a:off x="2819400" y="5715000"/>
            <a:ext cx="1981200" cy="0"/>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19" name="Straight Arrow Connector 18"/>
          <p:cNvCxnSpPr/>
          <p:nvPr/>
        </p:nvCxnSpPr>
        <p:spPr>
          <a:xfrm flipV="1">
            <a:off x="3200400" y="4114718"/>
            <a:ext cx="2064026" cy="1600282"/>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20" name="Straight Arrow Connector 19"/>
          <p:cNvCxnSpPr/>
          <p:nvPr/>
        </p:nvCxnSpPr>
        <p:spPr>
          <a:xfrm flipV="1">
            <a:off x="2667000" y="4419601"/>
            <a:ext cx="1565413" cy="1676399"/>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28956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par>
                                <p:cTn id="41" presetID="1" presetClass="entr" presetSubtype="0" fill="hold" nodeType="withEffect">
                                  <p:stCondLst>
                                    <p:cond delay="0"/>
                                  </p:stCondLst>
                                  <p:childTnLst>
                                    <p:set>
                                      <p:cBhvr>
                                        <p:cTn id="42"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20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4" grpId="0" animBg="1"/>
      <p:bldP spid="15" grpId="0" animBg="1"/>
      <p:bldP spid="16" grpId="0" animBg="1"/>
      <p:bldP spid="17" grpId="0"/>
      <p:bldP spid="1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7579"/>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72000" y="718239"/>
            <a:ext cx="692426" cy="707886"/>
          </a:xfrm>
          <a:prstGeom prst="rect">
            <a:avLst/>
          </a:prstGeom>
          <a:noFill/>
        </p:spPr>
        <p:txBody>
          <a:bodyPr wrap="square" rtlCol="0">
            <a:spAutoFit/>
          </a:bodyPr>
          <a:lstStyle/>
          <a:p>
            <a:r>
              <a:rPr lang="en-US" sz="1000" u="sng" dirty="0" smtClean="0"/>
              <a:t>The king</a:t>
            </a:r>
          </a:p>
          <a:p>
            <a:r>
              <a:rPr lang="en-US" sz="1000" dirty="0" smtClean="0"/>
              <a:t>Ill and wanted a cure</a:t>
            </a:r>
            <a:endParaRPr lang="en-US" sz="1000" dirty="0"/>
          </a:p>
        </p:txBody>
      </p:sp>
      <p:sp>
        <p:nvSpPr>
          <p:cNvPr id="14" name="Rectangle 13"/>
          <p:cNvSpPr/>
          <p:nvPr/>
        </p:nvSpPr>
        <p:spPr>
          <a:xfrm rot="16200000">
            <a:off x="2686183" y="3219582"/>
            <a:ext cx="2351633" cy="3532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082145" y="4114716"/>
            <a:ext cx="461665" cy="369332"/>
          </a:xfrm>
          <a:prstGeom prst="rect">
            <a:avLst/>
          </a:prstGeom>
          <a:noFill/>
        </p:spPr>
        <p:txBody>
          <a:bodyPr vert="vert270" wrap="square" rtlCol="0">
            <a:spAutoFit/>
          </a:bodyPr>
          <a:lstStyle/>
          <a:p>
            <a:endParaRPr lang="en-US" dirty="0"/>
          </a:p>
        </p:txBody>
      </p:sp>
      <p:sp>
        <p:nvSpPr>
          <p:cNvPr id="17" name="TextBox 16"/>
          <p:cNvSpPr txBox="1"/>
          <p:nvPr/>
        </p:nvSpPr>
        <p:spPr>
          <a:xfrm rot="16200000">
            <a:off x="2576267" y="2578059"/>
            <a:ext cx="3411867" cy="400112"/>
          </a:xfrm>
          <a:prstGeom prst="rect">
            <a:avLst/>
          </a:prstGeom>
          <a:noFill/>
        </p:spPr>
        <p:txBody>
          <a:bodyPr wrap="square" rtlCol="0">
            <a:spAutoFit/>
          </a:bodyPr>
          <a:lstStyle/>
          <a:p>
            <a:r>
              <a:rPr lang="en-US" sz="1000" dirty="0" smtClean="0">
                <a:solidFill>
                  <a:srgbClr val="0000CC"/>
                </a:solidFill>
              </a:rPr>
              <a:t>Happiness cannot be easily defined and may be  actualized in ways removed from </a:t>
            </a:r>
            <a:r>
              <a:rPr lang="en-US" sz="1000" dirty="0">
                <a:solidFill>
                  <a:srgbClr val="0000CC"/>
                </a:solidFill>
              </a:rPr>
              <a:t>conventional </a:t>
            </a:r>
            <a:r>
              <a:rPr lang="en-US" sz="1000" dirty="0" smtClean="0">
                <a:solidFill>
                  <a:srgbClr val="0000CC"/>
                </a:solidFill>
              </a:rPr>
              <a:t>thinking about what it is.</a:t>
            </a:r>
            <a:endParaRPr lang="en-US" sz="1000" dirty="0">
              <a:solidFill>
                <a:srgbClr val="0000CC"/>
              </a:solidFill>
            </a:endParaRPr>
          </a:p>
        </p:txBody>
      </p:sp>
      <p:sp>
        <p:nvSpPr>
          <p:cNvPr id="6" name="TextBox 5"/>
          <p:cNvSpPr txBox="1"/>
          <p:nvPr/>
        </p:nvSpPr>
        <p:spPr>
          <a:xfrm>
            <a:off x="4817425" y="5562600"/>
            <a:ext cx="3578087" cy="738664"/>
          </a:xfrm>
          <a:prstGeom prst="rect">
            <a:avLst/>
          </a:prstGeom>
          <a:noFill/>
        </p:spPr>
        <p:txBody>
          <a:bodyPr wrap="square" rtlCol="0">
            <a:spAutoFit/>
          </a:bodyPr>
          <a:lstStyle/>
          <a:p>
            <a:r>
              <a:rPr lang="en-US" sz="1050" dirty="0" smtClean="0">
                <a:solidFill>
                  <a:schemeClr val="accent3">
                    <a:lumMod val="50000"/>
                  </a:schemeClr>
                </a:solidFill>
              </a:rPr>
              <a:t>Whatever the king’s illness is, he thinks someone else can heal him, but in this case, they cannot.  Perhaps the message is that even when one has ill-health, happiness is self-made not imposed.</a:t>
            </a:r>
            <a:endParaRPr lang="en-US" sz="1050" dirty="0">
              <a:solidFill>
                <a:schemeClr val="accent3">
                  <a:lumMod val="50000"/>
                </a:schemeClr>
              </a:solidFill>
            </a:endParaRPr>
          </a:p>
        </p:txBody>
      </p:sp>
      <p:cxnSp>
        <p:nvCxnSpPr>
          <p:cNvPr id="22" name="Straight Arrow Connector 21"/>
          <p:cNvCxnSpPr>
            <a:stCxn id="15" idx="2"/>
            <a:endCxn id="32" idx="1"/>
          </p:cNvCxnSpPr>
          <p:nvPr/>
        </p:nvCxnSpPr>
        <p:spPr>
          <a:xfrm>
            <a:off x="4898538" y="1628206"/>
            <a:ext cx="1552011" cy="3858196"/>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26" name="Straight Arrow Connector 25"/>
          <p:cNvCxnSpPr>
            <a:stCxn id="15" idx="1"/>
          </p:cNvCxnSpPr>
          <p:nvPr/>
        </p:nvCxnSpPr>
        <p:spPr>
          <a:xfrm flipH="1">
            <a:off x="4312977" y="1167044"/>
            <a:ext cx="230833" cy="128356"/>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32" name="Rectangle 31"/>
          <p:cNvSpPr/>
          <p:nvPr/>
        </p:nvSpPr>
        <p:spPr>
          <a:xfrm rot="16200000" flipH="1">
            <a:off x="6059251" y="3946249"/>
            <a:ext cx="782596" cy="386290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543810" y="705882"/>
            <a:ext cx="709455" cy="9223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4927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4" grpId="0" animBg="1"/>
      <p:bldP spid="17" grpId="0"/>
      <p:bldP spid="32" grpId="0" animBg="1"/>
      <p:bldP spid="1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10" name="TextBox 9"/>
          <p:cNvSpPr txBox="1"/>
          <p:nvPr/>
        </p:nvSpPr>
        <p:spPr>
          <a:xfrm>
            <a:off x="5175105" y="1640451"/>
            <a:ext cx="983974" cy="1015663"/>
          </a:xfrm>
          <a:prstGeom prst="rect">
            <a:avLst/>
          </a:prstGeom>
          <a:noFill/>
        </p:spPr>
        <p:txBody>
          <a:bodyPr wrap="square" rtlCol="0">
            <a:spAutoFit/>
          </a:bodyPr>
          <a:lstStyle/>
          <a:p>
            <a:pPr algn="ctr"/>
            <a:r>
              <a:rPr lang="en-US" sz="1000" u="sng" dirty="0" smtClean="0"/>
              <a:t>The wise men</a:t>
            </a:r>
          </a:p>
          <a:p>
            <a:pPr algn="ctr"/>
            <a:r>
              <a:rPr lang="en-US" sz="1000" dirty="0"/>
              <a:t>d</a:t>
            </a:r>
            <a:r>
              <a:rPr lang="en-US" sz="1000" dirty="0" smtClean="0"/>
              <a:t>idn’t know how to cure; one had an </a:t>
            </a:r>
            <a:r>
              <a:rPr lang="en-US" sz="1000" dirty="0" err="1" smtClean="0"/>
              <a:t>idea,probably</a:t>
            </a:r>
            <a:r>
              <a:rPr lang="en-US" sz="1000" dirty="0" smtClean="0"/>
              <a:t> impossible.</a:t>
            </a:r>
            <a:endParaRPr lang="en-US" sz="1000" dirty="0"/>
          </a:p>
        </p:txBody>
      </p:sp>
      <p:sp>
        <p:nvSpPr>
          <p:cNvPr id="14" name="Rectangle 13"/>
          <p:cNvSpPr/>
          <p:nvPr/>
        </p:nvSpPr>
        <p:spPr>
          <a:xfrm rot="16200000">
            <a:off x="2686183" y="3131630"/>
            <a:ext cx="2351633" cy="3532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082145" y="4114716"/>
            <a:ext cx="461665" cy="369332"/>
          </a:xfrm>
          <a:prstGeom prst="rect">
            <a:avLst/>
          </a:prstGeom>
          <a:noFill/>
        </p:spPr>
        <p:txBody>
          <a:bodyPr vert="vert270" wrap="square" rtlCol="0">
            <a:spAutoFit/>
          </a:bodyPr>
          <a:lstStyle/>
          <a:p>
            <a:endParaRPr lang="en-US" dirty="0"/>
          </a:p>
        </p:txBody>
      </p:sp>
      <p:sp>
        <p:nvSpPr>
          <p:cNvPr id="17" name="TextBox 16"/>
          <p:cNvSpPr txBox="1"/>
          <p:nvPr/>
        </p:nvSpPr>
        <p:spPr>
          <a:xfrm rot="16200000">
            <a:off x="2576267" y="2578059"/>
            <a:ext cx="3411867" cy="400112"/>
          </a:xfrm>
          <a:prstGeom prst="rect">
            <a:avLst/>
          </a:prstGeom>
          <a:noFill/>
        </p:spPr>
        <p:txBody>
          <a:bodyPr wrap="square" rtlCol="0">
            <a:spAutoFit/>
          </a:bodyPr>
          <a:lstStyle/>
          <a:p>
            <a:r>
              <a:rPr lang="en-US" sz="1000" dirty="0" smtClean="0">
                <a:solidFill>
                  <a:srgbClr val="0000CC"/>
                </a:solidFill>
              </a:rPr>
              <a:t>Happiness cannot be easily defined and may be  actualized in ways removed from </a:t>
            </a:r>
            <a:r>
              <a:rPr lang="en-US" sz="1000" dirty="0">
                <a:solidFill>
                  <a:srgbClr val="0000CC"/>
                </a:solidFill>
              </a:rPr>
              <a:t>conventional </a:t>
            </a:r>
            <a:r>
              <a:rPr lang="en-US" sz="1000" dirty="0" smtClean="0">
                <a:solidFill>
                  <a:srgbClr val="0000CC"/>
                </a:solidFill>
              </a:rPr>
              <a:t>thinking about what it is.</a:t>
            </a:r>
            <a:endParaRPr lang="en-US" sz="1000" dirty="0">
              <a:solidFill>
                <a:srgbClr val="0000CC"/>
              </a:solidFill>
            </a:endParaRPr>
          </a:p>
        </p:txBody>
      </p:sp>
      <p:cxnSp>
        <p:nvCxnSpPr>
          <p:cNvPr id="19" name="Straight Arrow Connector 18"/>
          <p:cNvCxnSpPr/>
          <p:nvPr/>
        </p:nvCxnSpPr>
        <p:spPr>
          <a:xfrm flipH="1">
            <a:off x="4402643" y="1981200"/>
            <a:ext cx="945916" cy="0"/>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20" name="Rectangle 19"/>
          <p:cNvSpPr/>
          <p:nvPr/>
        </p:nvSpPr>
        <p:spPr>
          <a:xfrm rot="16200000" flipH="1">
            <a:off x="4384579" y="1758929"/>
            <a:ext cx="1026549" cy="71137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495800" y="1706658"/>
            <a:ext cx="868663" cy="923330"/>
          </a:xfrm>
          <a:prstGeom prst="rect">
            <a:avLst/>
          </a:prstGeom>
          <a:noFill/>
        </p:spPr>
        <p:txBody>
          <a:bodyPr wrap="square" rtlCol="0">
            <a:spAutoFit/>
          </a:bodyPr>
          <a:lstStyle/>
          <a:p>
            <a:r>
              <a:rPr lang="en-US" sz="600" u="sng" dirty="0" smtClean="0">
                <a:solidFill>
                  <a:schemeClr val="accent3">
                    <a:lumMod val="50000"/>
                  </a:schemeClr>
                </a:solidFill>
              </a:rPr>
              <a:t>The wise men </a:t>
            </a:r>
            <a:r>
              <a:rPr lang="en-US" sz="600" dirty="0" smtClean="0">
                <a:solidFill>
                  <a:schemeClr val="accent3">
                    <a:lumMod val="50000"/>
                  </a:schemeClr>
                </a:solidFill>
              </a:rPr>
              <a:t>seemed to sense that the king’s illness had to do with his being unhappy, but they could not think of a way, except </a:t>
            </a:r>
            <a:r>
              <a:rPr lang="en-US" sz="600" dirty="0" err="1" smtClean="0">
                <a:solidFill>
                  <a:schemeClr val="accent3">
                    <a:lumMod val="50000"/>
                  </a:schemeClr>
                </a:solidFill>
              </a:rPr>
              <a:t>findinga</a:t>
            </a:r>
            <a:r>
              <a:rPr lang="en-US" sz="600" dirty="0" smtClean="0">
                <a:solidFill>
                  <a:schemeClr val="accent3">
                    <a:lumMod val="50000"/>
                  </a:schemeClr>
                </a:solidFill>
              </a:rPr>
              <a:t> happy man’s shirt., Bizarre.</a:t>
            </a:r>
            <a:endParaRPr lang="en-US" sz="600" dirty="0">
              <a:solidFill>
                <a:schemeClr val="accent3">
                  <a:lumMod val="50000"/>
                </a:schemeClr>
              </a:solidFill>
            </a:endParaRPr>
          </a:p>
        </p:txBody>
      </p:sp>
      <p:sp>
        <p:nvSpPr>
          <p:cNvPr id="22" name="Rectangle 21"/>
          <p:cNvSpPr/>
          <p:nvPr/>
        </p:nvSpPr>
        <p:spPr>
          <a:xfrm>
            <a:off x="5264426" y="1624584"/>
            <a:ext cx="755905" cy="96621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297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4" grpId="0" animBg="1"/>
      <p:bldP spid="17" grpId="0"/>
      <p:bldP spid="20" grpId="0" animBg="1"/>
      <p:bldP spid="21" grpId="0"/>
      <p:bldP spid="2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9" name="TextBox 8"/>
          <p:cNvSpPr txBox="1"/>
          <p:nvPr/>
        </p:nvSpPr>
        <p:spPr>
          <a:xfrm>
            <a:off x="5995946" y="2590800"/>
            <a:ext cx="889886" cy="861774"/>
          </a:xfrm>
          <a:prstGeom prst="rect">
            <a:avLst/>
          </a:prstGeom>
          <a:noFill/>
        </p:spPr>
        <p:txBody>
          <a:bodyPr wrap="square" rtlCol="0">
            <a:spAutoFit/>
          </a:bodyPr>
          <a:lstStyle/>
          <a:p>
            <a:r>
              <a:rPr lang="en-US" sz="1000" u="sng" dirty="0" smtClean="0"/>
              <a:t>The people</a:t>
            </a:r>
          </a:p>
          <a:p>
            <a:r>
              <a:rPr lang="en-US" sz="1000" dirty="0"/>
              <a:t>w</a:t>
            </a:r>
            <a:r>
              <a:rPr lang="en-US" sz="1000" dirty="0" smtClean="0"/>
              <a:t>ere unsatisfied, with much to complain of</a:t>
            </a:r>
            <a:endParaRPr lang="en-US" sz="1000" dirty="0"/>
          </a:p>
        </p:txBody>
      </p:sp>
      <p:sp>
        <p:nvSpPr>
          <p:cNvPr id="14" name="Rectangle 13"/>
          <p:cNvSpPr/>
          <p:nvPr/>
        </p:nvSpPr>
        <p:spPr>
          <a:xfrm rot="16200000">
            <a:off x="2686183" y="3131630"/>
            <a:ext cx="2351633" cy="3532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082145" y="4114716"/>
            <a:ext cx="461665" cy="369332"/>
          </a:xfrm>
          <a:prstGeom prst="rect">
            <a:avLst/>
          </a:prstGeom>
          <a:noFill/>
        </p:spPr>
        <p:txBody>
          <a:bodyPr vert="vert270" wrap="square" rtlCol="0">
            <a:spAutoFit/>
          </a:bodyPr>
          <a:lstStyle/>
          <a:p>
            <a:endParaRPr lang="en-US" dirty="0"/>
          </a:p>
        </p:txBody>
      </p:sp>
      <p:sp>
        <p:nvSpPr>
          <p:cNvPr id="17" name="TextBox 16"/>
          <p:cNvSpPr txBox="1"/>
          <p:nvPr/>
        </p:nvSpPr>
        <p:spPr>
          <a:xfrm rot="16200000">
            <a:off x="2576267" y="2578059"/>
            <a:ext cx="3411867" cy="400112"/>
          </a:xfrm>
          <a:prstGeom prst="rect">
            <a:avLst/>
          </a:prstGeom>
          <a:noFill/>
        </p:spPr>
        <p:txBody>
          <a:bodyPr wrap="square" rtlCol="0">
            <a:spAutoFit/>
          </a:bodyPr>
          <a:lstStyle/>
          <a:p>
            <a:r>
              <a:rPr lang="en-US" sz="1000" dirty="0" smtClean="0">
                <a:solidFill>
                  <a:srgbClr val="0000CC"/>
                </a:solidFill>
              </a:rPr>
              <a:t>Happiness cannot be easily defined and may be  actualized in ways removed from </a:t>
            </a:r>
            <a:r>
              <a:rPr lang="en-US" sz="1000" dirty="0">
                <a:solidFill>
                  <a:srgbClr val="0000CC"/>
                </a:solidFill>
              </a:rPr>
              <a:t>conventional </a:t>
            </a:r>
            <a:r>
              <a:rPr lang="en-US" sz="1000" dirty="0" smtClean="0">
                <a:solidFill>
                  <a:srgbClr val="0000CC"/>
                </a:solidFill>
              </a:rPr>
              <a:t>thinking about what it is.</a:t>
            </a:r>
            <a:endParaRPr lang="en-US" sz="1000" dirty="0">
              <a:solidFill>
                <a:srgbClr val="0000CC"/>
              </a:solidFill>
            </a:endParaRPr>
          </a:p>
        </p:txBody>
      </p:sp>
      <p:cxnSp>
        <p:nvCxnSpPr>
          <p:cNvPr id="19" name="Straight Arrow Connector 18"/>
          <p:cNvCxnSpPr>
            <a:stCxn id="18" idx="1"/>
          </p:cNvCxnSpPr>
          <p:nvPr/>
        </p:nvCxnSpPr>
        <p:spPr>
          <a:xfrm flipH="1">
            <a:off x="4432146" y="3050613"/>
            <a:ext cx="1595539" cy="1"/>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6" name="TextBox 5"/>
          <p:cNvSpPr txBox="1"/>
          <p:nvPr/>
        </p:nvSpPr>
        <p:spPr>
          <a:xfrm>
            <a:off x="4727713" y="5638800"/>
            <a:ext cx="3578087" cy="553998"/>
          </a:xfrm>
          <a:prstGeom prst="rect">
            <a:avLst/>
          </a:prstGeom>
          <a:noFill/>
        </p:spPr>
        <p:txBody>
          <a:bodyPr wrap="square" rtlCol="0">
            <a:spAutoFit/>
          </a:bodyPr>
          <a:lstStyle/>
          <a:p>
            <a:r>
              <a:rPr lang="en-US" sz="1000" dirty="0" smtClean="0"/>
              <a:t>Whatever the </a:t>
            </a:r>
            <a:r>
              <a:rPr lang="en-US" sz="1000" u="sng" dirty="0" smtClean="0"/>
              <a:t>king’</a:t>
            </a:r>
            <a:r>
              <a:rPr lang="en-US" sz="1000" dirty="0" smtClean="0"/>
              <a:t>s illness is, he thinks someone else can heal him, but they cannot.   Happiness is self-made not imposed ,even if requested.</a:t>
            </a:r>
            <a:endParaRPr lang="en-US" sz="1000" dirty="0"/>
          </a:p>
        </p:txBody>
      </p:sp>
      <p:sp>
        <p:nvSpPr>
          <p:cNvPr id="18" name="Rectangle 17"/>
          <p:cNvSpPr/>
          <p:nvPr/>
        </p:nvSpPr>
        <p:spPr>
          <a:xfrm>
            <a:off x="6027685" y="2590800"/>
            <a:ext cx="776381" cy="9196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6200000" flipH="1">
            <a:off x="4785784" y="2300263"/>
            <a:ext cx="931984" cy="1488345"/>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495246" y="2590800"/>
            <a:ext cx="1612024" cy="1015663"/>
          </a:xfrm>
          <a:prstGeom prst="rect">
            <a:avLst/>
          </a:prstGeom>
          <a:noFill/>
        </p:spPr>
        <p:txBody>
          <a:bodyPr wrap="square" rtlCol="0">
            <a:spAutoFit/>
          </a:bodyPr>
          <a:lstStyle/>
          <a:p>
            <a:r>
              <a:rPr lang="en-US" sz="1000" dirty="0" smtClean="0">
                <a:solidFill>
                  <a:schemeClr val="accent3">
                    <a:lumMod val="50000"/>
                  </a:schemeClr>
                </a:solidFill>
              </a:rPr>
              <a:t>Perhaps the people are not happy because they too are </a:t>
            </a:r>
            <a:r>
              <a:rPr lang="en-US" sz="1000" dirty="0" err="1" smtClean="0">
                <a:solidFill>
                  <a:schemeClr val="accent3">
                    <a:lumMod val="50000"/>
                  </a:schemeClr>
                </a:solidFill>
              </a:rPr>
              <a:t>misdefining</a:t>
            </a:r>
            <a:r>
              <a:rPr lang="en-US" sz="1000" dirty="0">
                <a:solidFill>
                  <a:schemeClr val="accent3">
                    <a:lumMod val="50000"/>
                  </a:schemeClr>
                </a:solidFill>
              </a:rPr>
              <a:t> </a:t>
            </a:r>
            <a:r>
              <a:rPr lang="en-US" sz="1000" dirty="0" smtClean="0">
                <a:solidFill>
                  <a:schemeClr val="accent3">
                    <a:lumMod val="50000"/>
                  </a:schemeClr>
                </a:solidFill>
              </a:rPr>
              <a:t>happiness, thinking it is to be rich and healthy and to have good family members.</a:t>
            </a:r>
            <a:endParaRPr lang="en-US" sz="1000" dirty="0">
              <a:solidFill>
                <a:schemeClr val="accent3">
                  <a:lumMod val="50000"/>
                </a:schemeClr>
              </a:solidFill>
            </a:endParaRPr>
          </a:p>
        </p:txBody>
      </p:sp>
    </p:spTree>
    <p:extLst>
      <p:ext uri="{BB962C8B-B14F-4D97-AF65-F5344CB8AC3E}">
        <p14:creationId xmlns:p14="http://schemas.microsoft.com/office/powerpoint/2010/main" val="269297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4" grpId="0" animBg="1"/>
      <p:bldP spid="17" grpId="0"/>
      <p:bldP spid="18" grpId="0" animBg="1"/>
      <p:bldP spid="22" grpId="0" animBg="1"/>
      <p:bldP spid="1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a:t>t</a:t>
            </a:r>
            <a:r>
              <a:rPr lang="en-US" sz="1000" dirty="0" smtClean="0"/>
              <a:t>ried hard to find a happy man</a:t>
            </a:r>
            <a:r>
              <a:rPr lang="en-US" sz="1000" u="sng" dirty="0" smtClean="0"/>
              <a:t> </a:t>
            </a:r>
            <a:endParaRPr lang="en-US" sz="1000" u="sng" dirty="0"/>
          </a:p>
        </p:txBody>
      </p:sp>
      <p:sp>
        <p:nvSpPr>
          <p:cNvPr id="14" name="Rectangle 13"/>
          <p:cNvSpPr/>
          <p:nvPr/>
        </p:nvSpPr>
        <p:spPr>
          <a:xfrm rot="16200000">
            <a:off x="2686183" y="3131630"/>
            <a:ext cx="2351633" cy="3532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082145" y="4114716"/>
            <a:ext cx="461665" cy="369332"/>
          </a:xfrm>
          <a:prstGeom prst="rect">
            <a:avLst/>
          </a:prstGeom>
          <a:noFill/>
        </p:spPr>
        <p:txBody>
          <a:bodyPr vert="vert270" wrap="square" rtlCol="0">
            <a:spAutoFit/>
          </a:bodyPr>
          <a:lstStyle/>
          <a:p>
            <a:endParaRPr lang="en-US" dirty="0"/>
          </a:p>
        </p:txBody>
      </p:sp>
      <p:sp>
        <p:nvSpPr>
          <p:cNvPr id="17" name="TextBox 16"/>
          <p:cNvSpPr txBox="1"/>
          <p:nvPr/>
        </p:nvSpPr>
        <p:spPr>
          <a:xfrm rot="16200000">
            <a:off x="2576267" y="2578059"/>
            <a:ext cx="3411867" cy="400112"/>
          </a:xfrm>
          <a:prstGeom prst="rect">
            <a:avLst/>
          </a:prstGeom>
          <a:noFill/>
        </p:spPr>
        <p:txBody>
          <a:bodyPr wrap="square" rtlCol="0">
            <a:spAutoFit/>
          </a:bodyPr>
          <a:lstStyle/>
          <a:p>
            <a:r>
              <a:rPr lang="en-US" sz="1000" dirty="0" smtClean="0">
                <a:solidFill>
                  <a:srgbClr val="0000CC"/>
                </a:solidFill>
              </a:rPr>
              <a:t>Happiness cannot be easily defined and may be  actualized in ways removed from </a:t>
            </a:r>
            <a:r>
              <a:rPr lang="en-US" sz="1000" dirty="0">
                <a:solidFill>
                  <a:srgbClr val="0000CC"/>
                </a:solidFill>
              </a:rPr>
              <a:t>conventional </a:t>
            </a:r>
            <a:r>
              <a:rPr lang="en-US" sz="1000" dirty="0" smtClean="0">
                <a:solidFill>
                  <a:srgbClr val="0000CC"/>
                </a:solidFill>
              </a:rPr>
              <a:t>thinking about what it is.</a:t>
            </a:r>
            <a:endParaRPr lang="en-US" sz="1000" dirty="0">
              <a:solidFill>
                <a:srgbClr val="0000CC"/>
              </a:solidFill>
            </a:endParaRPr>
          </a:p>
        </p:txBody>
      </p:sp>
      <p:cxnSp>
        <p:nvCxnSpPr>
          <p:cNvPr id="19" name="Straight Arrow Connector 18"/>
          <p:cNvCxnSpPr>
            <a:stCxn id="18" idx="1"/>
          </p:cNvCxnSpPr>
          <p:nvPr/>
        </p:nvCxnSpPr>
        <p:spPr>
          <a:xfrm flipH="1" flipV="1">
            <a:off x="4408116" y="4007345"/>
            <a:ext cx="2441769" cy="1"/>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6" name="TextBox 5"/>
          <p:cNvSpPr txBox="1"/>
          <p:nvPr/>
        </p:nvSpPr>
        <p:spPr>
          <a:xfrm>
            <a:off x="4727713" y="5638800"/>
            <a:ext cx="3578087" cy="553998"/>
          </a:xfrm>
          <a:prstGeom prst="rect">
            <a:avLst/>
          </a:prstGeom>
          <a:noFill/>
        </p:spPr>
        <p:txBody>
          <a:bodyPr wrap="square" rtlCol="0">
            <a:spAutoFit/>
          </a:bodyPr>
          <a:lstStyle/>
          <a:p>
            <a:r>
              <a:rPr lang="en-US" sz="1000" dirty="0" smtClean="0"/>
              <a:t>Whatever the </a:t>
            </a:r>
            <a:r>
              <a:rPr lang="en-US" sz="1000" u="sng" dirty="0" smtClean="0"/>
              <a:t>king’</a:t>
            </a:r>
            <a:r>
              <a:rPr lang="en-US" sz="1000" dirty="0" smtClean="0"/>
              <a:t>s illness is, he thinks someone else can heal him, but they cannot.   Happiness is self-made not imposed ,even if requested.</a:t>
            </a:r>
            <a:endParaRPr lang="en-US" sz="1000" dirty="0"/>
          </a:p>
        </p:txBody>
      </p:sp>
      <p:sp>
        <p:nvSpPr>
          <p:cNvPr id="18" name="Rectangle 17"/>
          <p:cNvSpPr/>
          <p:nvPr/>
        </p:nvSpPr>
        <p:spPr>
          <a:xfrm>
            <a:off x="6849885" y="3542836"/>
            <a:ext cx="770115" cy="92901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4494132" y="3478926"/>
            <a:ext cx="2439136" cy="1077218"/>
          </a:xfrm>
          <a:prstGeom prst="rect">
            <a:avLst/>
          </a:prstGeom>
          <a:noFill/>
        </p:spPr>
        <p:txBody>
          <a:bodyPr wrap="square" rtlCol="0">
            <a:spAutoFit/>
          </a:bodyPr>
          <a:lstStyle/>
          <a:p>
            <a:r>
              <a:rPr lang="en-US" sz="800" dirty="0" smtClean="0">
                <a:solidFill>
                  <a:schemeClr val="accent3">
                    <a:lumMod val="50000"/>
                  </a:schemeClr>
                </a:solidFill>
              </a:rPr>
              <a:t>                             Perhaps the emissaries &amp; prince are having a hard time because they are on an ill-con-</a:t>
            </a:r>
            <a:r>
              <a:rPr lang="en-US" sz="800" dirty="0" err="1" smtClean="0">
                <a:solidFill>
                  <a:schemeClr val="accent3">
                    <a:lumMod val="50000"/>
                  </a:schemeClr>
                </a:solidFill>
              </a:rPr>
              <a:t>ceived</a:t>
            </a:r>
            <a:r>
              <a:rPr lang="en-US" sz="800" dirty="0" smtClean="0">
                <a:solidFill>
                  <a:schemeClr val="accent3">
                    <a:lumMod val="50000"/>
                  </a:schemeClr>
                </a:solidFill>
              </a:rPr>
              <a:t> search. They and we readers  are shocked to discover that a happy man has none of the things we (as set up by Tolstoy) thought would bring happiness.  This connection also suggests that happiness cannot be taken from someone else, certainly not forcibly, and that one cannot buy happiness. </a:t>
            </a:r>
            <a:endParaRPr lang="en-US" sz="800" dirty="0">
              <a:solidFill>
                <a:schemeClr val="accent3">
                  <a:lumMod val="50000"/>
                </a:schemeClr>
              </a:solidFill>
            </a:endParaRPr>
          </a:p>
        </p:txBody>
      </p:sp>
      <p:sp>
        <p:nvSpPr>
          <p:cNvPr id="24" name="Rectangle 23"/>
          <p:cNvSpPr/>
          <p:nvPr/>
        </p:nvSpPr>
        <p:spPr>
          <a:xfrm rot="16200000" flipH="1">
            <a:off x="5172440" y="2894374"/>
            <a:ext cx="1016274" cy="224698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297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9" presetID="1" presetClass="entr" presetSubtype="0" fill="hold"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4" grpId="0" animBg="1"/>
      <p:bldP spid="17" grpId="0"/>
      <p:bldP spid="23" grpId="0"/>
      <p:bldP spid="2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2">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12" name="TextBox 11"/>
          <p:cNvSpPr txBox="1"/>
          <p:nvPr/>
        </p:nvSpPr>
        <p:spPr>
          <a:xfrm>
            <a:off x="7593228"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rot="16200000">
            <a:off x="2686183" y="3131630"/>
            <a:ext cx="2351633" cy="3532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082145" y="4114716"/>
            <a:ext cx="461665" cy="369332"/>
          </a:xfrm>
          <a:prstGeom prst="rect">
            <a:avLst/>
          </a:prstGeom>
          <a:noFill/>
        </p:spPr>
        <p:txBody>
          <a:bodyPr vert="vert270" wrap="square" rtlCol="0">
            <a:spAutoFit/>
          </a:bodyPr>
          <a:lstStyle/>
          <a:p>
            <a:endParaRPr lang="en-US" dirty="0"/>
          </a:p>
        </p:txBody>
      </p:sp>
      <p:sp>
        <p:nvSpPr>
          <p:cNvPr id="17" name="TextBox 16"/>
          <p:cNvSpPr txBox="1"/>
          <p:nvPr/>
        </p:nvSpPr>
        <p:spPr>
          <a:xfrm rot="16200000">
            <a:off x="2576267" y="2578059"/>
            <a:ext cx="3411867" cy="400112"/>
          </a:xfrm>
          <a:prstGeom prst="rect">
            <a:avLst/>
          </a:prstGeom>
          <a:noFill/>
        </p:spPr>
        <p:txBody>
          <a:bodyPr wrap="square" rtlCol="0">
            <a:spAutoFit/>
          </a:bodyPr>
          <a:lstStyle/>
          <a:p>
            <a:r>
              <a:rPr lang="en-US" sz="1000" dirty="0" smtClean="0">
                <a:solidFill>
                  <a:srgbClr val="0000CC"/>
                </a:solidFill>
              </a:rPr>
              <a:t>Happiness cannot be easily defined and may be  actualized in ways removed from </a:t>
            </a:r>
            <a:r>
              <a:rPr lang="en-US" sz="1000" dirty="0">
                <a:solidFill>
                  <a:srgbClr val="0000CC"/>
                </a:solidFill>
              </a:rPr>
              <a:t>conventional </a:t>
            </a:r>
            <a:r>
              <a:rPr lang="en-US" sz="1000" dirty="0" smtClean="0">
                <a:solidFill>
                  <a:srgbClr val="0000CC"/>
                </a:solidFill>
              </a:rPr>
              <a:t>thinking about what it is.</a:t>
            </a:r>
            <a:endParaRPr lang="en-US" sz="1000" dirty="0">
              <a:solidFill>
                <a:srgbClr val="0000CC"/>
              </a:solidFill>
            </a:endParaRPr>
          </a:p>
        </p:txBody>
      </p:sp>
      <p:cxnSp>
        <p:nvCxnSpPr>
          <p:cNvPr id="19" name="Straight Arrow Connector 18"/>
          <p:cNvCxnSpPr>
            <a:stCxn id="18" idx="1"/>
          </p:cNvCxnSpPr>
          <p:nvPr/>
        </p:nvCxnSpPr>
        <p:spPr>
          <a:xfrm flipH="1" flipV="1">
            <a:off x="4453022" y="4076880"/>
            <a:ext cx="3166980" cy="894814"/>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18" name="Rectangle 17"/>
          <p:cNvSpPr/>
          <p:nvPr/>
        </p:nvSpPr>
        <p:spPr>
          <a:xfrm>
            <a:off x="7620002" y="4505701"/>
            <a:ext cx="774355" cy="93198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502446" y="4537366"/>
            <a:ext cx="3156683" cy="954107"/>
          </a:xfrm>
          <a:prstGeom prst="rect">
            <a:avLst/>
          </a:prstGeom>
          <a:noFill/>
        </p:spPr>
        <p:txBody>
          <a:bodyPr wrap="square" rtlCol="0">
            <a:spAutoFit/>
          </a:bodyPr>
          <a:lstStyle/>
          <a:p>
            <a:r>
              <a:rPr lang="en-US" sz="800" dirty="0" smtClean="0">
                <a:solidFill>
                  <a:schemeClr val="accent3">
                    <a:lumMod val="50000"/>
                  </a:schemeClr>
                </a:solidFill>
              </a:rPr>
              <a:t>The poor man seems to define happiness as being grateful for what he has: enough food, work to do and that he is able to finish it, and a place to sleep and that he can sleep well.  But Tolstoy also throws a wrench into this thinking with the poor man’s question: “What more could I want?”  Is being completely satisfied what happiness is?  </a:t>
            </a:r>
            <a:r>
              <a:rPr lang="en-US" sz="800" dirty="0">
                <a:solidFill>
                  <a:schemeClr val="accent3">
                    <a:lumMod val="50000"/>
                  </a:schemeClr>
                </a:solidFill>
              </a:rPr>
              <a:t>I</a:t>
            </a:r>
            <a:r>
              <a:rPr lang="en-US" sz="800" dirty="0" smtClean="0">
                <a:solidFill>
                  <a:schemeClr val="accent3">
                    <a:lumMod val="50000"/>
                  </a:schemeClr>
                </a:solidFill>
              </a:rPr>
              <a:t>s “wanting” the source of unhappiness?  Does he not know what he is missing? If he did, would he still be a happy man?</a:t>
            </a:r>
            <a:endParaRPr lang="en-US" sz="800" dirty="0">
              <a:solidFill>
                <a:schemeClr val="accent3">
                  <a:lumMod val="50000"/>
                </a:schemeClr>
              </a:solidFill>
            </a:endParaRPr>
          </a:p>
        </p:txBody>
      </p:sp>
      <p:sp>
        <p:nvSpPr>
          <p:cNvPr id="23" name="Rectangle 22"/>
          <p:cNvSpPr/>
          <p:nvPr/>
        </p:nvSpPr>
        <p:spPr>
          <a:xfrm rot="16200000" flipH="1">
            <a:off x="5597377" y="3464492"/>
            <a:ext cx="931985" cy="3039119"/>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297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4" grpId="0" animBg="1"/>
      <p:bldP spid="17" grpId="0"/>
      <p:bldP spid="22" grpId="0"/>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Callout 10"/>
          <p:cNvSpPr/>
          <p:nvPr/>
        </p:nvSpPr>
        <p:spPr>
          <a:xfrm>
            <a:off x="2400300" y="1121178"/>
            <a:ext cx="5635625" cy="1676400"/>
          </a:xfrm>
          <a:prstGeom prst="wedgeEllipseCallout">
            <a:avLst>
              <a:gd name="adj1" fmla="val -53691"/>
              <a:gd name="adj2" fmla="val 101065"/>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a:t>The purpose of this demo is to show you how to </a:t>
            </a:r>
            <a:r>
              <a:rPr lang="en-US" sz="2400" b="1" i="1" dirty="0"/>
              <a:t>relate the </a:t>
            </a:r>
            <a:r>
              <a:rPr lang="en-US" sz="2400" b="1" i="1" dirty="0" smtClean="0"/>
              <a:t>parts</a:t>
            </a:r>
            <a:r>
              <a:rPr lang="en-US" sz="2400" i="1" dirty="0" smtClean="0"/>
              <a:t>,</a:t>
            </a:r>
            <a:r>
              <a:rPr lang="en-US" sz="2400" b="1" i="1" dirty="0" smtClean="0"/>
              <a:t> </a:t>
            </a:r>
            <a:r>
              <a:rPr lang="en-US" sz="2400" dirty="0"/>
              <a:t>not to learn statistics</a:t>
            </a:r>
            <a:r>
              <a:rPr lang="en-US" sz="2400" dirty="0" smtClean="0"/>
              <a:t>.</a:t>
            </a:r>
            <a:endParaRPr lang="en-US" sz="2400" dirty="0"/>
          </a:p>
        </p:txBody>
      </p:sp>
      <p:pic>
        <p:nvPicPr>
          <p:cNvPr id="8"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990600" y="2791472"/>
            <a:ext cx="1409700" cy="1758706"/>
          </a:xfrm>
          <a:prstGeom prst="rect">
            <a:avLst/>
          </a:prstGeom>
          <a:noFill/>
          <a:extLst>
            <a:ext uri="{909E8E84-426E-40DD-AFC4-6F175D3DCCD1}">
              <a14:hiddenFill xmlns:a14="http://schemas.microsoft.com/office/drawing/2010/main">
                <a:solidFill>
                  <a:srgbClr val="FFFFFF"/>
                </a:solidFill>
              </a14:hiddenFill>
            </a:ext>
          </a:extLst>
        </p:spPr>
      </p:pic>
      <p:sp>
        <p:nvSpPr>
          <p:cNvPr id="9" name="Oval Callout 8"/>
          <p:cNvSpPr/>
          <p:nvPr/>
        </p:nvSpPr>
        <p:spPr>
          <a:xfrm>
            <a:off x="2133600" y="712787"/>
            <a:ext cx="5947033" cy="1927225"/>
          </a:xfrm>
          <a:prstGeom prst="wedgeEllipseCallout">
            <a:avLst>
              <a:gd name="adj1" fmla="val -50542"/>
              <a:gd name="adj2" fmla="val 10678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dirty="0" smtClean="0"/>
              <a:t>I am going to use a statistics </a:t>
            </a:r>
          </a:p>
          <a:p>
            <a:pPr algn="ctr"/>
            <a:r>
              <a:rPr lang="en-US" sz="2200" dirty="0" smtClean="0"/>
              <a:t>book </a:t>
            </a:r>
            <a:r>
              <a:rPr lang="en-US" sz="2200" dirty="0"/>
              <a:t>to show you the process using the WEB </a:t>
            </a:r>
            <a:r>
              <a:rPr lang="en-US" sz="2200" dirty="0" err="1"/>
              <a:t>ThinkSheet</a:t>
            </a:r>
            <a:r>
              <a:rPr lang="en-US" sz="2200" dirty="0"/>
              <a:t>. </a:t>
            </a:r>
            <a:endParaRPr lang="en-US" sz="2200" dirty="0" smtClean="0"/>
          </a:p>
          <a:p>
            <a:pPr algn="ctr"/>
            <a:endParaRPr lang="en-US" sz="1000" dirty="0"/>
          </a:p>
          <a:p>
            <a:pPr algn="ctr"/>
            <a:r>
              <a:rPr lang="en-US" sz="2400" b="1" i="1" dirty="0"/>
              <a:t>Don’t panic.  </a:t>
            </a:r>
            <a:endParaRPr lang="en-US" sz="2400" dirty="0"/>
          </a:p>
        </p:txBody>
      </p:sp>
      <p:sp>
        <p:nvSpPr>
          <p:cNvPr id="10" name="Oval Callout 9"/>
          <p:cNvSpPr/>
          <p:nvPr/>
        </p:nvSpPr>
        <p:spPr>
          <a:xfrm>
            <a:off x="3002478" y="2514600"/>
            <a:ext cx="5455722" cy="3048000"/>
          </a:xfrm>
          <a:prstGeom prst="wedgeEllipseCallout">
            <a:avLst>
              <a:gd name="adj1" fmla="val -64881"/>
              <a:gd name="adj2" fmla="val -1097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Then I </a:t>
            </a:r>
            <a:r>
              <a:rPr lang="en-US" sz="2400" dirty="0"/>
              <a:t>am </a:t>
            </a:r>
            <a:r>
              <a:rPr lang="en-US" sz="2400" dirty="0" smtClean="0"/>
              <a:t>now going to use Tolstoy’s story “The King and the Shirt” to show you how to think analytically using the MATRIX </a:t>
            </a:r>
            <a:r>
              <a:rPr lang="en-US" sz="2400" dirty="0" err="1" smtClean="0"/>
              <a:t>ThinkSheet</a:t>
            </a:r>
            <a:r>
              <a:rPr lang="en-US" sz="2400" dirty="0" smtClean="0"/>
              <a:t>.</a:t>
            </a:r>
            <a:endParaRPr lang="en-US" sz="2400" dirty="0"/>
          </a:p>
        </p:txBody>
      </p:sp>
      <p:sp>
        <p:nvSpPr>
          <p:cNvPr id="12" name="Oval Callout 11"/>
          <p:cNvSpPr/>
          <p:nvPr/>
        </p:nvSpPr>
        <p:spPr>
          <a:xfrm>
            <a:off x="2133600" y="533400"/>
            <a:ext cx="6217722" cy="2667000"/>
          </a:xfrm>
          <a:prstGeom prst="wedgeEllipseCallout">
            <a:avLst>
              <a:gd name="adj1" fmla="val -50441"/>
              <a:gd name="adj2" fmla="val 7154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By using two very different </a:t>
            </a:r>
          </a:p>
          <a:p>
            <a:pPr algn="ctr"/>
            <a:r>
              <a:rPr lang="en-US" sz="2400" dirty="0" smtClean="0"/>
              <a:t>types of text I hope to make the point that you can analyze virtually any kind of text using the steps on the </a:t>
            </a:r>
            <a:r>
              <a:rPr lang="en-US" sz="2400" dirty="0" err="1" smtClean="0"/>
              <a:t>ThinkSheets</a:t>
            </a:r>
            <a:r>
              <a:rPr lang="en-US" sz="2400" dirty="0" smtClean="0"/>
              <a:t>.</a:t>
            </a:r>
            <a:endParaRPr lang="en-US" sz="2400" dirty="0"/>
          </a:p>
        </p:txBody>
      </p:sp>
    </p:spTree>
    <p:extLst>
      <p:ext uri="{BB962C8B-B14F-4D97-AF65-F5344CB8AC3E}">
        <p14:creationId xmlns:p14="http://schemas.microsoft.com/office/powerpoint/2010/main" val="273828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P spid="1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 ThSh Relate Parts-matrix.pdf - Adobe Reader"/>
          <p:cNvPicPr>
            <a:picLocks noChangeAspect="1"/>
          </p:cNvPicPr>
          <p:nvPr/>
        </p:nvPicPr>
        <p:blipFill rotWithShape="1">
          <a:blip r:embed="rId3">
            <a:extLst>
              <a:ext uri="{28A0092B-C50C-407E-A947-70E740481C1C}">
                <a14:useLocalDpi xmlns:a14="http://schemas.microsoft.com/office/drawing/2010/main" val="0"/>
              </a:ext>
            </a:extLst>
          </a:blip>
          <a:srcRect l="32758" t="12048" r="30862" b="1654"/>
          <a:stretch/>
        </p:blipFill>
        <p:spPr>
          <a:xfrm>
            <a:off x="3528848" y="-27432"/>
            <a:ext cx="5157952" cy="6586968"/>
          </a:xfrm>
          <a:prstGeom prst="rect">
            <a:avLst/>
          </a:prstGeom>
        </p:spPr>
      </p:pic>
      <p:sp>
        <p:nvSpPr>
          <p:cNvPr id="7" name="TextBox 6"/>
          <p:cNvSpPr txBox="1"/>
          <p:nvPr/>
        </p:nvSpPr>
        <p:spPr>
          <a:xfrm>
            <a:off x="6946792" y="152400"/>
            <a:ext cx="2362200" cy="276999"/>
          </a:xfrm>
          <a:prstGeom prst="rect">
            <a:avLst/>
          </a:prstGeom>
          <a:noFill/>
        </p:spPr>
        <p:txBody>
          <a:bodyPr wrap="square" rtlCol="0">
            <a:spAutoFit/>
          </a:bodyPr>
          <a:lstStyle/>
          <a:p>
            <a:r>
              <a:rPr lang="en-US" sz="1200" dirty="0" smtClean="0"/>
              <a:t>Tolstoy’s definition of happiness</a:t>
            </a:r>
            <a:endParaRPr lang="en-US" sz="1200" dirty="0"/>
          </a:p>
        </p:txBody>
      </p:sp>
      <p:sp>
        <p:nvSpPr>
          <p:cNvPr id="8" name="TextBox 7"/>
          <p:cNvSpPr txBox="1"/>
          <p:nvPr/>
        </p:nvSpPr>
        <p:spPr>
          <a:xfrm>
            <a:off x="4572000" y="718239"/>
            <a:ext cx="692426" cy="707886"/>
          </a:xfrm>
          <a:prstGeom prst="rect">
            <a:avLst/>
          </a:prstGeom>
          <a:noFill/>
        </p:spPr>
        <p:txBody>
          <a:bodyPr wrap="square" rtlCol="0">
            <a:spAutoFit/>
          </a:bodyPr>
          <a:lstStyle/>
          <a:p>
            <a:r>
              <a:rPr lang="en-US" sz="1000" u="sng" dirty="0" smtClean="0"/>
              <a:t>The king</a:t>
            </a:r>
          </a:p>
          <a:p>
            <a:r>
              <a:rPr lang="en-US" sz="1000" dirty="0" smtClean="0"/>
              <a:t>Ill and wanted a cure</a:t>
            </a:r>
            <a:endParaRPr lang="en-US" sz="1000" dirty="0"/>
          </a:p>
        </p:txBody>
      </p:sp>
      <p:sp>
        <p:nvSpPr>
          <p:cNvPr id="9" name="TextBox 8"/>
          <p:cNvSpPr txBox="1"/>
          <p:nvPr/>
        </p:nvSpPr>
        <p:spPr>
          <a:xfrm>
            <a:off x="5995946" y="2590800"/>
            <a:ext cx="889886" cy="861774"/>
          </a:xfrm>
          <a:prstGeom prst="rect">
            <a:avLst/>
          </a:prstGeom>
          <a:noFill/>
        </p:spPr>
        <p:txBody>
          <a:bodyPr wrap="square" rtlCol="0">
            <a:spAutoFit/>
          </a:bodyPr>
          <a:lstStyle/>
          <a:p>
            <a:r>
              <a:rPr lang="en-US" sz="1000" u="sng" dirty="0" smtClean="0"/>
              <a:t>The people</a:t>
            </a:r>
          </a:p>
          <a:p>
            <a:r>
              <a:rPr lang="en-US" sz="1000" dirty="0" smtClean="0"/>
              <a:t>Were unsatisfied, much to complain of</a:t>
            </a:r>
            <a:endParaRPr lang="en-US" sz="1000" dirty="0"/>
          </a:p>
        </p:txBody>
      </p:sp>
      <p:sp>
        <p:nvSpPr>
          <p:cNvPr id="10" name="TextBox 9"/>
          <p:cNvSpPr txBox="1"/>
          <p:nvPr/>
        </p:nvSpPr>
        <p:spPr>
          <a:xfrm>
            <a:off x="5139458" y="1624584"/>
            <a:ext cx="983974" cy="1015663"/>
          </a:xfrm>
          <a:prstGeom prst="rect">
            <a:avLst/>
          </a:prstGeom>
          <a:noFill/>
        </p:spPr>
        <p:txBody>
          <a:bodyPr wrap="square" rtlCol="0">
            <a:spAutoFit/>
          </a:bodyPr>
          <a:lstStyle/>
          <a:p>
            <a:pPr algn="ctr"/>
            <a:r>
              <a:rPr lang="en-US" sz="1000" u="sng" dirty="0" smtClean="0"/>
              <a:t>The wise men</a:t>
            </a:r>
          </a:p>
          <a:p>
            <a:pPr algn="ctr"/>
            <a:r>
              <a:rPr lang="en-US" sz="1000" dirty="0" smtClean="0"/>
              <a:t>Didn’t know how to cure; one had an idea—probably impossible.</a:t>
            </a:r>
            <a:endParaRPr lang="en-US" sz="1000" dirty="0"/>
          </a:p>
        </p:txBody>
      </p:sp>
      <p:sp>
        <p:nvSpPr>
          <p:cNvPr id="11" name="TextBox 10"/>
          <p:cNvSpPr txBox="1"/>
          <p:nvPr/>
        </p:nvSpPr>
        <p:spPr>
          <a:xfrm>
            <a:off x="6804066" y="3610082"/>
            <a:ext cx="801094" cy="861774"/>
          </a:xfrm>
          <a:prstGeom prst="rect">
            <a:avLst/>
          </a:prstGeom>
          <a:noFill/>
        </p:spPr>
        <p:txBody>
          <a:bodyPr wrap="square" rtlCol="0">
            <a:spAutoFit/>
          </a:bodyPr>
          <a:lstStyle/>
          <a:p>
            <a:r>
              <a:rPr lang="en-US" sz="1000" u="sng" dirty="0" smtClean="0"/>
              <a:t>Emissaries&amp; prince</a:t>
            </a:r>
          </a:p>
          <a:p>
            <a:r>
              <a:rPr lang="en-US" sz="1000" dirty="0" smtClean="0"/>
              <a:t>Tried hard to find a happy man</a:t>
            </a:r>
            <a:r>
              <a:rPr lang="en-US" sz="1000" u="sng" dirty="0" smtClean="0"/>
              <a:t> </a:t>
            </a:r>
            <a:endParaRPr lang="en-US" sz="1000" u="sng" dirty="0"/>
          </a:p>
        </p:txBody>
      </p:sp>
      <p:sp>
        <p:nvSpPr>
          <p:cNvPr id="12" name="TextBox 11"/>
          <p:cNvSpPr txBox="1"/>
          <p:nvPr/>
        </p:nvSpPr>
        <p:spPr>
          <a:xfrm>
            <a:off x="7620000" y="4470737"/>
            <a:ext cx="762000" cy="1015663"/>
          </a:xfrm>
          <a:prstGeom prst="rect">
            <a:avLst/>
          </a:prstGeom>
          <a:noFill/>
        </p:spPr>
        <p:txBody>
          <a:bodyPr wrap="square" rtlCol="0">
            <a:spAutoFit/>
          </a:bodyPr>
          <a:lstStyle/>
          <a:p>
            <a:r>
              <a:rPr lang="en-US" sz="1000" u="sng" dirty="0" smtClean="0"/>
              <a:t>Poor man &amp; shirt</a:t>
            </a:r>
          </a:p>
          <a:p>
            <a:r>
              <a:rPr lang="en-US" sz="1000" dirty="0" smtClean="0"/>
              <a:t>seemed happiest but had no shirt</a:t>
            </a:r>
            <a:endParaRPr lang="en-US" sz="1000" dirty="0"/>
          </a:p>
        </p:txBody>
      </p:sp>
      <p:sp>
        <p:nvSpPr>
          <p:cNvPr id="14" name="Rectangle 13"/>
          <p:cNvSpPr/>
          <p:nvPr/>
        </p:nvSpPr>
        <p:spPr>
          <a:xfrm rot="16200000">
            <a:off x="3023799" y="5233598"/>
            <a:ext cx="1524000" cy="2008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http://www.menteach.org/files/images/youngblackteacher.jpg"/>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b="16829"/>
          <a:stretch/>
        </p:blipFill>
        <p:spPr bwMode="auto">
          <a:xfrm>
            <a:off x="533400" y="790979"/>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15" name="Oval Callout 14"/>
          <p:cNvSpPr/>
          <p:nvPr/>
        </p:nvSpPr>
        <p:spPr>
          <a:xfrm>
            <a:off x="408797" y="2690575"/>
            <a:ext cx="2867803" cy="3253025"/>
          </a:xfrm>
          <a:prstGeom prst="wedgeEllipseCallout">
            <a:avLst>
              <a:gd name="adj1" fmla="val -15155"/>
              <a:gd name="adj2" fmla="val -66791"/>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000" dirty="0"/>
              <a:t>N</a:t>
            </a:r>
            <a:r>
              <a:rPr lang="en-US" sz="2000" dirty="0" smtClean="0"/>
              <a:t>ow </a:t>
            </a:r>
            <a:r>
              <a:rPr lang="en-US" sz="2000" dirty="0"/>
              <a:t>that I </a:t>
            </a:r>
            <a:endParaRPr lang="en-US" sz="2000" dirty="0" smtClean="0"/>
          </a:p>
          <a:p>
            <a:pPr algn="ctr">
              <a:defRPr/>
            </a:pPr>
            <a:r>
              <a:rPr lang="en-US" sz="2000" dirty="0" smtClean="0"/>
              <a:t>have </a:t>
            </a:r>
            <a:r>
              <a:rPr lang="en-US" sz="2000" dirty="0"/>
              <a:t>done the analyses and have thought </a:t>
            </a:r>
            <a:r>
              <a:rPr lang="en-US" sz="2000" dirty="0" smtClean="0"/>
              <a:t>deeply </a:t>
            </a:r>
            <a:r>
              <a:rPr lang="en-US" sz="2000" dirty="0"/>
              <a:t>about the </a:t>
            </a:r>
            <a:r>
              <a:rPr lang="en-US" sz="2000" dirty="0" smtClean="0"/>
              <a:t>text, </a:t>
            </a:r>
            <a:r>
              <a:rPr lang="en-US" sz="2000" dirty="0"/>
              <a:t>I state my interpretation of </a:t>
            </a:r>
            <a:r>
              <a:rPr lang="en-US" sz="2000" dirty="0" smtClean="0"/>
              <a:t>it for Step 5</a:t>
            </a:r>
            <a:r>
              <a:rPr lang="en-US" sz="2000" dirty="0"/>
              <a:t>.</a:t>
            </a:r>
            <a:endParaRPr lang="en-US" sz="2000" b="1" dirty="0"/>
          </a:p>
        </p:txBody>
      </p:sp>
      <p:sp>
        <p:nvSpPr>
          <p:cNvPr id="16" name="Oval Callout 15"/>
          <p:cNvSpPr/>
          <p:nvPr/>
        </p:nvSpPr>
        <p:spPr>
          <a:xfrm>
            <a:off x="135423" y="2660377"/>
            <a:ext cx="3414549" cy="3532807"/>
          </a:xfrm>
          <a:prstGeom prst="wedgeEllipseCallout">
            <a:avLst>
              <a:gd name="adj1" fmla="val -15155"/>
              <a:gd name="adj2" fmla="val -66791"/>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000" dirty="0" smtClean="0"/>
              <a:t>I try to write my interpretation in just a few words for the </a:t>
            </a:r>
            <a:r>
              <a:rPr lang="en-US" sz="2000" dirty="0" err="1" smtClean="0"/>
              <a:t>ThinkSheet</a:t>
            </a:r>
            <a:r>
              <a:rPr lang="en-US" sz="2000" dirty="0" smtClean="0"/>
              <a:t>, but know that this strategy is useful for developing ideas for an analytic essay about a text.</a:t>
            </a:r>
            <a:endParaRPr lang="en-US" sz="2000" b="1" dirty="0"/>
          </a:p>
        </p:txBody>
      </p:sp>
      <p:sp>
        <p:nvSpPr>
          <p:cNvPr id="18" name="Rectangle 17"/>
          <p:cNvSpPr/>
          <p:nvPr/>
        </p:nvSpPr>
        <p:spPr>
          <a:xfrm rot="10800000" flipH="1">
            <a:off x="3872041" y="4571998"/>
            <a:ext cx="699959" cy="1676400"/>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Callout 20"/>
          <p:cNvSpPr/>
          <p:nvPr/>
        </p:nvSpPr>
        <p:spPr>
          <a:xfrm>
            <a:off x="0" y="2550592"/>
            <a:ext cx="4343400" cy="4358051"/>
          </a:xfrm>
          <a:prstGeom prst="wedgeEllipseCallout">
            <a:avLst>
              <a:gd name="adj1" fmla="val -19269"/>
              <a:gd name="adj2" fmla="val -60762"/>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000" dirty="0" smtClean="0"/>
              <a:t>An interpretation is </a:t>
            </a:r>
          </a:p>
          <a:p>
            <a:pPr algn="ctr">
              <a:defRPr/>
            </a:pPr>
            <a:r>
              <a:rPr lang="en-US" sz="2000" dirty="0" smtClean="0"/>
              <a:t>not a summary, but a justified meaning that comes from combining the reader’s life experience, prior knowledge, and reasoning with what the author provides, and then having an imaginary collaboration with the author to make a satisfying meaning.</a:t>
            </a:r>
            <a:endParaRPr lang="en-US" sz="2000" b="1" dirty="0"/>
          </a:p>
        </p:txBody>
      </p:sp>
      <p:sp>
        <p:nvSpPr>
          <p:cNvPr id="22" name="Oval Callout 21"/>
          <p:cNvSpPr/>
          <p:nvPr/>
        </p:nvSpPr>
        <p:spPr>
          <a:xfrm>
            <a:off x="135423" y="2640247"/>
            <a:ext cx="3414549" cy="3532807"/>
          </a:xfrm>
          <a:prstGeom prst="wedgeEllipseCallout">
            <a:avLst>
              <a:gd name="adj1" fmla="val -15155"/>
              <a:gd name="adj2" fmla="val -66791"/>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000" dirty="0" smtClean="0"/>
              <a:t>My interpretation takes more space than provided on the </a:t>
            </a:r>
            <a:r>
              <a:rPr lang="en-US" sz="2000" dirty="0" err="1" smtClean="0"/>
              <a:t>ThinkSheet</a:t>
            </a:r>
            <a:r>
              <a:rPr lang="en-US" sz="2000" dirty="0" smtClean="0"/>
              <a:t>, so  I write it on a sticky tab instead.</a:t>
            </a:r>
            <a:endParaRPr lang="en-US" sz="2000" b="1" dirty="0"/>
          </a:p>
        </p:txBody>
      </p:sp>
      <p:sp>
        <p:nvSpPr>
          <p:cNvPr id="25" name="Rectangle 24"/>
          <p:cNvSpPr/>
          <p:nvPr/>
        </p:nvSpPr>
        <p:spPr>
          <a:xfrm>
            <a:off x="3944762" y="3266052"/>
            <a:ext cx="2178670" cy="2927132"/>
          </a:xfrm>
          <a:prstGeom prst="rect">
            <a:avLst/>
          </a:prstGeom>
          <a:solidFill>
            <a:srgbClr val="FFFF99"/>
          </a:solidFill>
          <a:ln>
            <a:solidFill>
              <a:srgbClr val="FFFF99"/>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3886200" y="3266052"/>
            <a:ext cx="2303638" cy="3000821"/>
          </a:xfrm>
          <a:prstGeom prst="rect">
            <a:avLst/>
          </a:prstGeom>
          <a:noFill/>
        </p:spPr>
        <p:txBody>
          <a:bodyPr wrap="square" rtlCol="0">
            <a:spAutoFit/>
          </a:bodyPr>
          <a:lstStyle/>
          <a:p>
            <a:r>
              <a:rPr lang="en-US" sz="900" dirty="0" smtClean="0">
                <a:solidFill>
                  <a:srgbClr val="9933FF"/>
                </a:solidFill>
              </a:rPr>
              <a:t>This simple tale is not simple. It makes us explore the meaning of happiness.  Tolstoy suggests that happiness is not directly connected to material wealth, good health, or good family relationships.  Happiness comes from gratitude to God for the essentials of life: enough food, work to do, sleep. From the question the poor man asks, the story also suggests either that happiness can come from knowledge if one keeps a humble perspective on what is really important OR that the happiness this man feels is actually a delusion, just as thinking a shirt could make the king happy is a delusion.  It also suggests that temporality of happiness; wealth, health, and relationships can change in a minute.  So lasting happiness must be based on more substantial principles.  Perhaps those are things we must discover for ourselves as the king will now have to.  No easy fix (shirt) for happiness.</a:t>
            </a:r>
            <a:endParaRPr lang="en-US" sz="900" dirty="0">
              <a:solidFill>
                <a:srgbClr val="9933FF"/>
              </a:solidFill>
            </a:endParaRPr>
          </a:p>
        </p:txBody>
      </p:sp>
      <p:cxnSp>
        <p:nvCxnSpPr>
          <p:cNvPr id="27" name="Straight Arrow Connector 26"/>
          <p:cNvCxnSpPr/>
          <p:nvPr/>
        </p:nvCxnSpPr>
        <p:spPr>
          <a:xfrm>
            <a:off x="2590800" y="5404208"/>
            <a:ext cx="1524000" cy="158392"/>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48243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chemeClr val="tx1"/>
                                      </p:to>
                                    </p:animClr>
                                  </p:sub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subTnLst>
                                    <p:animClr clrSpc="rgb" dir="cw">
                                      <p:cBhvr override="childStyle">
                                        <p:cTn dur="1" fill="hold" display="0" masterRel="nextClick" afterEffect="1"/>
                                        <p:tgtEl>
                                          <p:spTgt spid="11"/>
                                        </p:tgtEl>
                                        <p:attrNameLst>
                                          <p:attrName>ppt_c</p:attrName>
                                        </p:attrNameLst>
                                      </p:cBhvr>
                                      <p:to>
                                        <a:schemeClr val="tx1"/>
                                      </p:to>
                                    </p:animClr>
                                  </p:sub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par>
                                <p:cTn id="33" presetID="1" presetClass="entr" presetSubtype="0"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subTnLst>
                                    <p:set>
                                      <p:cBhvr override="childStyle">
                                        <p:cTn dur="1" fill="hold" display="0" masterRel="nextClick" afterEffect="1"/>
                                        <p:tgtEl>
                                          <p:spTgt spid="27"/>
                                        </p:tgtEl>
                                        <p:attrNameLst>
                                          <p:attrName>style.visibility</p:attrName>
                                        </p:attrNameLst>
                                      </p:cBhvr>
                                      <p:to>
                                        <p:strVal val="hidden"/>
                                      </p:to>
                                    </p:set>
                                  </p:sub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4" grpId="0" animBg="1"/>
      <p:bldP spid="15" grpId="0" animBg="1"/>
      <p:bldP spid="16" grpId="0" animBg="1"/>
      <p:bldP spid="18" grpId="0" animBg="1"/>
      <p:bldP spid="21" grpId="0" animBg="1"/>
      <p:bldP spid="22" grpId="0" animBg="1"/>
      <p:bldP spid="25" grpId="0" animBg="1"/>
      <p:bldP spid="2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1066800" y="2356762"/>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10" name="Oval Callout 9"/>
          <p:cNvSpPr/>
          <p:nvPr/>
        </p:nvSpPr>
        <p:spPr>
          <a:xfrm>
            <a:off x="3048000" y="228600"/>
            <a:ext cx="5562600" cy="6172200"/>
          </a:xfrm>
          <a:prstGeom prst="wedgeEllipseCallout">
            <a:avLst>
              <a:gd name="adj1" fmla="val -65236"/>
              <a:gd name="adj2" fmla="val -80"/>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To review the thought processes in analyzing a text:  You. . .</a:t>
            </a:r>
          </a:p>
          <a:p>
            <a:pPr marL="342900" indent="-342900">
              <a:buFont typeface="+mj-lt"/>
              <a:buAutoNum type="arabicPeriod"/>
              <a:defRPr/>
            </a:pPr>
            <a:r>
              <a:rPr lang="en-US" sz="1600" dirty="0" smtClean="0"/>
              <a:t>Pick </a:t>
            </a:r>
            <a:r>
              <a:rPr lang="en-US" sz="1600" dirty="0"/>
              <a:t>apart the </a:t>
            </a:r>
            <a:r>
              <a:rPr lang="en-US" sz="1600" dirty="0" smtClean="0"/>
              <a:t>problem—what it is you are trying to figure out,</a:t>
            </a:r>
          </a:p>
          <a:p>
            <a:pPr marL="342900" indent="-342900">
              <a:buFont typeface="+mj-lt"/>
              <a:buAutoNum type="arabicPeriod"/>
              <a:defRPr/>
            </a:pPr>
            <a:r>
              <a:rPr lang="en-US" sz="1600" dirty="0" smtClean="0"/>
              <a:t>Identify </a:t>
            </a:r>
            <a:r>
              <a:rPr lang="en-US" sz="1600" dirty="0"/>
              <a:t>the important </a:t>
            </a:r>
            <a:r>
              <a:rPr lang="en-US" sz="1600" dirty="0" smtClean="0"/>
              <a:t>parts, those that contribute to understanding #1. (THE PARTS)</a:t>
            </a:r>
          </a:p>
          <a:p>
            <a:pPr marL="342900" indent="-342900">
              <a:buFont typeface="+mj-lt"/>
              <a:buAutoNum type="arabicPeriod"/>
              <a:defRPr/>
            </a:pPr>
            <a:r>
              <a:rPr lang="en-US" sz="1600" dirty="0" smtClean="0"/>
              <a:t>Think </a:t>
            </a:r>
            <a:r>
              <a:rPr lang="en-US" sz="1600" dirty="0"/>
              <a:t>through what you know about </a:t>
            </a:r>
            <a:r>
              <a:rPr lang="en-US" sz="1600" dirty="0" smtClean="0"/>
              <a:t>each key part in isolation, </a:t>
            </a:r>
          </a:p>
          <a:p>
            <a:pPr marL="342900" indent="-342900">
              <a:buFont typeface="+mj-lt"/>
              <a:buAutoNum type="arabicPeriod"/>
              <a:defRPr/>
            </a:pPr>
            <a:r>
              <a:rPr lang="en-US" sz="1600" dirty="0" smtClean="0"/>
              <a:t>Explore </a:t>
            </a:r>
            <a:r>
              <a:rPr lang="en-US" sz="1600" dirty="0"/>
              <a:t>how </a:t>
            </a:r>
            <a:r>
              <a:rPr lang="en-US" sz="1600" dirty="0" smtClean="0"/>
              <a:t>the important parts </a:t>
            </a:r>
            <a:r>
              <a:rPr lang="en-US" sz="1600" dirty="0"/>
              <a:t>relate to </a:t>
            </a:r>
            <a:r>
              <a:rPr lang="en-US" sz="1600" dirty="0" smtClean="0"/>
              <a:t>and influence each </a:t>
            </a:r>
            <a:r>
              <a:rPr lang="en-US" sz="1600" dirty="0"/>
              <a:t>other, </a:t>
            </a:r>
            <a:endParaRPr lang="en-US" sz="1600" dirty="0" smtClean="0"/>
          </a:p>
          <a:p>
            <a:pPr marL="342900" indent="-342900">
              <a:buFont typeface="+mj-lt"/>
              <a:buAutoNum type="arabicPeriod"/>
              <a:defRPr/>
            </a:pPr>
            <a:r>
              <a:rPr lang="en-US" sz="1600" dirty="0"/>
              <a:t>D</a:t>
            </a:r>
            <a:r>
              <a:rPr lang="en-US" sz="1600" dirty="0" smtClean="0"/>
              <a:t>ecide the main point of the text (The WHOLE), </a:t>
            </a:r>
          </a:p>
          <a:p>
            <a:pPr marL="342900" indent="-342900">
              <a:buFont typeface="+mj-lt"/>
              <a:buAutoNum type="arabicPeriod"/>
              <a:defRPr/>
            </a:pPr>
            <a:r>
              <a:rPr lang="en-US" sz="1600" dirty="0" smtClean="0"/>
              <a:t>Relate each of the important parts to this </a:t>
            </a:r>
            <a:r>
              <a:rPr lang="en-US" sz="1600" dirty="0"/>
              <a:t>big idea of the text, and </a:t>
            </a:r>
            <a:endParaRPr lang="en-US" sz="1600" dirty="0" smtClean="0"/>
          </a:p>
          <a:p>
            <a:pPr marL="342900" indent="-342900">
              <a:buFont typeface="+mj-lt"/>
              <a:buAutoNum type="arabicPeriod"/>
              <a:defRPr/>
            </a:pPr>
            <a:r>
              <a:rPr lang="en-US" sz="1600" dirty="0"/>
              <a:t>F</a:t>
            </a:r>
            <a:r>
              <a:rPr lang="en-US" sz="1600" dirty="0" smtClean="0"/>
              <a:t>ormulate </a:t>
            </a:r>
            <a:r>
              <a:rPr lang="en-US" sz="1600" dirty="0"/>
              <a:t>your </a:t>
            </a:r>
            <a:r>
              <a:rPr lang="en-US" sz="1600" dirty="0" smtClean="0"/>
              <a:t>interpretation,  insights, or solution based </a:t>
            </a:r>
            <a:r>
              <a:rPr lang="en-US" sz="1600" dirty="0"/>
              <a:t>on all this thinking you have done</a:t>
            </a:r>
            <a:r>
              <a:rPr lang="en-US" sz="1600" dirty="0" smtClean="0"/>
              <a:t>.</a:t>
            </a:r>
            <a:endParaRPr lang="en-US" sz="1600" dirty="0"/>
          </a:p>
        </p:txBody>
      </p:sp>
    </p:spTree>
    <p:extLst>
      <p:ext uri="{BB962C8B-B14F-4D97-AF65-F5344CB8AC3E}">
        <p14:creationId xmlns:p14="http://schemas.microsoft.com/office/powerpoint/2010/main" val="402744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1066800" y="2356762"/>
            <a:ext cx="1470243" cy="1834238"/>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3023286" y="117389"/>
            <a:ext cx="5638800" cy="5826211"/>
          </a:xfrm>
          <a:prstGeom prst="wedgeEllipseCallout">
            <a:avLst>
              <a:gd name="adj1" fmla="val -63541"/>
              <a:gd name="adj2" fmla="val 3145"/>
            </a:avLst>
          </a:prstGeom>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Now, </a:t>
            </a:r>
          </a:p>
          <a:p>
            <a:pPr algn="ctr">
              <a:defRPr/>
            </a:pPr>
            <a:r>
              <a:rPr lang="en-US" sz="2400" dirty="0" smtClean="0"/>
              <a:t>practice analyzing your </a:t>
            </a:r>
          </a:p>
          <a:p>
            <a:pPr algn="ctr">
              <a:defRPr/>
            </a:pPr>
            <a:r>
              <a:rPr lang="en-US" sz="2400" dirty="0" smtClean="0"/>
              <a:t>own text.  </a:t>
            </a:r>
          </a:p>
          <a:p>
            <a:pPr algn="ctr">
              <a:defRPr/>
            </a:pPr>
            <a:endParaRPr lang="en-US" sz="1200" dirty="0"/>
          </a:p>
          <a:p>
            <a:pPr algn="ctr">
              <a:defRPr/>
            </a:pPr>
            <a:r>
              <a:rPr lang="en-US" sz="2400" dirty="0" smtClean="0"/>
              <a:t>Choose one </a:t>
            </a:r>
            <a:r>
              <a:rPr lang="en-US" sz="2000" dirty="0" smtClean="0"/>
              <a:t>version of the </a:t>
            </a:r>
            <a:r>
              <a:rPr lang="en-US" sz="2000" dirty="0" err="1" smtClean="0"/>
              <a:t>ThinkSheet</a:t>
            </a:r>
            <a:r>
              <a:rPr lang="en-US" sz="2000" dirty="0" smtClean="0"/>
              <a:t> to guide you through these thinking processes—</a:t>
            </a:r>
          </a:p>
          <a:p>
            <a:pPr algn="ctr">
              <a:defRPr/>
            </a:pPr>
            <a:r>
              <a:rPr lang="en-US" sz="2000" dirty="0" smtClean="0"/>
              <a:t>WEB or MATRIX.</a:t>
            </a:r>
          </a:p>
          <a:p>
            <a:pPr algn="ctr">
              <a:defRPr/>
            </a:pPr>
            <a:endParaRPr lang="en-US" sz="2000" dirty="0"/>
          </a:p>
          <a:p>
            <a:pPr algn="ctr">
              <a:defRPr/>
            </a:pPr>
            <a:r>
              <a:rPr lang="en-US" sz="2000" dirty="0" smtClean="0"/>
              <a:t>Which </a:t>
            </a:r>
            <a:r>
              <a:rPr lang="en-US" sz="2000" dirty="0" err="1"/>
              <a:t>ThinkSheet</a:t>
            </a:r>
            <a:r>
              <a:rPr lang="en-US" sz="2000" dirty="0"/>
              <a:t> would you like to </a:t>
            </a:r>
            <a:r>
              <a:rPr lang="en-US" sz="2000" dirty="0" smtClean="0"/>
              <a:t>try for your text?</a:t>
            </a:r>
          </a:p>
          <a:p>
            <a:pPr algn="ctr">
              <a:defRPr/>
            </a:pPr>
            <a:endParaRPr lang="en-US" sz="2000" b="1" dirty="0"/>
          </a:p>
          <a:p>
            <a:pPr algn="ctr">
              <a:defRPr/>
            </a:pPr>
            <a:r>
              <a:rPr lang="en-US" sz="2000" dirty="0" smtClean="0"/>
              <a:t>I hope you will also try the other version sometime soon.</a:t>
            </a:r>
          </a:p>
          <a:p>
            <a:pPr algn="ctr">
              <a:defRPr/>
            </a:pPr>
            <a:endParaRPr lang="en-US" sz="2000" dirty="0"/>
          </a:p>
        </p:txBody>
      </p:sp>
      <p:sp>
        <p:nvSpPr>
          <p:cNvPr id="7" name="Oval Callout 6"/>
          <p:cNvSpPr/>
          <p:nvPr/>
        </p:nvSpPr>
        <p:spPr>
          <a:xfrm>
            <a:off x="2819400" y="1371600"/>
            <a:ext cx="4572000" cy="3581400"/>
          </a:xfrm>
          <a:prstGeom prst="wedgeEllipseCallout">
            <a:avLst>
              <a:gd name="adj1" fmla="val -62570"/>
              <a:gd name="adj2" fmla="val 3524"/>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en-US" sz="2400" dirty="0" smtClean="0"/>
              <a:t>Best wishes doing this sophisticated thinking.  Knowing how to analyze systematically and purposefully will serve you well in many facets of learning and life.</a:t>
            </a:r>
          </a:p>
        </p:txBody>
      </p:sp>
    </p:spTree>
    <p:extLst>
      <p:ext uri="{BB962C8B-B14F-4D97-AF65-F5344CB8AC3E}">
        <p14:creationId xmlns:p14="http://schemas.microsoft.com/office/powerpoint/2010/main" val="579716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39" y="1524000"/>
            <a:ext cx="9260448" cy="609600"/>
          </a:xfrm>
        </p:spPr>
      </p:pic>
      <p:pic>
        <p:nvPicPr>
          <p:cNvPr id="14"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349520" y="2400300"/>
            <a:ext cx="1631628" cy="2035578"/>
          </a:xfrm>
          <a:prstGeom prst="rect">
            <a:avLst/>
          </a:prstGeom>
          <a:noFill/>
          <a:extLst>
            <a:ext uri="{909E8E84-426E-40DD-AFC4-6F175D3DCCD1}">
              <a14:hiddenFill xmlns:a14="http://schemas.microsoft.com/office/drawing/2010/main">
                <a:solidFill>
                  <a:srgbClr val="FFFFFF"/>
                </a:solidFill>
              </a14:hiddenFill>
            </a:ext>
          </a:extLst>
        </p:spPr>
      </p:pic>
      <p:sp>
        <p:nvSpPr>
          <p:cNvPr id="9" name="Oval Callout 8"/>
          <p:cNvSpPr/>
          <p:nvPr/>
        </p:nvSpPr>
        <p:spPr>
          <a:xfrm>
            <a:off x="2101864" y="2427935"/>
            <a:ext cx="5635625" cy="1676400"/>
          </a:xfrm>
          <a:prstGeom prst="wedgeEllipseCallout">
            <a:avLst>
              <a:gd name="adj1" fmla="val -61244"/>
              <a:gd name="adj2" fmla="val 21128"/>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My first task is to figure out the problem I am trying solve by analyzing this text.</a:t>
            </a:r>
            <a:endParaRPr lang="en-US" sz="2400" dirty="0"/>
          </a:p>
        </p:txBody>
      </p:sp>
      <p:sp>
        <p:nvSpPr>
          <p:cNvPr id="3" name="Rectangle 2"/>
          <p:cNvSpPr/>
          <p:nvPr/>
        </p:nvSpPr>
        <p:spPr>
          <a:xfrm>
            <a:off x="60434" y="1600200"/>
            <a:ext cx="2209800" cy="5334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Callout 16"/>
          <p:cNvSpPr/>
          <p:nvPr/>
        </p:nvSpPr>
        <p:spPr>
          <a:xfrm>
            <a:off x="3216958" y="1757300"/>
            <a:ext cx="6062883" cy="3962400"/>
          </a:xfrm>
          <a:prstGeom prst="wedgeEllipseCallout">
            <a:avLst>
              <a:gd name="adj1" fmla="val -73098"/>
              <a:gd name="adj2" fmla="val -1084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a:t>
            </a:r>
            <a:r>
              <a:rPr lang="en-US" sz="2400" b="1" dirty="0" smtClean="0"/>
              <a:t>pick apart the problem. </a:t>
            </a:r>
            <a:r>
              <a:rPr lang="en-US" sz="2400" dirty="0" smtClean="0"/>
              <a:t>Here is what I need to do: understand the  </a:t>
            </a:r>
            <a:r>
              <a:rPr lang="en-US" sz="2400" b="1" i="1" dirty="0" smtClean="0"/>
              <a:t>purpose </a:t>
            </a:r>
            <a:r>
              <a:rPr lang="en-US" sz="2400" dirty="0" smtClean="0"/>
              <a:t>of effect size and how to </a:t>
            </a:r>
            <a:r>
              <a:rPr lang="en-US" sz="2400" b="1" i="1" dirty="0"/>
              <a:t>calculate</a:t>
            </a:r>
            <a:r>
              <a:rPr lang="en-US" sz="2400" dirty="0"/>
              <a:t> it</a:t>
            </a:r>
            <a:r>
              <a:rPr lang="en-US" sz="2400" dirty="0" smtClean="0"/>
              <a:t>.  I also need to see how it fits with the </a:t>
            </a:r>
            <a:r>
              <a:rPr lang="en-US" sz="2400" b="1" dirty="0" smtClean="0"/>
              <a:t>other stat concepts </a:t>
            </a:r>
            <a:r>
              <a:rPr lang="en-US" sz="2400" dirty="0" smtClean="0"/>
              <a:t>I have been learning.</a:t>
            </a:r>
            <a:endParaRPr lang="en-US" sz="2400" dirty="0"/>
          </a:p>
        </p:txBody>
      </p:sp>
      <p:sp>
        <p:nvSpPr>
          <p:cNvPr id="19" name="Oval Callout 18"/>
          <p:cNvSpPr/>
          <p:nvPr/>
        </p:nvSpPr>
        <p:spPr>
          <a:xfrm>
            <a:off x="3032165" y="738596"/>
            <a:ext cx="5791200" cy="4707724"/>
          </a:xfrm>
          <a:prstGeom prst="wedgeEllipseCallout">
            <a:avLst>
              <a:gd name="adj1" fmla="val -75136"/>
              <a:gd name="adj2" fmla="val 890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Because I have already read the chapter (remember, this is an AFTER strategy), I now think about the messages of this text and how everything fits together and how the parts influence each other. It is one thing to understand isolated bits, but it is another to see how the parts all fit together.</a:t>
            </a:r>
          </a:p>
        </p:txBody>
      </p:sp>
      <p:sp>
        <p:nvSpPr>
          <p:cNvPr id="10" name="Oval Callout 9"/>
          <p:cNvSpPr/>
          <p:nvPr/>
        </p:nvSpPr>
        <p:spPr>
          <a:xfrm>
            <a:off x="2895600" y="2057400"/>
            <a:ext cx="5871617" cy="3693473"/>
          </a:xfrm>
          <a:prstGeom prst="wedgeEllipseCallout">
            <a:avLst>
              <a:gd name="adj1" fmla="val -71650"/>
              <a:gd name="adj2" fmla="val -11770"/>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realize for this statistics text that </a:t>
            </a:r>
            <a:r>
              <a:rPr lang="en-US" sz="2400" dirty="0"/>
              <a:t>I must understand </a:t>
            </a:r>
            <a:r>
              <a:rPr lang="en-US" sz="2400" dirty="0" smtClean="0"/>
              <a:t>one of the major concepts—</a:t>
            </a:r>
            <a:r>
              <a:rPr lang="en-US" sz="2400" b="1" dirty="0" smtClean="0"/>
              <a:t>effect size</a:t>
            </a:r>
            <a:r>
              <a:rPr lang="en-US" sz="2400" dirty="0" smtClean="0"/>
              <a:t>—and how it connects to the rest of the chapter better </a:t>
            </a:r>
            <a:r>
              <a:rPr lang="en-US" sz="2400" dirty="0"/>
              <a:t>than I do. </a:t>
            </a:r>
            <a:r>
              <a:rPr lang="en-US" sz="2400" dirty="0" smtClean="0"/>
              <a:t>  For me this is the big problem standing in the way of my mastering this chapter. </a:t>
            </a:r>
            <a:endParaRPr lang="en-US" sz="2400" dirty="0"/>
          </a:p>
        </p:txBody>
      </p:sp>
      <p:cxnSp>
        <p:nvCxnSpPr>
          <p:cNvPr id="4" name="Straight Arrow Connector 3"/>
          <p:cNvCxnSpPr/>
          <p:nvPr/>
        </p:nvCxnSpPr>
        <p:spPr>
          <a:xfrm flipH="1" flipV="1">
            <a:off x="2270234" y="2133600"/>
            <a:ext cx="457200" cy="533400"/>
          </a:xfrm>
          <a:prstGeom prst="straightConnector1">
            <a:avLst/>
          </a:prstGeom>
          <a:ln w="57150">
            <a:tailEnd type="arrow"/>
          </a:ln>
        </p:spPr>
        <p:style>
          <a:lnRef idx="1">
            <a:schemeClr val="accent2"/>
          </a:lnRef>
          <a:fillRef idx="0">
            <a:schemeClr val="accent2"/>
          </a:fillRef>
          <a:effectRef idx="0">
            <a:schemeClr val="accent2"/>
          </a:effectRef>
          <a:fontRef idx="minor">
            <a:schemeClr val="tx1"/>
          </a:fontRef>
        </p:style>
      </p:cxnSp>
      <p:sp>
        <p:nvSpPr>
          <p:cNvPr id="11" name="Oval Callout 10"/>
          <p:cNvSpPr/>
          <p:nvPr/>
        </p:nvSpPr>
        <p:spPr>
          <a:xfrm>
            <a:off x="3047999" y="2721429"/>
            <a:ext cx="5178425" cy="2057400"/>
          </a:xfrm>
          <a:prstGeom prst="wedgeEllipseCallout">
            <a:avLst>
              <a:gd name="adj1" fmla="val -78653"/>
              <a:gd name="adj2" fmla="val -298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It is a problem worth analyzing.</a:t>
            </a:r>
            <a:endParaRPr lang="en-US" sz="2400" dirty="0"/>
          </a:p>
        </p:txBody>
      </p:sp>
    </p:spTree>
    <p:extLst>
      <p:ext uri="{BB962C8B-B14F-4D97-AF65-F5344CB8AC3E}">
        <p14:creationId xmlns:p14="http://schemas.microsoft.com/office/powerpoint/2010/main" val="30016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animBg="1"/>
      <p:bldP spid="17" grpId="0" animBg="1"/>
      <p:bldP spid="1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200" y="848380"/>
            <a:ext cx="9105800" cy="599420"/>
          </a:xfrm>
        </p:spPr>
      </p:pic>
      <p:sp>
        <p:nvSpPr>
          <p:cNvPr id="14" name="TextBox 13"/>
          <p:cNvSpPr txBox="1"/>
          <p:nvPr/>
        </p:nvSpPr>
        <p:spPr>
          <a:xfrm>
            <a:off x="2209800" y="987623"/>
            <a:ext cx="7086600" cy="307777"/>
          </a:xfrm>
          <a:prstGeom prst="rect">
            <a:avLst/>
          </a:prstGeom>
          <a:noFill/>
        </p:spPr>
        <p:txBody>
          <a:bodyPr wrap="square" rtlCol="0">
            <a:spAutoFit/>
          </a:bodyPr>
          <a:lstStyle/>
          <a:p>
            <a:r>
              <a:rPr lang="en-US" sz="1400" dirty="0" smtClean="0">
                <a:solidFill>
                  <a:srgbClr val="0000CC"/>
                </a:solidFill>
              </a:rPr>
              <a:t>The purpose of effect size, how it relates to other stat concepts, and how is it calculated.</a:t>
            </a:r>
            <a:endParaRPr lang="en-US" sz="1400" dirty="0">
              <a:solidFill>
                <a:srgbClr val="0000CC"/>
              </a:solidFill>
            </a:endParaRPr>
          </a:p>
        </p:txBody>
      </p:sp>
      <p:pic>
        <p:nvPicPr>
          <p:cNvPr id="6" name="Picture 2" descr="http://www.menteach.org/files/images/youngblackteacher.jpg"/>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b="16829"/>
          <a:stretch/>
        </p:blipFill>
        <p:spPr bwMode="auto">
          <a:xfrm>
            <a:off x="1257300" y="1926822"/>
            <a:ext cx="1143000" cy="1425978"/>
          </a:xfrm>
          <a:prstGeom prst="rect">
            <a:avLst/>
          </a:prstGeom>
          <a:noFill/>
          <a:extLst>
            <a:ext uri="{909E8E84-426E-40DD-AFC4-6F175D3DCCD1}">
              <a14:hiddenFill xmlns:a14="http://schemas.microsoft.com/office/drawing/2010/main">
                <a:solidFill>
                  <a:srgbClr val="FFFFFF"/>
                </a:solidFill>
              </a14:hiddenFill>
            </a:ext>
          </a:extLst>
        </p:spPr>
      </p:pic>
      <p:sp>
        <p:nvSpPr>
          <p:cNvPr id="7" name="Oval Callout 6"/>
          <p:cNvSpPr/>
          <p:nvPr/>
        </p:nvSpPr>
        <p:spPr>
          <a:xfrm>
            <a:off x="2948152" y="1611111"/>
            <a:ext cx="4241311" cy="2057400"/>
          </a:xfrm>
          <a:prstGeom prst="wedgeEllipseCallout">
            <a:avLst>
              <a:gd name="adj1" fmla="val -64897"/>
              <a:gd name="adj2" fmla="val 769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write it on the </a:t>
            </a:r>
            <a:r>
              <a:rPr lang="en-US" sz="2400" dirty="0" err="1" smtClean="0"/>
              <a:t>ThinkSheet</a:t>
            </a:r>
            <a:r>
              <a:rPr lang="en-US" sz="2400" dirty="0" smtClean="0"/>
              <a:t>.</a:t>
            </a:r>
            <a:endParaRPr lang="en-US" sz="2400" dirty="0"/>
          </a:p>
        </p:txBody>
      </p:sp>
    </p:spTree>
    <p:extLst>
      <p:ext uri="{BB962C8B-B14F-4D97-AF65-F5344CB8AC3E}">
        <p14:creationId xmlns:p14="http://schemas.microsoft.com/office/powerpoint/2010/main" val="1419519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2209800"/>
            <a:ext cx="2600688" cy="3658111"/>
          </a:xfrm>
        </p:spPr>
      </p:pic>
      <p:cxnSp>
        <p:nvCxnSpPr>
          <p:cNvPr id="8" name="Straight Arrow Connector 7"/>
          <p:cNvCxnSpPr/>
          <p:nvPr/>
        </p:nvCxnSpPr>
        <p:spPr>
          <a:xfrm flipH="1">
            <a:off x="2743200" y="2775568"/>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28600" y="2438400"/>
            <a:ext cx="2438400" cy="762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2190093" y="228600"/>
            <a:ext cx="1447800" cy="1806239"/>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4267200" y="322855"/>
            <a:ext cx="4800600" cy="3563345"/>
          </a:xfrm>
          <a:prstGeom prst="wedgeEllipseCallout">
            <a:avLst>
              <a:gd name="adj1" fmla="val -69725"/>
              <a:gd name="adj2" fmla="val -1476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now decide on some </a:t>
            </a:r>
          </a:p>
          <a:p>
            <a:pPr algn="ctr"/>
            <a:r>
              <a:rPr lang="en-US" sz="2400" dirty="0" smtClean="0"/>
              <a:t>of the most important parts, those that seem most necessary for understanding the problem I have </a:t>
            </a:r>
          </a:p>
          <a:p>
            <a:pPr algn="ctr"/>
            <a:r>
              <a:rPr lang="en-US" sz="2400" dirty="0" smtClean="0"/>
              <a:t>identified.</a:t>
            </a:r>
            <a:endParaRPr lang="en-US" sz="2400" dirty="0"/>
          </a:p>
        </p:txBody>
      </p:sp>
      <p:sp>
        <p:nvSpPr>
          <p:cNvPr id="7" name="Oval Callout 6"/>
          <p:cNvSpPr/>
          <p:nvPr/>
        </p:nvSpPr>
        <p:spPr>
          <a:xfrm>
            <a:off x="3289544" y="1715966"/>
            <a:ext cx="5549656" cy="3895228"/>
          </a:xfrm>
          <a:prstGeom prst="wedgeEllipseCallout">
            <a:avLst>
              <a:gd name="adj1" fmla="val -51137"/>
              <a:gd name="adj2" fmla="val -54965"/>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I try to select </a:t>
            </a:r>
            <a:r>
              <a:rPr lang="en-US" sz="2400" b="1" dirty="0" smtClean="0"/>
              <a:t>three to seven parts </a:t>
            </a:r>
            <a:r>
              <a:rPr lang="en-US" sz="2400" dirty="0" smtClean="0"/>
              <a:t>by flipping back through the text to be reminded of the ideas and concepts there. </a:t>
            </a:r>
          </a:p>
          <a:p>
            <a:pPr algn="ctr"/>
            <a:endParaRPr lang="en-US" dirty="0" smtClean="0"/>
          </a:p>
          <a:p>
            <a:pPr algn="ctr"/>
            <a:r>
              <a:rPr lang="en-US" dirty="0" smtClean="0"/>
              <a:t>I am always surprised how analyzing just a few ideas engenders thought about the whole text.</a:t>
            </a:r>
            <a:endParaRPr lang="en-US" dirty="0"/>
          </a:p>
        </p:txBody>
      </p:sp>
    </p:spTree>
    <p:extLst>
      <p:ext uri="{BB962C8B-B14F-4D97-AF65-F5344CB8AC3E}">
        <p14:creationId xmlns:p14="http://schemas.microsoft.com/office/powerpoint/2010/main" val="419424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2512" y="2189733"/>
            <a:ext cx="2600688" cy="3658111"/>
          </a:xfrm>
        </p:spPr>
      </p:pic>
      <p:sp>
        <p:nvSpPr>
          <p:cNvPr id="11" name="Oval Callout 10"/>
          <p:cNvSpPr/>
          <p:nvPr/>
        </p:nvSpPr>
        <p:spPr>
          <a:xfrm>
            <a:off x="4419600" y="2542585"/>
            <a:ext cx="3113551" cy="2057400"/>
          </a:xfrm>
          <a:prstGeom prst="wedgeEllipseCallout">
            <a:avLst>
              <a:gd name="adj1" fmla="val -54118"/>
              <a:gd name="adj2" fmla="val 7589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smtClean="0"/>
              <a:t>I found seven </a:t>
            </a:r>
            <a:r>
              <a:rPr lang="en-US" sz="2000" b="1" i="1" dirty="0" smtClean="0"/>
              <a:t>concepts </a:t>
            </a:r>
            <a:r>
              <a:rPr lang="en-US" sz="2000" dirty="0" smtClean="0"/>
              <a:t>that seem most important for understanding this chapter.</a:t>
            </a:r>
            <a:endParaRPr lang="en-US" sz="2000" dirty="0"/>
          </a:p>
        </p:txBody>
      </p:sp>
      <p:sp>
        <p:nvSpPr>
          <p:cNvPr id="3" name="Rounded Rectangle 2"/>
          <p:cNvSpPr/>
          <p:nvPr/>
        </p:nvSpPr>
        <p:spPr>
          <a:xfrm>
            <a:off x="3200400" y="1752600"/>
            <a:ext cx="2133600" cy="762000"/>
          </a:xfrm>
          <a:prstGeom prst="roundRect">
            <a:avLst/>
          </a:prstGeom>
          <a:ln>
            <a:noFill/>
          </a:ln>
          <a:effectLst>
            <a:outerShdw blurRad="225425" dist="50800" dir="5220000" algn="ctr">
              <a:srgbClr val="000000">
                <a:alpha val="33000"/>
              </a:srgbClr>
            </a:outerShdw>
          </a:effectLst>
          <a:scene3d>
            <a:camera prst="perspectiveRight"/>
            <a:lightRig rig="harsh" dir="t">
              <a:rot lat="0" lon="0" rev="3000000"/>
            </a:lightRig>
          </a:scene3d>
          <a:sp3d extrusionH="254000" contourW="19050">
            <a:bevelT w="82550" h="44450" prst="angle"/>
            <a:bevelB w="82550" h="44450" prst="angle"/>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Statistical Significance</a:t>
            </a:r>
            <a:endParaRPr lang="en-US" dirty="0"/>
          </a:p>
        </p:txBody>
      </p:sp>
      <p:sp>
        <p:nvSpPr>
          <p:cNvPr id="10" name="Rounded Rectangle 9"/>
          <p:cNvSpPr/>
          <p:nvPr/>
        </p:nvSpPr>
        <p:spPr>
          <a:xfrm>
            <a:off x="5562600" y="1371600"/>
            <a:ext cx="2133600" cy="762000"/>
          </a:xfrm>
          <a:prstGeom prst="roundRect">
            <a:avLst/>
          </a:prstGeom>
          <a:ln>
            <a:noFill/>
          </a:ln>
          <a:effectLst>
            <a:outerShdw blurRad="225425" dist="50800" dir="5220000" algn="ctr">
              <a:srgbClr val="000000">
                <a:alpha val="33000"/>
              </a:srgbClr>
            </a:outerShdw>
          </a:effectLst>
          <a:scene3d>
            <a:camera prst="perspectiveRight"/>
            <a:lightRig rig="harsh" dir="t">
              <a:rot lat="0" lon="0" rev="3000000"/>
            </a:lightRig>
          </a:scene3d>
          <a:sp3d extrusionH="254000" contourW="19050">
            <a:bevelT w="82550" h="44450" prst="angle"/>
            <a:bevelB w="82550" h="44450" prst="angle"/>
            <a:contourClr>
              <a:srgbClr val="FFFFFF"/>
            </a:contourClr>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Standardized Difference</a:t>
            </a:r>
            <a:endParaRPr lang="en-US" dirty="0"/>
          </a:p>
        </p:txBody>
      </p:sp>
      <p:sp>
        <p:nvSpPr>
          <p:cNvPr id="12" name="Rounded Rectangle 11"/>
          <p:cNvSpPr/>
          <p:nvPr/>
        </p:nvSpPr>
        <p:spPr>
          <a:xfrm>
            <a:off x="6858000" y="4876800"/>
            <a:ext cx="2133600" cy="762000"/>
          </a:xfrm>
          <a:prstGeom prst="roundRect">
            <a:avLst/>
          </a:prstGeom>
          <a:ln>
            <a:noFill/>
          </a:ln>
          <a:effectLst>
            <a:outerShdw blurRad="225425" dist="50800" dir="5220000" algn="ctr">
              <a:srgbClr val="000000">
                <a:alpha val="33000"/>
              </a:srgbClr>
            </a:outerShdw>
          </a:effectLst>
          <a:scene3d>
            <a:camera prst="perspectiveRight"/>
            <a:lightRig rig="harsh" dir="t">
              <a:rot lat="0" lon="0" rev="3000000"/>
            </a:lightRig>
          </a:scene3d>
          <a:sp3d extrusionH="254000" contourW="19050">
            <a:bevelT w="82550" h="44450" prst="angle"/>
            <a:bevelB w="82550" h="44450" prst="angle"/>
            <a:contourClr>
              <a:srgbClr val="FFFFFF"/>
            </a:contourClr>
          </a:sp3d>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Universal Standard</a:t>
            </a:r>
            <a:endParaRPr lang="en-US" dirty="0"/>
          </a:p>
        </p:txBody>
      </p:sp>
      <p:sp>
        <p:nvSpPr>
          <p:cNvPr id="14" name="Rounded Rectangle 13"/>
          <p:cNvSpPr/>
          <p:nvPr/>
        </p:nvSpPr>
        <p:spPr>
          <a:xfrm>
            <a:off x="7010400" y="3810000"/>
            <a:ext cx="2133600" cy="762000"/>
          </a:xfrm>
          <a:prstGeom prst="roundRect">
            <a:avLst/>
          </a:prstGeom>
          <a:ln>
            <a:noFill/>
          </a:ln>
          <a:effectLst>
            <a:innerShdw blurRad="63500" dist="50800" dir="8100000">
              <a:prstClr val="black">
                <a:alpha val="50000"/>
              </a:prstClr>
            </a:innerShdw>
          </a:effectLst>
          <a:scene3d>
            <a:camera prst="perspectiveRight"/>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n-US" i="1" dirty="0" smtClean="0"/>
              <a:t>Unstandardized Difference</a:t>
            </a:r>
            <a:endParaRPr lang="en-US" i="1" dirty="0"/>
          </a:p>
        </p:txBody>
      </p:sp>
      <p:sp>
        <p:nvSpPr>
          <p:cNvPr id="15" name="Rounded Rectangle 14"/>
          <p:cNvSpPr/>
          <p:nvPr/>
        </p:nvSpPr>
        <p:spPr>
          <a:xfrm>
            <a:off x="4419600" y="5058871"/>
            <a:ext cx="2133600" cy="762000"/>
          </a:xfrm>
          <a:prstGeom prst="roundRect">
            <a:avLst/>
          </a:prstGeom>
          <a:ln>
            <a:noFill/>
          </a:ln>
          <a:effectLst>
            <a:outerShdw blurRad="225425" dist="50800" dir="5220000" algn="ctr">
              <a:srgbClr val="000000">
                <a:alpha val="33000"/>
              </a:srgbClr>
            </a:outerShdw>
          </a:effectLst>
          <a:scene3d>
            <a:camera prst="perspectiveRight"/>
            <a:lightRig rig="harsh" dir="t">
              <a:rot lat="0" lon="0" rev="3000000"/>
            </a:lightRig>
          </a:scene3d>
          <a:sp3d extrusionH="254000" contourW="19050">
            <a:bevelT w="82550" h="44450" prst="angle"/>
            <a:bevelB w="82550" h="44450" prst="angle"/>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Standard Deviation Units</a:t>
            </a:r>
            <a:endParaRPr lang="en-US" dirty="0"/>
          </a:p>
        </p:txBody>
      </p:sp>
      <p:cxnSp>
        <p:nvCxnSpPr>
          <p:cNvPr id="16" name="Straight Arrow Connector 15"/>
          <p:cNvCxnSpPr/>
          <p:nvPr/>
        </p:nvCxnSpPr>
        <p:spPr>
          <a:xfrm flipH="1">
            <a:off x="2743200" y="2775568"/>
            <a:ext cx="762000" cy="0"/>
          </a:xfrm>
          <a:prstGeom prst="straightConnector1">
            <a:avLst/>
          </a:prstGeom>
          <a:ln w="1270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2819400" y="3190285"/>
            <a:ext cx="2133600" cy="762000"/>
          </a:xfrm>
          <a:prstGeom prst="roundRect">
            <a:avLst/>
          </a:prstGeom>
          <a:ln/>
          <a:effectLst>
            <a:innerShdw blurRad="63500" dist="50800" dir="10800000">
              <a:prstClr val="black">
                <a:alpha val="50000"/>
              </a:prstClr>
            </a:innerShdw>
          </a:effectLst>
          <a:scene3d>
            <a:camera prst="perspectiveRight"/>
            <a:lightRig rig="threePt" dir="t"/>
          </a:scene3d>
          <a:sp3d>
            <a:bevelT prst="angle"/>
          </a:sp3d>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Spread of Scores</a:t>
            </a:r>
            <a:endParaRPr lang="en-US" dirty="0"/>
          </a:p>
        </p:txBody>
      </p:sp>
      <p:sp>
        <p:nvSpPr>
          <p:cNvPr id="19" name="Rectangle 18"/>
          <p:cNvSpPr/>
          <p:nvPr/>
        </p:nvSpPr>
        <p:spPr>
          <a:xfrm>
            <a:off x="228600" y="2438400"/>
            <a:ext cx="2438400" cy="762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2" descr="http://www.menteach.org/files/images/youngblackteacher.jpg"/>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b="16829"/>
          <a:stretch/>
        </p:blipFill>
        <p:spPr bwMode="auto">
          <a:xfrm>
            <a:off x="2794438" y="4345882"/>
            <a:ext cx="1396562" cy="1742316"/>
          </a:xfrm>
          <a:prstGeom prst="rect">
            <a:avLst/>
          </a:prstGeom>
          <a:noFill/>
          <a:extLst>
            <a:ext uri="{909E8E84-426E-40DD-AFC4-6F175D3DCCD1}">
              <a14:hiddenFill xmlns:a14="http://schemas.microsoft.com/office/drawing/2010/main">
                <a:solidFill>
                  <a:srgbClr val="FFFFFF"/>
                </a:solidFill>
              </a14:hiddenFill>
            </a:ext>
          </a:extLst>
        </p:spPr>
      </p:pic>
      <p:sp>
        <p:nvSpPr>
          <p:cNvPr id="20" name="Rounded Rectangle 19"/>
          <p:cNvSpPr/>
          <p:nvPr/>
        </p:nvSpPr>
        <p:spPr>
          <a:xfrm>
            <a:off x="6934200" y="2362200"/>
            <a:ext cx="2133600" cy="762000"/>
          </a:xfrm>
          <a:prstGeom prst="roundRect">
            <a:avLst/>
          </a:prstGeom>
          <a:solidFill>
            <a:srgbClr val="FFCC66"/>
          </a:solidFill>
          <a:ln>
            <a:noFill/>
          </a:ln>
          <a:effectLst>
            <a:outerShdw blurRad="225425" dist="50800" dir="5220000" algn="ctr">
              <a:srgbClr val="000000">
                <a:alpha val="33000"/>
              </a:srgbClr>
            </a:outerShdw>
          </a:effectLst>
          <a:scene3d>
            <a:camera prst="perspectiveRight"/>
            <a:lightRig rig="harsh" dir="t">
              <a:rot lat="0" lon="0" rev="3000000"/>
            </a:lightRig>
          </a:scene3d>
          <a:sp3d extrusionH="254000" contourW="19050">
            <a:bevelT w="82550" h="44450" prst="angle"/>
            <a:bevelB w="82550" h="44450" prst="angle"/>
            <a:contourClr>
              <a:srgbClr val="FFFFFF"/>
            </a:contourClr>
          </a:sp3d>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Effect Size</a:t>
            </a:r>
            <a:endParaRPr lang="en-US" dirty="0"/>
          </a:p>
        </p:txBody>
      </p:sp>
      <p:sp>
        <p:nvSpPr>
          <p:cNvPr id="21" name="Oval Callout 20"/>
          <p:cNvSpPr/>
          <p:nvPr/>
        </p:nvSpPr>
        <p:spPr>
          <a:xfrm>
            <a:off x="4419600" y="2538350"/>
            <a:ext cx="3113551" cy="2057400"/>
          </a:xfrm>
          <a:prstGeom prst="wedgeEllipseCallout">
            <a:avLst>
              <a:gd name="adj1" fmla="val -54118"/>
              <a:gd name="adj2" fmla="val 7589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smtClean="0"/>
              <a:t>I put each part on the </a:t>
            </a:r>
            <a:r>
              <a:rPr lang="en-US" sz="2000" dirty="0" err="1" smtClean="0"/>
              <a:t>ThinkSheet</a:t>
            </a:r>
            <a:r>
              <a:rPr lang="en-US" sz="2000" dirty="0" smtClean="0"/>
              <a:t>.</a:t>
            </a:r>
            <a:endParaRPr lang="en-US" sz="2000" dirty="0"/>
          </a:p>
        </p:txBody>
      </p:sp>
    </p:spTree>
    <p:extLst>
      <p:ext uri="{BB962C8B-B14F-4D97-AF65-F5344CB8AC3E}">
        <p14:creationId xmlns:p14="http://schemas.microsoft.com/office/powerpoint/2010/main" val="48415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2" grpId="0" animBg="1"/>
      <p:bldP spid="14" grpId="0" animBg="1"/>
      <p:bldP spid="15" grpId="0" animBg="1"/>
      <p:bldP spid="18" grpId="0" animBg="1"/>
      <p:bldP spid="20" grpId="0" animBg="1"/>
      <p:bldP spid="2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3194</TotalTime>
  <Words>3819</Words>
  <Application>Microsoft Office PowerPoint</Application>
  <PresentationFormat>On-screen Show (4:3)</PresentationFormat>
  <Paragraphs>430</Paragraphs>
  <Slides>52</Slides>
  <Notes>10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Relate the Parts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BYU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Plummer</dc:creator>
  <cp:lastModifiedBy>Marné B. Isakson</cp:lastModifiedBy>
  <cp:revision>213</cp:revision>
  <dcterms:created xsi:type="dcterms:W3CDTF">2012-12-27T21:35:40Z</dcterms:created>
  <dcterms:modified xsi:type="dcterms:W3CDTF">2015-02-23T15:41:25Z</dcterms:modified>
</cp:coreProperties>
</file>