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75" r:id="rId6"/>
    <p:sldId id="263" r:id="rId7"/>
    <p:sldId id="276" r:id="rId8"/>
    <p:sldId id="277" r:id="rId9"/>
    <p:sldId id="279" r:id="rId10"/>
    <p:sldId id="280" r:id="rId11"/>
    <p:sldId id="27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>
        <p:scale>
          <a:sx n="90" d="100"/>
          <a:sy n="90" d="100"/>
        </p:scale>
        <p:origin x="-252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C935-DC38-4468-A3DB-27358C38D848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63488-EF20-43F7-8717-5A930ED8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7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3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I can do this, I must build more </a:t>
            </a:r>
            <a:r>
              <a:rPr lang="en-US" b="1" i="1" dirty="0" smtClean="0"/>
              <a:t>schema</a:t>
            </a:r>
            <a:r>
              <a:rPr lang="en-US" dirty="0" smtClean="0"/>
              <a:t>! </a:t>
            </a:r>
          </a:p>
          <a:p>
            <a:r>
              <a:rPr lang="en-US" dirty="0" smtClean="0"/>
              <a:t>So I </a:t>
            </a:r>
            <a:r>
              <a:rPr lang="en-US" b="1" i="1" dirty="0" smtClean="0"/>
              <a:t>studied parts </a:t>
            </a:r>
            <a:r>
              <a:rPr lang="en-US" dirty="0" smtClean="0"/>
              <a:t>of Ch. 10, 14, 15,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all of </a:t>
            </a:r>
            <a:r>
              <a:rPr lang="en-US" baseline="0" dirty="0" smtClean="0"/>
              <a:t>16 “Mindful Reading” </a:t>
            </a:r>
          </a:p>
          <a:p>
            <a:r>
              <a:rPr lang="en-US" baseline="0" dirty="0" smtClean="0"/>
              <a:t>and read Ch. 17 a third time- read parts aloud &amp; </a:t>
            </a:r>
            <a:r>
              <a:rPr lang="en-US" b="1" i="1" baseline="0" dirty="0" smtClean="0"/>
              <a:t>talked to the Author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All this while </a:t>
            </a:r>
            <a:r>
              <a:rPr lang="en-US" b="1" i="1" dirty="0" smtClean="0"/>
              <a:t>constantly</a:t>
            </a:r>
            <a:r>
              <a:rPr lang="en-US" b="1" i="1" baseline="0" dirty="0" smtClean="0"/>
              <a:t> referring </a:t>
            </a:r>
            <a:r>
              <a:rPr lang="en-US" baseline="0" dirty="0" smtClean="0"/>
              <a:t>to my target paragraph.</a:t>
            </a:r>
          </a:p>
          <a:p>
            <a:r>
              <a:rPr lang="en-US" baseline="0" dirty="0" smtClean="0"/>
              <a:t>Then, I </a:t>
            </a:r>
            <a:r>
              <a:rPr lang="en-US" b="1" i="1" baseline="0" dirty="0" smtClean="0"/>
              <a:t>made a copy </a:t>
            </a:r>
            <a:r>
              <a:rPr lang="en-US" baseline="0" dirty="0" smtClean="0"/>
              <a:t>of the Periodic Table and then cut it up, </a:t>
            </a:r>
          </a:p>
          <a:p>
            <a:r>
              <a:rPr lang="en-US" b="1" i="1" baseline="0" dirty="0" smtClean="0"/>
              <a:t>placing</a:t>
            </a:r>
            <a:r>
              <a:rPr lang="en-US" baseline="0" dirty="0" smtClean="0"/>
              <a:t> every element where it goes and explaining </a:t>
            </a:r>
            <a:r>
              <a:rPr lang="en-US" b="1" i="1" baseline="0" dirty="0" smtClean="0"/>
              <a:t>why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4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IMAGINE CUTTING IT UP – BUBBLE IN HEAD – WITH PERIODIC TABLE AN D SISSORS - IMAGINE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number of electrons in the outer shell (valence electrons) determines if the shell is filled or not – and this shows “excitability” of the atom to connect or reject joining with other atoms.</a:t>
            </a:r>
          </a:p>
          <a:p>
            <a:r>
              <a:rPr lang="en-US" baseline="0" dirty="0" smtClean="0"/>
              <a:t>All nature seeks equilibrium.  That is why the shells below the outer ones are stable.</a:t>
            </a:r>
          </a:p>
          <a:p>
            <a:r>
              <a:rPr lang="en-US" baseline="0" dirty="0" smtClean="0"/>
              <a:t>The Periodic Table is totally systematic – not “created” but “discovered” because every element has natural characteristics that can be ordered.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number of electrons in the outer shell (valence electrons) determines if the shell is filled or not – and this shows “excitability” of the atom to connect or reject joining with other atoms.</a:t>
            </a:r>
          </a:p>
          <a:p>
            <a:r>
              <a:rPr lang="en-US" baseline="0" dirty="0" smtClean="0"/>
              <a:t>All nature seeks equilibrium.  That is why the shells below the outer ones are stable.</a:t>
            </a:r>
          </a:p>
          <a:p>
            <a:r>
              <a:rPr lang="en-US" baseline="0" dirty="0" smtClean="0"/>
              <a:t>The Periodic Table is totally systematic – not “created” but “discovered” because every element has natural characteristics that can be ordered.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E1E-04BF-4036-8C92-1376F1F2C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8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has become clear (comes</a:t>
            </a:r>
            <a:r>
              <a:rPr lang="en-US" baseline="0" dirty="0" smtClean="0"/>
              <a:t> first)</a:t>
            </a:r>
          </a:p>
          <a:p>
            <a:r>
              <a:rPr lang="en-US" baseline="0" dirty="0" smtClean="0"/>
              <a:t>Above is the explain</a:t>
            </a:r>
          </a:p>
          <a:p>
            <a:r>
              <a:rPr lang="en-US" baseline="0" dirty="0" smtClean="0"/>
              <a:t>How did you solve it – my dogged pursuit</a:t>
            </a:r>
          </a:p>
          <a:p>
            <a:r>
              <a:rPr lang="en-US" baseline="0" dirty="0" smtClean="0"/>
              <a:t>By doing all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e thinking of MICER – time consuming – tried to figure it out by myself – I have really studied this – I think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almost there – I want you to listen to me explain it an </a:t>
            </a:r>
            <a:r>
              <a:rPr lang="en-US" baseline="0" dirty="0" err="1" smtClean="0"/>
              <a:t>dyour</a:t>
            </a:r>
            <a:r>
              <a:rPr lang="en-US" baseline="0" dirty="0" smtClean="0"/>
              <a:t> job is to clarify my misconceptions.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do the groundwork first for two reasons (take less time from the person your asking and you are ready to receive what they are saying – you are a pitcher not a plate)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has become clear:  The periods, groups, standing waves, orbitals, shells, spin, valence shell, s, d, p, &amp; f, what each atomic number and atomic weight means as well as the history of the Periodic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to dialog</a:t>
            </a:r>
            <a:r>
              <a:rPr lang="en-US" baseline="0" dirty="0" smtClean="0"/>
              <a:t> in previous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7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 read aloud </a:t>
            </a:r>
            <a:r>
              <a:rPr lang="en-US" sz="1200" b="1" i="1" dirty="0" smtClean="0"/>
              <a:t>multiple times</a:t>
            </a:r>
            <a:r>
              <a:rPr lang="en-US" sz="1200" dirty="0" smtClean="0"/>
              <a:t>, and placed the periodic table </a:t>
            </a:r>
            <a:r>
              <a:rPr lang="en-US" sz="1200" b="1" i="1" dirty="0" smtClean="0"/>
              <a:t>in front of me</a:t>
            </a:r>
            <a:r>
              <a:rPr lang="en-US" sz="1200" dirty="0" smtClean="0"/>
              <a:t>.</a:t>
            </a:r>
            <a:endParaRPr lang="en-US" sz="1200" b="1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9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in the paragraph and draw arrows.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4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I identify the ten each in Periods 5, 6, &amp; 7?</a:t>
            </a:r>
          </a:p>
          <a:p>
            <a:r>
              <a:rPr lang="en-US" dirty="0" smtClean="0"/>
              <a:t>What are 3d &amp; 4d orbitals?</a:t>
            </a:r>
          </a:p>
          <a:p>
            <a:r>
              <a:rPr lang="en-US" dirty="0" smtClean="0"/>
              <a:t>What are 4f &amp; 5f orbitals?</a:t>
            </a:r>
          </a:p>
          <a:p>
            <a:r>
              <a:rPr lang="en-US" dirty="0" smtClean="0"/>
              <a:t>What are the distinguishing features of the lanthanide &amp; actinide series?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I identify the ten each in </a:t>
            </a:r>
            <a:r>
              <a:rPr lang="en-US" b="1" i="1" dirty="0" smtClean="0"/>
              <a:t>Periods 5, 6, &amp; 7</a:t>
            </a:r>
            <a:r>
              <a:rPr lang="en-US" dirty="0" smtClean="0"/>
              <a:t>? What are </a:t>
            </a:r>
            <a:r>
              <a:rPr lang="en-US" b="1" i="1" dirty="0" smtClean="0"/>
              <a:t>3d &amp; 4d </a:t>
            </a:r>
            <a:r>
              <a:rPr lang="en-US" dirty="0" smtClean="0"/>
              <a:t>orbitals? What are </a:t>
            </a:r>
            <a:r>
              <a:rPr lang="en-US" b="1" i="1" dirty="0" smtClean="0"/>
              <a:t>4f &amp; 5f </a:t>
            </a:r>
            <a:r>
              <a:rPr lang="en-US" dirty="0" smtClean="0"/>
              <a:t>orbitals? What are the </a:t>
            </a:r>
            <a:r>
              <a:rPr lang="en-US" b="1" i="1" dirty="0" smtClean="0"/>
              <a:t>distinguishing features</a:t>
            </a:r>
            <a:r>
              <a:rPr lang="en-US" dirty="0" smtClean="0"/>
              <a:t> of the lanthanide &amp; actinide series?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on everyone of these – READ THE SUGGESION</a:t>
            </a:r>
            <a:r>
              <a:rPr lang="en-US" baseline="0" dirty="0" smtClean="0"/>
              <a:t> (RED ARROW)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63488-EF20-43F7-8717-5A930ED877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4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6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3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043A1-86D3-4B8B-BFCE-2B1EB6E30FB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1F07-51DB-408F-BD93-7706A695E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tm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image" Target="../media/image2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13" Type="http://schemas.openxmlformats.org/officeDocument/2006/relationships/image" Target="../media/image14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12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11" Type="http://schemas.openxmlformats.org/officeDocument/2006/relationships/image" Target="../media/image12.tmp"/><Relationship Id="rId5" Type="http://schemas.openxmlformats.org/officeDocument/2006/relationships/image" Target="../media/image6.tmp"/><Relationship Id="rId15" Type="http://schemas.openxmlformats.org/officeDocument/2006/relationships/image" Target="../media/image1.jpeg"/><Relationship Id="rId10" Type="http://schemas.openxmlformats.org/officeDocument/2006/relationships/image" Target="../media/image11.tmp"/><Relationship Id="rId4" Type="http://schemas.openxmlformats.org/officeDocument/2006/relationships/image" Target="../media/image5.tmp"/><Relationship Id="rId9" Type="http://schemas.openxmlformats.org/officeDocument/2006/relationships/image" Target="../media/image10.tmp"/><Relationship Id="rId14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MICER</a:t>
            </a:r>
            <a:br>
              <a:rPr lang="en-US" dirty="0" smtClean="0"/>
            </a:br>
            <a:r>
              <a:rPr lang="en-US" sz="2000" i="1" dirty="0" smtClean="0"/>
              <a:t>(</a:t>
            </a:r>
            <a:r>
              <a:rPr lang="en-US" sz="2000" b="1" i="1" dirty="0" smtClean="0">
                <a:solidFill>
                  <a:srgbClr val="0000CC"/>
                </a:solidFill>
              </a:rPr>
              <a:t>M</a:t>
            </a:r>
            <a:r>
              <a:rPr lang="en-US" sz="2000" i="1" dirty="0" smtClean="0"/>
              <a:t>onitor, </a:t>
            </a:r>
            <a:r>
              <a:rPr lang="en-US" sz="2000" b="1" i="1" dirty="0" smtClean="0">
                <a:solidFill>
                  <a:srgbClr val="0000CC"/>
                </a:solidFill>
              </a:rPr>
              <a:t>I</a:t>
            </a:r>
            <a:r>
              <a:rPr lang="en-US" sz="2000" i="1" dirty="0" smtClean="0"/>
              <a:t>dentify, </a:t>
            </a:r>
            <a:r>
              <a:rPr lang="en-US" sz="2000" b="1" i="1" dirty="0" smtClean="0">
                <a:solidFill>
                  <a:srgbClr val="0000CC"/>
                </a:solidFill>
              </a:rPr>
              <a:t>C</a:t>
            </a:r>
            <a:r>
              <a:rPr lang="en-US" sz="2000" i="1" dirty="0" smtClean="0"/>
              <a:t>reatively </a:t>
            </a:r>
            <a:r>
              <a:rPr lang="en-US" sz="2000" b="1" i="1" dirty="0" smtClean="0">
                <a:solidFill>
                  <a:srgbClr val="0000CC"/>
                </a:solidFill>
              </a:rPr>
              <a:t>E</a:t>
            </a:r>
            <a:r>
              <a:rPr lang="en-US" sz="2000" i="1" dirty="0" smtClean="0"/>
              <a:t>xplore, </a:t>
            </a:r>
            <a:r>
              <a:rPr lang="en-US" sz="2000" b="1" i="1" dirty="0" smtClean="0">
                <a:solidFill>
                  <a:srgbClr val="0000CC"/>
                </a:solidFill>
              </a:rPr>
              <a:t>R</a:t>
            </a:r>
            <a:r>
              <a:rPr lang="en-US" sz="2000" i="1" dirty="0" smtClean="0"/>
              <a:t>eflect)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5250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04089" y="35814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That paragraph is the </a:t>
            </a:r>
            <a:r>
              <a:rPr lang="en-US" b="1" i="1" dirty="0" smtClean="0">
                <a:solidFill>
                  <a:srgbClr val="FF0000"/>
                </a:solidFill>
              </a:rPr>
              <a:t>big trouble spot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have lots and lots of </a:t>
            </a:r>
            <a:r>
              <a:rPr lang="en-US" b="1" i="1" dirty="0">
                <a:solidFill>
                  <a:srgbClr val="FF0000"/>
                </a:solidFill>
              </a:rPr>
              <a:t>questions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but feel if I can understand this </a:t>
            </a:r>
            <a:r>
              <a:rPr lang="en-US" b="1" i="1" dirty="0">
                <a:solidFill>
                  <a:srgbClr val="FF0000"/>
                </a:solidFill>
              </a:rPr>
              <a:t>one paragraph</a:t>
            </a:r>
            <a:r>
              <a:rPr lang="en-US" dirty="0">
                <a:solidFill>
                  <a:srgbClr val="FF0000"/>
                </a:solidFill>
              </a:rPr>
              <a:t>, I’ll </a:t>
            </a:r>
            <a:r>
              <a:rPr lang="en-US" dirty="0" smtClean="0">
                <a:solidFill>
                  <a:srgbClr val="FF0000"/>
                </a:solidFill>
              </a:rPr>
              <a:t>better understand </a:t>
            </a:r>
            <a:r>
              <a:rPr lang="en-US" b="1" i="1" dirty="0">
                <a:solidFill>
                  <a:srgbClr val="FF0000"/>
                </a:solidFill>
              </a:rPr>
              <a:t>the rest </a:t>
            </a:r>
            <a:r>
              <a:rPr lang="en-US" dirty="0">
                <a:solidFill>
                  <a:srgbClr val="FF0000"/>
                </a:solidFill>
              </a:rPr>
              <a:t>of the chapter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9854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4091"/>
            <a:ext cx="9144000" cy="1309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971800" y="228600"/>
            <a:ext cx="5955822" cy="2438400"/>
          </a:xfrm>
          <a:prstGeom prst="wedgeEllipseCallout">
            <a:avLst>
              <a:gd name="adj1" fmla="val -65381"/>
              <a:gd name="adj2" fmla="val -2163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read aloud </a:t>
            </a:r>
            <a:r>
              <a:rPr lang="en-US" sz="3200" b="1" i="1" dirty="0" smtClean="0"/>
              <a:t>multiple times</a:t>
            </a:r>
            <a:r>
              <a:rPr lang="en-US" sz="3200" dirty="0" smtClean="0"/>
              <a:t>,</a:t>
            </a:r>
            <a:endParaRPr lang="en-US" sz="3200" b="1" i="1" dirty="0"/>
          </a:p>
        </p:txBody>
      </p:sp>
      <p:sp>
        <p:nvSpPr>
          <p:cNvPr id="7" name="Oval Callout 6"/>
          <p:cNvSpPr/>
          <p:nvPr/>
        </p:nvSpPr>
        <p:spPr>
          <a:xfrm>
            <a:off x="2971800" y="228600"/>
            <a:ext cx="5955822" cy="2438400"/>
          </a:xfrm>
          <a:prstGeom prst="wedgeEllipseCallout">
            <a:avLst>
              <a:gd name="adj1" fmla="val -65381"/>
              <a:gd name="adj2" fmla="val -2163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and placed the periodic table </a:t>
            </a:r>
            <a:r>
              <a:rPr lang="en-US" sz="3200" b="1" i="1" dirty="0"/>
              <a:t>in front of </a:t>
            </a:r>
            <a:r>
              <a:rPr lang="en-US" sz="3200" b="1" i="1" dirty="0" smtClean="0"/>
              <a:t>me</a:t>
            </a:r>
            <a:r>
              <a:rPr lang="en-US" sz="3200" dirty="0" smtClean="0"/>
              <a:t>.</a:t>
            </a:r>
            <a:endParaRPr lang="en-US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009" y="1371600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1209" y="1754070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9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4091"/>
            <a:ext cx="9144000" cy="1309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7" y="-15766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066800" y="0"/>
            <a:ext cx="5955822" cy="2438400"/>
          </a:xfrm>
          <a:prstGeom prst="wedgeEllipseCallout">
            <a:avLst>
              <a:gd name="adj1" fmla="val 57708"/>
              <a:gd name="adj2" fmla="val -934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know Periods 5, 6, &amp; 7 refer to the </a:t>
            </a:r>
            <a:r>
              <a:rPr lang="en-US" sz="3200" b="1" i="1" dirty="0" smtClean="0"/>
              <a:t>rows</a:t>
            </a:r>
            <a:r>
              <a:rPr lang="en-US" sz="3200" dirty="0" smtClean="0"/>
              <a:t> on the Periodic Table of elements.</a:t>
            </a:r>
            <a:endParaRPr lang="en-US" sz="3200" b="1" i="1" dirty="0"/>
          </a:p>
        </p:txBody>
      </p:sp>
      <p:sp>
        <p:nvSpPr>
          <p:cNvPr id="10" name="Oval Callout 9"/>
          <p:cNvSpPr/>
          <p:nvPr/>
        </p:nvSpPr>
        <p:spPr>
          <a:xfrm>
            <a:off x="1066800" y="0"/>
            <a:ext cx="5955822" cy="2438400"/>
          </a:xfrm>
          <a:prstGeom prst="wedgeEllipseCallout">
            <a:avLst>
              <a:gd name="adj1" fmla="val 56385"/>
              <a:gd name="adj2" fmla="val -1257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Orbitals </a:t>
            </a:r>
            <a:r>
              <a:rPr lang="en-US" sz="3200" dirty="0" smtClean="0"/>
              <a:t>are standing waves that hold electrons,</a:t>
            </a:r>
            <a:endParaRPr lang="en-US" sz="3200" b="1" i="1" dirty="0"/>
          </a:p>
        </p:txBody>
      </p:sp>
      <p:sp>
        <p:nvSpPr>
          <p:cNvPr id="11" name="Oval Callout 10"/>
          <p:cNvSpPr/>
          <p:nvPr/>
        </p:nvSpPr>
        <p:spPr>
          <a:xfrm>
            <a:off x="1250825" y="0"/>
            <a:ext cx="5955822" cy="2438400"/>
          </a:xfrm>
          <a:prstGeom prst="wedgeEllipseCallout">
            <a:avLst>
              <a:gd name="adj1" fmla="val 56914"/>
              <a:gd name="adj2" fmla="val -119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</a:t>
            </a:r>
            <a:r>
              <a:rPr lang="en-US" sz="3200" dirty="0" smtClean="0"/>
              <a:t>ut their </a:t>
            </a:r>
            <a:r>
              <a:rPr lang="en-US" sz="3200" b="1" i="1" dirty="0" smtClean="0"/>
              <a:t>place in the orbital </a:t>
            </a:r>
            <a:r>
              <a:rPr lang="en-US" sz="3200" dirty="0" smtClean="0"/>
              <a:t>can only be predicted by probabilities.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3061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4091"/>
            <a:ext cx="9144000" cy="1309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2362200" y="4419600"/>
            <a:ext cx="5955822" cy="2438400"/>
          </a:xfrm>
          <a:prstGeom prst="wedgeEllipseCallout">
            <a:avLst>
              <a:gd name="adj1" fmla="val -62469"/>
              <a:gd name="adj2" fmla="val 1069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is the </a:t>
            </a:r>
            <a:r>
              <a:rPr lang="en-US" sz="3200" b="1" i="1" dirty="0" smtClean="0"/>
              <a:t>core idea </a:t>
            </a:r>
            <a:r>
              <a:rPr lang="en-US" sz="3200" dirty="0" smtClean="0"/>
              <a:t>of the quantum model of the atom.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9041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4091"/>
            <a:ext cx="9144000" cy="1309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62200" y="2819400"/>
            <a:ext cx="678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I read aloud </a:t>
            </a:r>
            <a:r>
              <a:rPr lang="en-US" b="1" i="1" dirty="0">
                <a:solidFill>
                  <a:srgbClr val="FF0000"/>
                </a:solidFill>
              </a:rPr>
              <a:t>multiple times</a:t>
            </a:r>
            <a:r>
              <a:rPr lang="en-US" dirty="0">
                <a:solidFill>
                  <a:srgbClr val="FF0000"/>
                </a:solidFill>
              </a:rPr>
              <a:t>, and placed the periodic table </a:t>
            </a:r>
            <a:r>
              <a:rPr lang="en-US" b="1" i="1" dirty="0">
                <a:solidFill>
                  <a:srgbClr val="FF0000"/>
                </a:solidFill>
              </a:rPr>
              <a:t>in front of me</a:t>
            </a:r>
            <a:r>
              <a:rPr lang="en-US" dirty="0">
                <a:solidFill>
                  <a:srgbClr val="FF0000"/>
                </a:solidFill>
              </a:rPr>
              <a:t>. I know Periods 5, 6, &amp; 7 refer to the </a:t>
            </a:r>
            <a:r>
              <a:rPr lang="en-US" b="1" i="1" dirty="0">
                <a:solidFill>
                  <a:srgbClr val="FF0000"/>
                </a:solidFill>
              </a:rPr>
              <a:t>rows</a:t>
            </a:r>
            <a:r>
              <a:rPr lang="en-US" dirty="0">
                <a:solidFill>
                  <a:srgbClr val="FF0000"/>
                </a:solidFill>
              </a:rPr>
              <a:t> on the Periodic Table of elements. </a:t>
            </a:r>
            <a:r>
              <a:rPr lang="en-US" b="1" i="1" dirty="0">
                <a:solidFill>
                  <a:srgbClr val="FF0000"/>
                </a:solidFill>
              </a:rPr>
              <a:t>Orbitals </a:t>
            </a:r>
            <a:r>
              <a:rPr lang="en-US" dirty="0">
                <a:solidFill>
                  <a:srgbClr val="FF0000"/>
                </a:solidFill>
              </a:rPr>
              <a:t>are standing waves that hold electrons but their </a:t>
            </a:r>
            <a:r>
              <a:rPr lang="en-US" b="1" i="1" dirty="0">
                <a:solidFill>
                  <a:srgbClr val="FF0000"/>
                </a:solidFill>
              </a:rPr>
              <a:t>place in the orbital </a:t>
            </a:r>
            <a:r>
              <a:rPr lang="en-US" dirty="0">
                <a:solidFill>
                  <a:srgbClr val="FF0000"/>
                </a:solidFill>
              </a:rPr>
              <a:t>can only be predicted by probabilities.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sz="1400" b="1" i="1" dirty="0"/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9552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9400"/>
            <a:ext cx="9823865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438400" y="-261937"/>
            <a:ext cx="5955822" cy="2438400"/>
          </a:xfrm>
          <a:prstGeom prst="wedgeEllipseCallout">
            <a:avLst>
              <a:gd name="adj1" fmla="val -67499"/>
              <a:gd name="adj2" fmla="val 1716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What are the </a:t>
            </a:r>
            <a:r>
              <a:rPr lang="en-US" sz="3200" b="1" i="1" dirty="0"/>
              <a:t>transition metals</a:t>
            </a:r>
            <a:r>
              <a:rPr lang="en-US" sz="3200" dirty="0"/>
              <a:t>?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514600" y="-288441"/>
            <a:ext cx="5955822" cy="2438400"/>
          </a:xfrm>
          <a:prstGeom prst="wedgeEllipseCallout">
            <a:avLst>
              <a:gd name="adj1" fmla="val -68558"/>
              <a:gd name="adj2" fmla="val 1716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What are </a:t>
            </a:r>
            <a:r>
              <a:rPr lang="en-US" sz="3200" b="1" i="1" dirty="0"/>
              <a:t>3d &amp; 4d </a:t>
            </a:r>
            <a:r>
              <a:rPr lang="en-US" sz="3200" dirty="0"/>
              <a:t>orbitals?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63" y="1447800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09663" y="1830270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6" y="2454166"/>
            <a:ext cx="7437587" cy="440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867400" y="2652704"/>
            <a:ext cx="2286000" cy="319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3124200"/>
            <a:ext cx="1295400" cy="319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19200" y="3048000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2583652"/>
            <a:ext cx="0" cy="4572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3581400"/>
            <a:ext cx="1600200" cy="31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77000" y="3526784"/>
            <a:ext cx="1600200" cy="373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animBg="1"/>
      <p:bldP spid="12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9400"/>
            <a:ext cx="9823865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7" y="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914400" y="0"/>
            <a:ext cx="5955822" cy="2438400"/>
          </a:xfrm>
          <a:prstGeom prst="wedgeEllipseCallout">
            <a:avLst>
              <a:gd name="adj1" fmla="val 65914"/>
              <a:gd name="adj2" fmla="val -417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What are </a:t>
            </a:r>
            <a:r>
              <a:rPr lang="en-US" sz="3200" b="1" i="1" dirty="0"/>
              <a:t>4f &amp; 5f </a:t>
            </a:r>
            <a:r>
              <a:rPr lang="en-US" sz="3200" dirty="0"/>
              <a:t>orbitals?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34516" y="15766"/>
            <a:ext cx="5955822" cy="2438400"/>
          </a:xfrm>
          <a:prstGeom prst="wedgeEllipseCallout">
            <a:avLst>
              <a:gd name="adj1" fmla="val 64855"/>
              <a:gd name="adj2" fmla="val -352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What are the </a:t>
            </a:r>
            <a:r>
              <a:rPr lang="en-US" sz="3200" b="1" i="1" dirty="0"/>
              <a:t>distinguishing features </a:t>
            </a:r>
            <a:r>
              <a:rPr lang="en-US" sz="3200" dirty="0"/>
              <a:t>of the lanthanide &amp; actinide series?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6" y="2454166"/>
            <a:ext cx="7437587" cy="4403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696200" y="5410200"/>
            <a:ext cx="473868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5867400"/>
            <a:ext cx="1219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6324600"/>
            <a:ext cx="1676400" cy="449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4876800"/>
            <a:ext cx="2514600" cy="449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5867400"/>
            <a:ext cx="2057400" cy="449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819400"/>
            <a:ext cx="9823865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4600" y="2819400"/>
            <a:ext cx="6781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How do I identify the ten each in </a:t>
            </a:r>
            <a:r>
              <a:rPr lang="en-US" sz="2200" b="1" i="1" dirty="0">
                <a:solidFill>
                  <a:srgbClr val="FF0000"/>
                </a:solidFill>
              </a:rPr>
              <a:t>Periods 5, 6, &amp; 7</a:t>
            </a:r>
            <a:r>
              <a:rPr lang="en-US" sz="2200" dirty="0">
                <a:solidFill>
                  <a:srgbClr val="FF0000"/>
                </a:solidFill>
              </a:rPr>
              <a:t>? What are </a:t>
            </a:r>
            <a:r>
              <a:rPr lang="en-US" sz="2200" b="1" i="1" dirty="0">
                <a:solidFill>
                  <a:srgbClr val="FF0000"/>
                </a:solidFill>
              </a:rPr>
              <a:t>3d &amp; 4d </a:t>
            </a:r>
            <a:r>
              <a:rPr lang="en-US" sz="2200" dirty="0">
                <a:solidFill>
                  <a:srgbClr val="FF0000"/>
                </a:solidFill>
              </a:rPr>
              <a:t>orbitals? What are </a:t>
            </a:r>
            <a:r>
              <a:rPr lang="en-US" sz="2200" b="1" i="1" dirty="0">
                <a:solidFill>
                  <a:srgbClr val="FF0000"/>
                </a:solidFill>
              </a:rPr>
              <a:t>4f &amp; 5f </a:t>
            </a:r>
            <a:r>
              <a:rPr lang="en-US" sz="2200" dirty="0">
                <a:solidFill>
                  <a:srgbClr val="FF0000"/>
                </a:solidFill>
              </a:rPr>
              <a:t>orbitals? What are the </a:t>
            </a:r>
            <a:r>
              <a:rPr lang="en-US" sz="2200" b="1" i="1" dirty="0">
                <a:solidFill>
                  <a:srgbClr val="FF0000"/>
                </a:solidFill>
              </a:rPr>
              <a:t>distinguishing features</a:t>
            </a:r>
            <a:r>
              <a:rPr lang="en-US" sz="2200" dirty="0">
                <a:solidFill>
                  <a:srgbClr val="FF0000"/>
                </a:solidFill>
              </a:rPr>
              <a:t> of the lanthanide &amp; actinide series?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8788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438400" y="76200"/>
            <a:ext cx="5955822" cy="2438400"/>
          </a:xfrm>
          <a:prstGeom prst="wedgeEllipseCallout">
            <a:avLst>
              <a:gd name="adj1" fmla="val -66175"/>
              <a:gd name="adj2" fmla="val 1457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Before I can do </a:t>
            </a:r>
            <a:r>
              <a:rPr lang="en-US" sz="2800" dirty="0" smtClean="0"/>
              <a:t>this for my hard paragraph, I realize I </a:t>
            </a:r>
            <a:r>
              <a:rPr lang="en-US" sz="2800" dirty="0"/>
              <a:t>must build more </a:t>
            </a:r>
            <a:r>
              <a:rPr lang="en-US" sz="2800" b="1" i="1" dirty="0"/>
              <a:t>schema</a:t>
            </a:r>
            <a:r>
              <a:rPr lang="en-US" sz="2800" dirty="0"/>
              <a:t>!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590800" y="76200"/>
            <a:ext cx="5955822" cy="2438400"/>
          </a:xfrm>
          <a:prstGeom prst="wedgeEllipseCallout">
            <a:avLst>
              <a:gd name="adj1" fmla="val -68558"/>
              <a:gd name="adj2" fmla="val 1910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So I </a:t>
            </a:r>
            <a:r>
              <a:rPr lang="en-US" sz="2800" b="1" i="1" dirty="0" smtClean="0"/>
              <a:t>study </a:t>
            </a:r>
            <a:r>
              <a:rPr lang="en-US" sz="2800" b="1" i="1" dirty="0"/>
              <a:t>parts </a:t>
            </a:r>
            <a:r>
              <a:rPr lang="en-US" sz="2800" dirty="0"/>
              <a:t>of </a:t>
            </a:r>
            <a:r>
              <a:rPr lang="en-US" sz="2800" dirty="0" smtClean="0"/>
              <a:t>earlier chapters—10</a:t>
            </a:r>
            <a:r>
              <a:rPr lang="en-US" sz="2800" dirty="0"/>
              <a:t>, 14, 15</a:t>
            </a:r>
            <a:r>
              <a:rPr lang="en-US" sz="2800" dirty="0" smtClean="0"/>
              <a:t>, and </a:t>
            </a:r>
            <a:r>
              <a:rPr lang="en-US" sz="2800" b="1" i="1" dirty="0"/>
              <a:t>all of </a:t>
            </a:r>
            <a:r>
              <a:rPr lang="en-US" sz="2800" dirty="0" smtClean="0"/>
              <a:t>16 using </a:t>
            </a:r>
            <a:r>
              <a:rPr lang="en-US" sz="2800" i="1" dirty="0" smtClean="0"/>
              <a:t>Mindful Reading</a:t>
            </a:r>
            <a:r>
              <a:rPr lang="en-US" sz="3200" dirty="0" smtClean="0"/>
              <a:t>, 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2590800" y="76200"/>
            <a:ext cx="5955822" cy="2438400"/>
          </a:xfrm>
          <a:prstGeom prst="wedgeEllipseCallout">
            <a:avLst>
              <a:gd name="adj1" fmla="val -68028"/>
              <a:gd name="adj2" fmla="val 1780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and read Ch. 17 a third </a:t>
            </a:r>
            <a:r>
              <a:rPr lang="en-US" sz="2800" dirty="0" smtClean="0"/>
              <a:t>time—reading parts </a:t>
            </a:r>
            <a:r>
              <a:rPr lang="en-US" sz="2800" dirty="0"/>
              <a:t>aloud &amp; </a:t>
            </a:r>
            <a:r>
              <a:rPr lang="en-US" sz="2800" dirty="0" smtClean="0"/>
              <a:t>“</a:t>
            </a:r>
            <a:r>
              <a:rPr lang="en-US" sz="2800" b="1" i="1" dirty="0" smtClean="0"/>
              <a:t>talking </a:t>
            </a:r>
            <a:r>
              <a:rPr lang="en-US" sz="2800" b="1" i="1" dirty="0"/>
              <a:t>to the Author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9448026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6779" y="5105400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10715" y="4495800"/>
            <a:ext cx="0" cy="8832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2624470" y="60251"/>
            <a:ext cx="5955822" cy="2438400"/>
          </a:xfrm>
          <a:prstGeom prst="wedgeEllipseCallout">
            <a:avLst>
              <a:gd name="adj1" fmla="val -68028"/>
              <a:gd name="adj2" fmla="val 1780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This step is the heart and fun of the </a:t>
            </a:r>
            <a:r>
              <a:rPr lang="en-US" sz="2400" i="1" dirty="0" smtClean="0"/>
              <a:t>MICER</a:t>
            </a:r>
            <a:r>
              <a:rPr lang="en-US" sz="2400" dirty="0" smtClean="0"/>
              <a:t> strategy.  It is often where breakthroughs in understanding occur.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35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51427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09600" y="4267200"/>
            <a:ext cx="5955822" cy="2438400"/>
          </a:xfrm>
          <a:prstGeom prst="wedgeEllipseCallout">
            <a:avLst>
              <a:gd name="adj1" fmla="val 65120"/>
              <a:gd name="adj2" fmla="val 1069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All this while </a:t>
            </a:r>
            <a:r>
              <a:rPr lang="en-US" sz="3200" b="1" i="1" dirty="0"/>
              <a:t>constantly referring </a:t>
            </a:r>
            <a:r>
              <a:rPr lang="en-US" sz="3200" dirty="0"/>
              <a:t>to my target paragraph.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62000" y="4343400"/>
            <a:ext cx="6096000" cy="2438400"/>
          </a:xfrm>
          <a:prstGeom prst="wedgeEllipseCallout">
            <a:avLst>
              <a:gd name="adj1" fmla="val 62119"/>
              <a:gd name="adj2" fmla="val 1104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smtClean="0"/>
              <a:t>Then, </a:t>
            </a:r>
            <a:r>
              <a:rPr lang="en-US" sz="3000" b="1" i="1" dirty="0" smtClean="0"/>
              <a:t>I looked at </a:t>
            </a:r>
            <a:r>
              <a:rPr lang="en-US" sz="3000" dirty="0" smtClean="0"/>
              <a:t>the </a:t>
            </a:r>
            <a:r>
              <a:rPr lang="en-US" sz="3000" dirty="0"/>
              <a:t>Periodic Table </a:t>
            </a:r>
            <a:r>
              <a:rPr lang="en-US" sz="3000" dirty="0" smtClean="0"/>
              <a:t>and imagined that I </a:t>
            </a:r>
            <a:r>
              <a:rPr lang="en-US" sz="3000" b="1" i="1" dirty="0" smtClean="0"/>
              <a:t>cut </a:t>
            </a:r>
            <a:r>
              <a:rPr lang="en-US" sz="3000" b="1" i="1" dirty="0"/>
              <a:t>it </a:t>
            </a:r>
            <a:r>
              <a:rPr lang="en-US" sz="3000" b="1" i="1" dirty="0" smtClean="0"/>
              <a:t>up</a:t>
            </a:r>
            <a:r>
              <a:rPr lang="en-US" sz="3000" dirty="0" smtClean="0"/>
              <a:t> –an act for Step 3.</a:t>
            </a:r>
            <a:endParaRPr lang="en-US" sz="3000" dirty="0"/>
          </a:p>
        </p:txBody>
      </p:sp>
      <p:pic>
        <p:nvPicPr>
          <p:cNvPr id="10" name="Picture 9" descr="C:\Users\kjp6\AppData\Local\Microsoft\Windows\Temporary Internet Files\Content.IE5\BFGUACUS\MP900305795[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76487"/>
            <a:ext cx="36576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2" y="2667000"/>
            <a:ext cx="9448026" cy="167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12" y="5943600"/>
            <a:ext cx="1143000" cy="67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loud Callout 14"/>
          <p:cNvSpPr/>
          <p:nvPr/>
        </p:nvSpPr>
        <p:spPr>
          <a:xfrm>
            <a:off x="609600" y="1219200"/>
            <a:ext cx="6781800" cy="2819400"/>
          </a:xfrm>
          <a:prstGeom prst="cloudCallout">
            <a:avLst>
              <a:gd name="adj1" fmla="val 49631"/>
              <a:gd name="adj2" fmla="val 859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2607" y="1518076"/>
            <a:ext cx="1549549" cy="239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C:\Users\kjp6\AppData\Local\Microsoft\Windows\Temporary Internet Files\Content.IE5\BFGUACUS\MP900305795[1]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286000"/>
            <a:ext cx="1018761" cy="8837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685800" y="4419600"/>
            <a:ext cx="5955822" cy="2438400"/>
          </a:xfrm>
          <a:prstGeom prst="wedgeEllipseCallout">
            <a:avLst>
              <a:gd name="adj1" fmla="val 63796"/>
              <a:gd name="adj2" fmla="val 811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/>
              <a:t>A second action was imagining </a:t>
            </a:r>
            <a:r>
              <a:rPr lang="en-US" sz="2600" b="1" i="1" dirty="0" smtClean="0"/>
              <a:t>placing</a:t>
            </a:r>
            <a:r>
              <a:rPr lang="en-US" sz="2600" dirty="0"/>
              <a:t> </a:t>
            </a:r>
            <a:r>
              <a:rPr lang="en-US" sz="2600" dirty="0" smtClean="0"/>
              <a:t>every </a:t>
            </a:r>
            <a:r>
              <a:rPr lang="en-US" sz="2600" dirty="0"/>
              <a:t>element where it </a:t>
            </a:r>
            <a:r>
              <a:rPr lang="en-US" sz="2600" dirty="0" smtClean="0"/>
              <a:t>goes on the table </a:t>
            </a:r>
            <a:r>
              <a:rPr lang="en-US" sz="2600" dirty="0"/>
              <a:t>and </a:t>
            </a:r>
            <a:endParaRPr lang="en-US" sz="2600" dirty="0" smtClean="0"/>
          </a:p>
          <a:p>
            <a:pPr algn="ctr"/>
            <a:r>
              <a:rPr lang="en-US" sz="2600" dirty="0" smtClean="0"/>
              <a:t>explaining </a:t>
            </a:r>
            <a:r>
              <a:rPr lang="en-US" sz="2600" b="1" i="1" dirty="0" smtClean="0"/>
              <a:t>why</a:t>
            </a:r>
            <a:r>
              <a:rPr lang="en-US" sz="2600" dirty="0"/>
              <a:t> </a:t>
            </a:r>
            <a:r>
              <a:rPr lang="en-US" sz="2600" dirty="0" smtClean="0"/>
              <a:t>it goes there.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827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25146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362200" y="685800"/>
            <a:ext cx="6629400" cy="3319130"/>
          </a:xfrm>
          <a:prstGeom prst="wedgeEllipseCallout">
            <a:avLst>
              <a:gd name="adj1" fmla="val -62906"/>
              <a:gd name="adj2" fmla="val 3896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Working through the MICER </a:t>
            </a:r>
            <a:r>
              <a:rPr lang="en-US" sz="1600" dirty="0"/>
              <a:t>process can be </a:t>
            </a:r>
            <a:endParaRPr lang="en-US" sz="1600" dirty="0" smtClean="0"/>
          </a:p>
          <a:p>
            <a:pPr algn="ctr"/>
            <a:r>
              <a:rPr lang="en-US" sz="1600" dirty="0" smtClean="0"/>
              <a:t>a </a:t>
            </a:r>
            <a:r>
              <a:rPr lang="en-US" sz="1600" dirty="0"/>
              <a:t>euphoric </a:t>
            </a:r>
            <a:r>
              <a:rPr lang="en-US" sz="1600" dirty="0" smtClean="0"/>
              <a:t>experience: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 see your fine mind at work</a:t>
            </a:r>
            <a:r>
              <a:rPr lang="en-US" sz="1600" dirty="0"/>
              <a:t>.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 see yourself grappling with hard ideas and concepts.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You experience the pleasure of figuring out these difficult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ctr"/>
            <a:r>
              <a:rPr lang="en-US" sz="1600" dirty="0" smtClean="0"/>
              <a:t>This strategy is the ultimate deep-thinking DURING strategy within Layered Reading.</a:t>
            </a:r>
            <a:endParaRPr lang="en-US" sz="1600" dirty="0"/>
          </a:p>
        </p:txBody>
      </p:sp>
      <p:sp>
        <p:nvSpPr>
          <p:cNvPr id="8" name="Oval Callout 7"/>
          <p:cNvSpPr/>
          <p:nvPr/>
        </p:nvSpPr>
        <p:spPr>
          <a:xfrm>
            <a:off x="2665228" y="1073167"/>
            <a:ext cx="5791200" cy="2433085"/>
          </a:xfrm>
          <a:prstGeom prst="wedgeEllipseCallout">
            <a:avLst>
              <a:gd name="adj1" fmla="val -68680"/>
              <a:gd name="adj2" fmla="val 569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it can be labor intensive, you will probably use </a:t>
            </a:r>
            <a:r>
              <a:rPr lang="en-US" b="1" i="1" dirty="0" smtClean="0"/>
              <a:t>MICER</a:t>
            </a:r>
            <a:r>
              <a:rPr lang="en-US" dirty="0"/>
              <a:t> </a:t>
            </a:r>
            <a:r>
              <a:rPr lang="en-US" dirty="0" smtClean="0"/>
              <a:t>only for the hardest, most important parts of texts </a:t>
            </a:r>
            <a:r>
              <a:rPr lang="en-US" dirty="0"/>
              <a:t>you need and want to learn well—such </a:t>
            </a:r>
            <a:r>
              <a:rPr lang="en-US" dirty="0" smtClean="0"/>
              <a:t>as for those key </a:t>
            </a:r>
            <a:r>
              <a:rPr lang="en-US" dirty="0"/>
              <a:t>ideas </a:t>
            </a:r>
            <a:r>
              <a:rPr lang="en-US" dirty="0" smtClean="0"/>
              <a:t>and issues in </a:t>
            </a:r>
            <a:r>
              <a:rPr lang="en-US" dirty="0"/>
              <a:t>your </a:t>
            </a:r>
            <a:r>
              <a:rPr lang="en-US" dirty="0" smtClean="0"/>
              <a:t>major or for topics that you are determined to master.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2773326" y="919881"/>
            <a:ext cx="6172200" cy="2497765"/>
          </a:xfrm>
          <a:prstGeom prst="wedgeEllipseCallout">
            <a:avLst>
              <a:gd name="adj1" fmla="val -68680"/>
              <a:gd name="adj2" fmla="val 569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Welcome to the DEMO for </a:t>
            </a:r>
            <a:r>
              <a:rPr lang="en-US" b="1" i="1" dirty="0" smtClean="0"/>
              <a:t>MICER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It is </a:t>
            </a:r>
            <a:r>
              <a:rPr lang="en-US" dirty="0"/>
              <a:t>a systematic way to move from a superficial to a thorough understanding of a </a:t>
            </a:r>
            <a:r>
              <a:rPr lang="en-US" dirty="0" smtClean="0"/>
              <a:t>particularly difficult part of a text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2743200" y="1963476"/>
            <a:ext cx="5715000" cy="1676400"/>
          </a:xfrm>
          <a:prstGeom prst="wedgeEllipseCallout">
            <a:avLst>
              <a:gd name="adj1" fmla="val -68951"/>
              <a:gd name="adj2" fmla="val 518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/>
              <a:t>Now let’s go to the </a:t>
            </a:r>
            <a:r>
              <a:rPr lang="en-US" sz="2400" b="1" i="1" dirty="0" err="1"/>
              <a:t>ThinkSheet</a:t>
            </a:r>
            <a:r>
              <a:rPr lang="en-US" sz="2400" b="1" i="1" dirty="0"/>
              <a:t> </a:t>
            </a:r>
            <a:r>
              <a:rPr lang="en-US" sz="2400" dirty="0"/>
              <a:t>for this Strategy.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2743200" y="1812131"/>
            <a:ext cx="5715000" cy="1676400"/>
          </a:xfrm>
          <a:prstGeom prst="wedgeEllipseCallout">
            <a:avLst>
              <a:gd name="adj1" fmla="val -68951"/>
              <a:gd name="adj2" fmla="val 518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Before proceeding further, read the pages in the Handbook about </a:t>
            </a:r>
            <a:r>
              <a:rPr lang="en-US" sz="2000" b="1" dirty="0" smtClean="0"/>
              <a:t>Monitor Understanding and Fix-Up</a:t>
            </a:r>
            <a:r>
              <a:rPr lang="en-US" sz="2000" b="1" i="1" dirty="0" smtClean="0"/>
              <a:t> </a:t>
            </a:r>
            <a:r>
              <a:rPr lang="en-US" sz="2000" dirty="0" smtClean="0"/>
              <a:t>and about the strategy </a:t>
            </a:r>
            <a:r>
              <a:rPr lang="en-US" sz="2000" b="1" i="1" dirty="0" smtClean="0"/>
              <a:t>MICER</a:t>
            </a:r>
            <a:r>
              <a:rPr lang="en-US" sz="2000" i="1" dirty="0" smtClean="0"/>
              <a:t>.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4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kjp6\AppData\Local\Microsoft\Windows\Temporary Internet Files\Content.IE5\BFGUACUS\MP900305795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76487"/>
            <a:ext cx="36576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2667000"/>
            <a:ext cx="10226412" cy="18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667000" y="2678430"/>
            <a:ext cx="6781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 I can do this, I must build more </a:t>
            </a:r>
            <a:r>
              <a:rPr lang="en-US" b="1" i="1" dirty="0">
                <a:solidFill>
                  <a:srgbClr val="FF0000"/>
                </a:solidFill>
              </a:rPr>
              <a:t>schema</a:t>
            </a:r>
            <a:r>
              <a:rPr lang="en-US" dirty="0">
                <a:solidFill>
                  <a:srgbClr val="FF0000"/>
                </a:solidFill>
              </a:rPr>
              <a:t>!  So I </a:t>
            </a:r>
            <a:r>
              <a:rPr lang="en-US" b="1" i="1" dirty="0">
                <a:solidFill>
                  <a:srgbClr val="FF0000"/>
                </a:solidFill>
              </a:rPr>
              <a:t>studied parts </a:t>
            </a:r>
            <a:r>
              <a:rPr lang="en-US" dirty="0">
                <a:solidFill>
                  <a:srgbClr val="FF0000"/>
                </a:solidFill>
              </a:rPr>
              <a:t>of Ch. 10, 14, 15, </a:t>
            </a:r>
            <a:r>
              <a:rPr lang="en-US" b="1" i="1" dirty="0">
                <a:solidFill>
                  <a:srgbClr val="FF0000"/>
                </a:solidFill>
              </a:rPr>
              <a:t>all of </a:t>
            </a:r>
            <a:r>
              <a:rPr lang="en-US" dirty="0">
                <a:solidFill>
                  <a:srgbClr val="FF0000"/>
                </a:solidFill>
              </a:rPr>
              <a:t>16 “Mindful Reading” and read Ch. 17 a third time- read parts aloud &amp; </a:t>
            </a:r>
            <a:r>
              <a:rPr lang="en-US" b="1" i="1" dirty="0">
                <a:solidFill>
                  <a:srgbClr val="FF0000"/>
                </a:solidFill>
              </a:rPr>
              <a:t>talked to the Author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All this while </a:t>
            </a:r>
            <a:r>
              <a:rPr lang="en-US" b="1" i="1" dirty="0">
                <a:solidFill>
                  <a:srgbClr val="FF0000"/>
                </a:solidFill>
              </a:rPr>
              <a:t>constantly referring </a:t>
            </a:r>
            <a:r>
              <a:rPr lang="en-US" dirty="0">
                <a:solidFill>
                  <a:srgbClr val="FF0000"/>
                </a:solidFill>
              </a:rPr>
              <a:t>to my target paragraph. Then, I </a:t>
            </a:r>
            <a:r>
              <a:rPr lang="en-US" b="1" i="1" dirty="0">
                <a:solidFill>
                  <a:srgbClr val="FF0000"/>
                </a:solidFill>
              </a:rPr>
              <a:t>made a copy </a:t>
            </a:r>
            <a:r>
              <a:rPr lang="en-US" dirty="0">
                <a:solidFill>
                  <a:srgbClr val="FF0000"/>
                </a:solidFill>
              </a:rPr>
              <a:t>of the Periodic Table and then cut it up,  </a:t>
            </a:r>
            <a:r>
              <a:rPr lang="en-US" b="1" i="1" dirty="0">
                <a:solidFill>
                  <a:srgbClr val="FF0000"/>
                </a:solidFill>
              </a:rPr>
              <a:t>placing</a:t>
            </a:r>
            <a:r>
              <a:rPr lang="en-US" dirty="0">
                <a:solidFill>
                  <a:srgbClr val="FF0000"/>
                </a:solidFill>
              </a:rPr>
              <a:t> every element where it goes and explaining </a:t>
            </a:r>
            <a:r>
              <a:rPr lang="en-US" b="1" i="1" dirty="0">
                <a:solidFill>
                  <a:srgbClr val="FF0000"/>
                </a:solidFill>
              </a:rPr>
              <a:t>why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0736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7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526156" y="120802"/>
            <a:ext cx="5955822" cy="2438400"/>
          </a:xfrm>
          <a:prstGeom prst="wedgeEllipseCallout">
            <a:avLst>
              <a:gd name="adj1" fmla="val -66175"/>
              <a:gd name="adj2" fmla="val 1457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I made many </a:t>
            </a:r>
            <a:r>
              <a:rPr lang="en-US" sz="3200" b="1" i="1" dirty="0"/>
              <a:t>connections</a:t>
            </a:r>
            <a:r>
              <a:rPr lang="en-US" sz="3200" dirty="0"/>
              <a:t> as I was building </a:t>
            </a:r>
            <a:r>
              <a:rPr lang="en-US" sz="3200" dirty="0" smtClean="0"/>
              <a:t>schema</a:t>
            </a:r>
            <a:r>
              <a:rPr lang="en-US" sz="3200" dirty="0"/>
              <a:t>.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2057400" y="-76200"/>
            <a:ext cx="6858000" cy="3641835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 smtClean="0"/>
              <a:t>For example, </a:t>
            </a:r>
            <a:r>
              <a:rPr lang="en-US" sz="2600" b="1" i="1" dirty="0" smtClean="0"/>
              <a:t>Periodic</a:t>
            </a:r>
            <a:r>
              <a:rPr lang="en-US" sz="2600" b="1" dirty="0" smtClean="0"/>
              <a:t> </a:t>
            </a:r>
            <a:r>
              <a:rPr lang="en-US" sz="2600" dirty="0" smtClean="0"/>
              <a:t>is </a:t>
            </a:r>
            <a:r>
              <a:rPr lang="en-US" sz="2600" i="1" dirty="0" smtClean="0"/>
              <a:t>not </a:t>
            </a:r>
            <a:r>
              <a:rPr lang="en-US" sz="2600" i="1" dirty="0"/>
              <a:t>“occasionally” but a repeated </a:t>
            </a:r>
            <a:r>
              <a:rPr lang="en-US" sz="2600" i="1" dirty="0" smtClean="0"/>
              <a:t>pattern—like </a:t>
            </a:r>
            <a:r>
              <a:rPr lang="en-US" sz="2600" i="1" dirty="0"/>
              <a:t>class periods in high school </a:t>
            </a:r>
            <a:r>
              <a:rPr lang="en-US" sz="2600" i="1" dirty="0" smtClean="0"/>
              <a:t>schedules</a:t>
            </a:r>
            <a:r>
              <a:rPr lang="en-US" sz="2600" i="1" dirty="0"/>
              <a:t> </a:t>
            </a:r>
            <a:r>
              <a:rPr lang="en-US" sz="2600" i="1" dirty="0" smtClean="0"/>
              <a:t>or </a:t>
            </a:r>
            <a:r>
              <a:rPr lang="en-US" sz="2600" i="1" dirty="0" smtClean="0"/>
              <a:t>like a magazine that comes out </a:t>
            </a:r>
            <a:r>
              <a:rPr lang="en-US" sz="2600" i="1" dirty="0" smtClean="0"/>
              <a:t>every </a:t>
            </a:r>
            <a:r>
              <a:rPr lang="en-US" sz="2600" i="1" dirty="0" smtClean="0"/>
              <a:t>month, a periodical. </a:t>
            </a:r>
            <a:endParaRPr lang="en-US" sz="2600" i="1" dirty="0"/>
          </a:p>
        </p:txBody>
      </p:sp>
      <p:sp>
        <p:nvSpPr>
          <p:cNvPr id="9" name="Oval Callout 8"/>
          <p:cNvSpPr/>
          <p:nvPr/>
        </p:nvSpPr>
        <p:spPr>
          <a:xfrm>
            <a:off x="2168934" y="0"/>
            <a:ext cx="6313044" cy="3568110"/>
          </a:xfrm>
          <a:prstGeom prst="wedgeEllipseCallout">
            <a:avLst>
              <a:gd name="adj1" fmla="val -63770"/>
              <a:gd name="adj2" fmla="val -237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The </a:t>
            </a:r>
            <a:r>
              <a:rPr lang="en-US" sz="2800" b="1" i="1" dirty="0"/>
              <a:t>standing waves </a:t>
            </a:r>
            <a:r>
              <a:rPr lang="en-US" sz="2800" dirty="0"/>
              <a:t>–like jumping ropes, like shaking ropes, </a:t>
            </a:r>
            <a:r>
              <a:rPr lang="en-US" sz="2800" dirty="0" smtClean="0"/>
              <a:t>or like </a:t>
            </a:r>
            <a:r>
              <a:rPr lang="en-US" sz="2800" dirty="0"/>
              <a:t>leaves staying </a:t>
            </a:r>
            <a:r>
              <a:rPr lang="en-US" sz="2800" dirty="0" smtClean="0"/>
              <a:t>in place </a:t>
            </a:r>
            <a:r>
              <a:rPr lang="en-US" sz="2800" dirty="0"/>
              <a:t>on a lake after a motor boat goes by, etc.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28308"/>
            <a:ext cx="9144000" cy="1402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 descr="C:\Users\kjp6\AppData\Local\Microsoft\Windows\Temporary Internet Files\Content.IE5\26NJPLQN\MC9003291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396089" cy="8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jp6\AppData\Local\Microsoft\Windows\Temporary Internet Files\Content.IE5\26NJPLQN\MP90040668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545" y="5638908"/>
            <a:ext cx="1580015" cy="10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731" y="2573229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73931" y="2955699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28308"/>
            <a:ext cx="9144000" cy="1402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43806" y="3851956"/>
            <a:ext cx="687639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I made many</a:t>
            </a:r>
            <a:r>
              <a:rPr lang="en-US" b="1" i="1" dirty="0">
                <a:solidFill>
                  <a:srgbClr val="FF0000"/>
                </a:solidFill>
              </a:rPr>
              <a:t> connections </a:t>
            </a:r>
            <a:r>
              <a:rPr lang="en-US" dirty="0">
                <a:solidFill>
                  <a:srgbClr val="FF0000"/>
                </a:solidFill>
              </a:rPr>
              <a:t>as I was building schema; </a:t>
            </a:r>
            <a:r>
              <a:rPr lang="en-US" dirty="0" err="1">
                <a:solidFill>
                  <a:srgbClr val="FF0000"/>
                </a:solidFill>
              </a:rPr>
              <a:t>eg</a:t>
            </a:r>
            <a:r>
              <a:rPr lang="en-US" dirty="0">
                <a:solidFill>
                  <a:srgbClr val="FF0000"/>
                </a:solidFill>
              </a:rPr>
              <a:t>; Periodic (not “occasionally” but a repeated pattern - like class periods in high school schedules.) </a:t>
            </a:r>
            <a:r>
              <a:rPr lang="en-US" b="1" i="1" dirty="0">
                <a:solidFill>
                  <a:srgbClr val="FF0000"/>
                </a:solidFill>
              </a:rPr>
              <a:t>The standing waves </a:t>
            </a:r>
            <a:r>
              <a:rPr lang="en-US" dirty="0">
                <a:solidFill>
                  <a:srgbClr val="FF0000"/>
                </a:solidFill>
              </a:rPr>
              <a:t>–like jumping ropes, like shaking ropes, like leaves staying place on a lake after a motor boat goes by, etc.</a:t>
            </a:r>
          </a:p>
          <a:p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1699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9669554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429614" y="-152400"/>
            <a:ext cx="6714386" cy="2819400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The number of electrons in the outer shell (valence electrons) </a:t>
            </a:r>
            <a:r>
              <a:rPr lang="en-US" sz="3200" b="1" i="1" dirty="0"/>
              <a:t>determines if the shell is filled or </a:t>
            </a:r>
            <a:r>
              <a:rPr lang="en-US" sz="3200" b="1" i="1" dirty="0" smtClean="0"/>
              <a:t>not, </a:t>
            </a:r>
            <a:endParaRPr lang="en-US" sz="2800" b="1" i="1" dirty="0"/>
          </a:p>
        </p:txBody>
      </p:sp>
      <p:sp>
        <p:nvSpPr>
          <p:cNvPr id="7" name="Oval Callout 6"/>
          <p:cNvSpPr/>
          <p:nvPr/>
        </p:nvSpPr>
        <p:spPr>
          <a:xfrm>
            <a:off x="2457967" y="-53465"/>
            <a:ext cx="6714386" cy="2819400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and this shows </a:t>
            </a:r>
            <a:r>
              <a:rPr lang="en-US" sz="3200" b="1" i="1" dirty="0"/>
              <a:t>“excitability” </a:t>
            </a:r>
            <a:r>
              <a:rPr lang="en-US" sz="3200" dirty="0"/>
              <a:t>of the atom to connect or reject joining with other atoms.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362200" y="38100"/>
            <a:ext cx="4580786" cy="2819400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All nature </a:t>
            </a:r>
            <a:r>
              <a:rPr lang="en-US" sz="3200" dirty="0" smtClean="0"/>
              <a:t>seeks </a:t>
            </a:r>
            <a:r>
              <a:rPr lang="en-US" sz="3200" b="1" i="1" dirty="0" smtClean="0"/>
              <a:t>equilibrium</a:t>
            </a:r>
            <a:r>
              <a:rPr lang="en-US" sz="3200" b="1" dirty="0"/>
              <a:t>.  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2286000" y="-53465"/>
            <a:ext cx="6714386" cy="2819400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That </a:t>
            </a:r>
            <a:r>
              <a:rPr lang="en-US" sz="3200" dirty="0"/>
              <a:t>is why the shells below the outer ones </a:t>
            </a:r>
            <a:r>
              <a:rPr lang="en-US" sz="3200" b="1" i="1" dirty="0"/>
              <a:t>are stable</a:t>
            </a:r>
            <a:r>
              <a:rPr lang="en-US" sz="32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31" y="1569404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3931" y="1951874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0"/>
            <a:ext cx="9669554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785" y="4910137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5766" y="4033345"/>
            <a:ext cx="6714386" cy="2819400"/>
          </a:xfrm>
          <a:prstGeom prst="wedgeEllipseCallout">
            <a:avLst>
              <a:gd name="adj1" fmla="val 63166"/>
              <a:gd name="adj2" fmla="val 1295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The Periodic Table is totally systematic – </a:t>
            </a:r>
            <a:r>
              <a:rPr lang="en-US" sz="3200" b="1" i="1" dirty="0"/>
              <a:t>not “created” </a:t>
            </a:r>
            <a:r>
              <a:rPr lang="en-US" sz="3200" dirty="0"/>
              <a:t>but </a:t>
            </a:r>
            <a:r>
              <a:rPr lang="en-US" sz="3200" b="1" i="1" dirty="0"/>
              <a:t>“discovered”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0" y="4028090"/>
            <a:ext cx="6714386" cy="2819400"/>
          </a:xfrm>
          <a:prstGeom prst="wedgeEllipseCallout">
            <a:avLst>
              <a:gd name="adj1" fmla="val 63166"/>
              <a:gd name="adj2" fmla="val 1295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because every element has natural characteristics that </a:t>
            </a:r>
            <a:r>
              <a:rPr lang="en-US" sz="3200" b="1" i="1" dirty="0"/>
              <a:t>can be ordered</a:t>
            </a:r>
            <a:r>
              <a:rPr lang="en-US" sz="3200" dirty="0"/>
              <a:t>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5987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7999"/>
            <a:ext cx="9669554" cy="2819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4600" y="3124200"/>
            <a:ext cx="6629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The number of electrons in the outer shell (valence electrons) determines if the shell is filled or not – and this shows “excitability” of the atom to connect or reject joining with other atoms.</a:t>
            </a:r>
          </a:p>
          <a:p>
            <a:r>
              <a:rPr lang="en-US" sz="1900" dirty="0">
                <a:solidFill>
                  <a:srgbClr val="FF0000"/>
                </a:solidFill>
              </a:rPr>
              <a:t>All nature seeks equilibrium.  That is why the shells below the outer ones are stable.</a:t>
            </a:r>
          </a:p>
          <a:p>
            <a:r>
              <a:rPr lang="en-US" sz="1900" dirty="0">
                <a:solidFill>
                  <a:srgbClr val="FF0000"/>
                </a:solidFill>
              </a:rPr>
              <a:t>The Periodic Table is totally systematic – not “created” but “discovered” because every element has natural characteristics that can be ordered.</a:t>
            </a:r>
          </a:p>
          <a:p>
            <a:endParaRPr lang="en-US" sz="19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667000" y="190500"/>
            <a:ext cx="6714386" cy="2819400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I thought through the whole table &amp; then went to the </a:t>
            </a:r>
            <a:r>
              <a:rPr lang="en-US" sz="3200" b="1" i="1" dirty="0"/>
              <a:t>chemistry tutoring </a:t>
            </a:r>
            <a:r>
              <a:rPr lang="en-US" sz="3200" b="1" i="1" dirty="0" smtClean="0"/>
              <a:t>lab</a:t>
            </a:r>
            <a:r>
              <a:rPr lang="en-US" sz="3200" dirty="0" smtClean="0"/>
              <a:t>. </a:t>
            </a:r>
            <a:r>
              <a:rPr lang="en-US" sz="3200" b="1" i="1" dirty="0" smtClean="0"/>
              <a:t> </a:t>
            </a:r>
            <a:endParaRPr lang="en-US" sz="2800" b="1" i="1" dirty="0"/>
          </a:p>
        </p:txBody>
      </p:sp>
      <p:sp>
        <p:nvSpPr>
          <p:cNvPr id="7" name="Oval Callout 6"/>
          <p:cNvSpPr/>
          <p:nvPr/>
        </p:nvSpPr>
        <p:spPr>
          <a:xfrm>
            <a:off x="2438474" y="190500"/>
            <a:ext cx="6714386" cy="2976563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I asked the Tutor to listen to </a:t>
            </a:r>
          </a:p>
          <a:p>
            <a:r>
              <a:rPr lang="en-US" sz="2800" dirty="0" smtClean="0"/>
              <a:t>my explanation and </a:t>
            </a:r>
            <a:r>
              <a:rPr lang="en-US" sz="2800" b="1" i="1" dirty="0" smtClean="0"/>
              <a:t>clarify any misconceptions</a:t>
            </a:r>
            <a:r>
              <a:rPr lang="en-US" sz="2800" dirty="0"/>
              <a:t> </a:t>
            </a:r>
            <a:r>
              <a:rPr lang="en-US" sz="2800" dirty="0" smtClean="0"/>
              <a:t>about the </a:t>
            </a:r>
            <a:r>
              <a:rPr lang="en-US" sz="2800" b="1" i="1" dirty="0" smtClean="0"/>
              <a:t>periodic </a:t>
            </a:r>
            <a:r>
              <a:rPr lang="en-US" sz="2800" b="1" i="1" dirty="0"/>
              <a:t>table </a:t>
            </a:r>
            <a:r>
              <a:rPr lang="en-US" sz="2800" dirty="0"/>
              <a:t>and the </a:t>
            </a:r>
            <a:r>
              <a:rPr lang="en-US" sz="2800" b="1" i="1" dirty="0"/>
              <a:t>target </a:t>
            </a:r>
            <a:r>
              <a:rPr lang="en-US" sz="2800" b="1" i="1" dirty="0" smtClean="0"/>
              <a:t>paragraph.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13" name="Content Placeholder 12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" y="3352800"/>
            <a:ext cx="9733939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29768" y="1991797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67968" y="2374267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" y="1066800"/>
            <a:ext cx="9733939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165087" y="3469758"/>
            <a:ext cx="7061228" cy="3086100"/>
          </a:xfrm>
          <a:prstGeom prst="wedgeEllipseCallout">
            <a:avLst>
              <a:gd name="adj1" fmla="val 55745"/>
              <a:gd name="adj2" fmla="val 1430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He </a:t>
            </a:r>
            <a:r>
              <a:rPr lang="en-US" sz="2800" b="1" i="1" dirty="0"/>
              <a:t>clarified</a:t>
            </a:r>
            <a:r>
              <a:rPr lang="en-US" sz="2800" dirty="0"/>
              <a:t> my misconceptions </a:t>
            </a:r>
            <a:r>
              <a:rPr lang="en-US" sz="2800" dirty="0"/>
              <a:t>and deepened my observations by </a:t>
            </a:r>
            <a:r>
              <a:rPr lang="en-US" sz="2800" b="1" i="1" dirty="0"/>
              <a:t>clarifying the patterns </a:t>
            </a:r>
            <a:r>
              <a:rPr lang="en-US" sz="2800" dirty="0"/>
              <a:t>I was seeing. </a:t>
            </a:r>
            <a:endParaRPr lang="en-US" sz="2800" dirty="0"/>
          </a:p>
        </p:txBody>
      </p:sp>
      <p:sp>
        <p:nvSpPr>
          <p:cNvPr id="11" name="Oval Callout 10"/>
          <p:cNvSpPr/>
          <p:nvPr/>
        </p:nvSpPr>
        <p:spPr>
          <a:xfrm>
            <a:off x="457201" y="3429000"/>
            <a:ext cx="6477000" cy="2743200"/>
          </a:xfrm>
          <a:prstGeom prst="wedgeEllipseCallout">
            <a:avLst>
              <a:gd name="adj1" fmla="val 59892"/>
              <a:gd name="adj2" fmla="val 2301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I was constantly using my new </a:t>
            </a:r>
            <a:r>
              <a:rPr lang="en-US" sz="2800" b="1" i="1" dirty="0" smtClean="0"/>
              <a:t>current </a:t>
            </a:r>
            <a:r>
              <a:rPr lang="en-US" sz="2800" b="1" i="1" dirty="0" smtClean="0"/>
              <a:t>knowledge </a:t>
            </a:r>
            <a:r>
              <a:rPr lang="en-US" sz="2800" dirty="0" smtClean="0"/>
              <a:t>about why every placement on the table made sense.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" y="2438400"/>
            <a:ext cx="9733939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58061" y="2578521"/>
            <a:ext cx="66294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 thought through the whole table &amp; then went to the chemistry tutoring lab and I explained the periodic table and the target paragraph to the tutor.  He clarified my misconceptions and deepened my observations by clarifying the patterns I was seeing –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pulling in my current knowledge about why every placement on the table made sense.</a:t>
            </a:r>
          </a:p>
          <a:p>
            <a:endParaRPr lang="en-US" sz="19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803989" y="228600"/>
            <a:ext cx="7038753" cy="1763197"/>
          </a:xfrm>
          <a:prstGeom prst="wedgeEllipseCallout">
            <a:avLst>
              <a:gd name="adj1" fmla="val -54649"/>
              <a:gd name="adj2" fmla="val 153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What has </a:t>
            </a:r>
            <a:r>
              <a:rPr lang="en-US" sz="3200" b="1" i="1" dirty="0"/>
              <a:t>become </a:t>
            </a:r>
            <a:r>
              <a:rPr lang="en-US" sz="3200" b="1" i="1" dirty="0" smtClean="0"/>
              <a:t>clear</a:t>
            </a:r>
            <a:r>
              <a:rPr lang="en-US" sz="3200" dirty="0"/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286000" y="-207169"/>
            <a:ext cx="6714386" cy="2819400"/>
          </a:xfrm>
          <a:prstGeom prst="wedgeEllipseCallout">
            <a:avLst>
              <a:gd name="adj1" fmla="val -61749"/>
              <a:gd name="adj2" fmla="val 568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The </a:t>
            </a:r>
            <a:r>
              <a:rPr lang="en-US" sz="3200" b="1" i="1" dirty="0"/>
              <a:t>periods</a:t>
            </a:r>
            <a:r>
              <a:rPr lang="en-US" sz="3200" dirty="0"/>
              <a:t>, </a:t>
            </a:r>
            <a:r>
              <a:rPr lang="en-US" sz="3200" b="1" i="1" dirty="0" smtClean="0"/>
              <a:t>groups</a:t>
            </a:r>
            <a:r>
              <a:rPr lang="en-US" sz="3200" dirty="0" smtClean="0"/>
              <a:t>, </a:t>
            </a:r>
            <a:r>
              <a:rPr lang="en-US" sz="3200" b="1" i="1" dirty="0"/>
              <a:t>standing waves</a:t>
            </a:r>
            <a:r>
              <a:rPr lang="en-US" sz="3200" dirty="0"/>
              <a:t>, </a:t>
            </a:r>
            <a:r>
              <a:rPr lang="en-US" sz="3200" b="1" i="1" dirty="0"/>
              <a:t>orbitals</a:t>
            </a:r>
            <a:r>
              <a:rPr lang="en-US" sz="3200" dirty="0"/>
              <a:t>, </a:t>
            </a:r>
            <a:r>
              <a:rPr lang="en-US" sz="3200" b="1" i="1" dirty="0"/>
              <a:t>shells</a:t>
            </a:r>
            <a:r>
              <a:rPr lang="en-US" sz="3200" dirty="0"/>
              <a:t>, </a:t>
            </a:r>
            <a:r>
              <a:rPr lang="en-US" sz="3200" b="1" i="1" dirty="0"/>
              <a:t>spin</a:t>
            </a:r>
            <a:r>
              <a:rPr lang="en-US" sz="3200" dirty="0"/>
              <a:t>, </a:t>
            </a:r>
            <a:r>
              <a:rPr lang="en-US" sz="3200" b="1" i="1" dirty="0"/>
              <a:t>valence shell</a:t>
            </a:r>
            <a:r>
              <a:rPr lang="en-US" sz="3200" dirty="0"/>
              <a:t>, </a:t>
            </a:r>
            <a:r>
              <a:rPr lang="en-US" sz="3200" b="1" i="1" dirty="0"/>
              <a:t>s</a:t>
            </a:r>
            <a:r>
              <a:rPr lang="en-US" sz="3200" dirty="0"/>
              <a:t>, </a:t>
            </a:r>
            <a:r>
              <a:rPr lang="en-US" sz="3200" b="1" i="1" dirty="0"/>
              <a:t>d</a:t>
            </a:r>
            <a:r>
              <a:rPr lang="en-US" sz="3200" dirty="0"/>
              <a:t>, </a:t>
            </a:r>
            <a:r>
              <a:rPr lang="en-US" sz="3200" b="1" i="1" dirty="0"/>
              <a:t>p</a:t>
            </a:r>
            <a:r>
              <a:rPr lang="en-US" sz="3200" dirty="0"/>
              <a:t>, &amp; </a:t>
            </a:r>
            <a:r>
              <a:rPr lang="en-US" sz="3200" b="1" i="1" dirty="0"/>
              <a:t>f,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48241"/>
            <a:ext cx="9144000" cy="1313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200" y="1807131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2189601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Callout 7"/>
          <p:cNvSpPr/>
          <p:nvPr/>
        </p:nvSpPr>
        <p:spPr>
          <a:xfrm>
            <a:off x="2286000" y="101706"/>
            <a:ext cx="7162800" cy="3046536"/>
          </a:xfrm>
          <a:prstGeom prst="wedgeEllipseCallout">
            <a:avLst>
              <a:gd name="adj1" fmla="val -61638"/>
              <a:gd name="adj2" fmla="val -1048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. . . what </a:t>
            </a:r>
            <a:r>
              <a:rPr lang="en-US" sz="3200" dirty="0"/>
              <a:t>each atomic </a:t>
            </a:r>
            <a:r>
              <a:rPr lang="en-US" sz="3200" b="1" i="1" dirty="0"/>
              <a:t>number </a:t>
            </a:r>
            <a:r>
              <a:rPr lang="en-US" sz="3200" dirty="0"/>
              <a:t>and atomic </a:t>
            </a:r>
            <a:r>
              <a:rPr lang="en-US" sz="3200" b="1" i="1" dirty="0"/>
              <a:t>weight</a:t>
            </a:r>
            <a:r>
              <a:rPr lang="en-US" sz="3200" dirty="0"/>
              <a:t> </a:t>
            </a:r>
            <a:r>
              <a:rPr lang="en-US" sz="3200" dirty="0" smtClean="0"/>
              <a:t>mean </a:t>
            </a:r>
            <a:r>
              <a:rPr lang="en-US" sz="3200" dirty="0"/>
              <a:t>as well as the </a:t>
            </a:r>
            <a:r>
              <a:rPr lang="en-US" sz="3200" b="1" i="1" dirty="0"/>
              <a:t>history</a:t>
            </a:r>
            <a:r>
              <a:rPr lang="en-US" sz="3200" dirty="0"/>
              <a:t> of the Periodic Table</a:t>
            </a:r>
            <a:r>
              <a:rPr lang="en-US" sz="3200" dirty="0" smtClean="0"/>
              <a:t>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3208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14573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16 ThSh MICER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16704" r="19331" b="61921"/>
          <a:stretch/>
        </p:blipFill>
        <p:spPr>
          <a:xfrm>
            <a:off x="1940870" y="127592"/>
            <a:ext cx="5221930" cy="7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34273"/>
            <a:ext cx="9144000" cy="1313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362200" y="31242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What has become clear:  </a:t>
            </a:r>
            <a:r>
              <a:rPr lang="en-US" sz="2000" dirty="0">
                <a:solidFill>
                  <a:srgbClr val="FF0000"/>
                </a:solidFill>
              </a:rPr>
              <a:t>The periods, groups, standing waves, orbitals, shells, spin, valence shell, s, d, p, &amp; f, what each atomic number and atomic weight means as well as the history of the Periodic Table.</a:t>
            </a:r>
          </a:p>
        </p:txBody>
      </p:sp>
    </p:spTree>
    <p:extLst>
      <p:ext uri="{BB962C8B-B14F-4D97-AF65-F5344CB8AC3E}">
        <p14:creationId xmlns:p14="http://schemas.microsoft.com/office/powerpoint/2010/main" val="395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14573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2800" y="1066800"/>
            <a:ext cx="37741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I thought so – until p. 214 middle paragraph; then my fragile understanding collapsed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371600"/>
            <a:ext cx="389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I have lots and lots of </a:t>
            </a:r>
            <a:r>
              <a:rPr lang="en-US" sz="800" b="1" i="1" dirty="0">
                <a:solidFill>
                  <a:srgbClr val="FF0000"/>
                </a:solidFill>
              </a:rPr>
              <a:t>questions</a:t>
            </a:r>
            <a:r>
              <a:rPr lang="en-US" sz="800" dirty="0" smtClean="0">
                <a:solidFill>
                  <a:srgbClr val="FF0000"/>
                </a:solidFill>
              </a:rPr>
              <a:t>, </a:t>
            </a:r>
            <a:r>
              <a:rPr lang="en-US" sz="800" dirty="0">
                <a:solidFill>
                  <a:srgbClr val="FF0000"/>
                </a:solidFill>
              </a:rPr>
              <a:t>but feel if I can understand this </a:t>
            </a:r>
            <a:r>
              <a:rPr lang="en-US" sz="800" b="1" i="1" dirty="0">
                <a:solidFill>
                  <a:srgbClr val="FF0000"/>
                </a:solidFill>
              </a:rPr>
              <a:t>one paragraph</a:t>
            </a:r>
            <a:r>
              <a:rPr lang="en-US" sz="800" dirty="0">
                <a:solidFill>
                  <a:srgbClr val="FF0000"/>
                </a:solidFill>
              </a:rPr>
              <a:t>, I’ll understand </a:t>
            </a:r>
            <a:r>
              <a:rPr lang="en-US" sz="800" b="1" i="1" dirty="0">
                <a:solidFill>
                  <a:srgbClr val="FF0000"/>
                </a:solidFill>
              </a:rPr>
              <a:t>the rest </a:t>
            </a:r>
            <a:r>
              <a:rPr lang="en-US" sz="800" dirty="0">
                <a:solidFill>
                  <a:srgbClr val="FF0000"/>
                </a:solidFill>
              </a:rPr>
              <a:t>of the chapter.</a:t>
            </a:r>
            <a:endParaRPr lang="en-US" sz="800" b="1" i="1" dirty="0">
              <a:solidFill>
                <a:srgbClr val="FF0000"/>
              </a:solidFill>
            </a:endParaRPr>
          </a:p>
          <a:p>
            <a:endParaRPr lang="en-US" sz="800" b="1" i="1" dirty="0"/>
          </a:p>
          <a:p>
            <a:endParaRPr lang="en-US" sz="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2819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How do I identify the ten each in </a:t>
            </a:r>
            <a:r>
              <a:rPr lang="en-US" sz="800" b="1" i="1" dirty="0">
                <a:solidFill>
                  <a:srgbClr val="FF0000"/>
                </a:solidFill>
              </a:rPr>
              <a:t>Periods 5, 6, &amp; 7</a:t>
            </a:r>
            <a:r>
              <a:rPr lang="en-US" sz="800" dirty="0">
                <a:solidFill>
                  <a:srgbClr val="FF0000"/>
                </a:solidFill>
              </a:rPr>
              <a:t>? What are </a:t>
            </a:r>
            <a:r>
              <a:rPr lang="en-US" sz="800" b="1" i="1" dirty="0">
                <a:solidFill>
                  <a:srgbClr val="FF0000"/>
                </a:solidFill>
              </a:rPr>
              <a:t>3d &amp; 4d </a:t>
            </a:r>
            <a:r>
              <a:rPr lang="en-US" sz="800" dirty="0">
                <a:solidFill>
                  <a:srgbClr val="FF0000"/>
                </a:solidFill>
              </a:rPr>
              <a:t>orbitals? What are </a:t>
            </a:r>
            <a:r>
              <a:rPr lang="en-US" sz="800" b="1" i="1" dirty="0">
                <a:solidFill>
                  <a:srgbClr val="FF0000"/>
                </a:solidFill>
              </a:rPr>
              <a:t>4f &amp; 5f </a:t>
            </a:r>
            <a:r>
              <a:rPr lang="en-US" sz="800" dirty="0">
                <a:solidFill>
                  <a:srgbClr val="FF0000"/>
                </a:solidFill>
              </a:rPr>
              <a:t>orbitals? What are the </a:t>
            </a:r>
            <a:r>
              <a:rPr lang="en-US" sz="800" b="1" i="1" dirty="0">
                <a:solidFill>
                  <a:srgbClr val="FF0000"/>
                </a:solidFill>
              </a:rPr>
              <a:t>distinguishing features</a:t>
            </a:r>
            <a:r>
              <a:rPr lang="en-US" sz="800" dirty="0">
                <a:solidFill>
                  <a:srgbClr val="FF0000"/>
                </a:solidFill>
              </a:rPr>
              <a:t> of the lanthanide &amp; actinide series?</a:t>
            </a:r>
          </a:p>
          <a:p>
            <a:endParaRPr lang="en-US" sz="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209424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0000"/>
                </a:solidFill>
              </a:rPr>
              <a:t>I read aloud </a:t>
            </a:r>
            <a:r>
              <a:rPr lang="en-US" sz="800" b="1" i="1" dirty="0">
                <a:solidFill>
                  <a:srgbClr val="FF0000"/>
                </a:solidFill>
              </a:rPr>
              <a:t>multiple times</a:t>
            </a:r>
            <a:r>
              <a:rPr lang="en-US" sz="800" dirty="0">
                <a:solidFill>
                  <a:srgbClr val="FF0000"/>
                </a:solidFill>
              </a:rPr>
              <a:t>, and placed the periodic table </a:t>
            </a:r>
            <a:r>
              <a:rPr lang="en-US" sz="800" b="1" i="1" dirty="0">
                <a:solidFill>
                  <a:srgbClr val="FF0000"/>
                </a:solidFill>
              </a:rPr>
              <a:t>in front of me</a:t>
            </a:r>
            <a:r>
              <a:rPr lang="en-US" sz="800" dirty="0">
                <a:solidFill>
                  <a:srgbClr val="FF0000"/>
                </a:solidFill>
              </a:rPr>
              <a:t>. I know Periods 5, 6, &amp; 7 refer to the </a:t>
            </a:r>
            <a:r>
              <a:rPr lang="en-US" sz="800" b="1" i="1" dirty="0">
                <a:solidFill>
                  <a:srgbClr val="FF0000"/>
                </a:solidFill>
              </a:rPr>
              <a:t>rows</a:t>
            </a:r>
            <a:r>
              <a:rPr lang="en-US" sz="800" dirty="0">
                <a:solidFill>
                  <a:srgbClr val="FF0000"/>
                </a:solidFill>
              </a:rPr>
              <a:t> on the Periodic Table of elements. </a:t>
            </a:r>
            <a:r>
              <a:rPr lang="en-US" sz="800" b="1" i="1" dirty="0">
                <a:solidFill>
                  <a:srgbClr val="FF0000"/>
                </a:solidFill>
              </a:rPr>
              <a:t>Orbitals </a:t>
            </a:r>
            <a:r>
              <a:rPr lang="en-US" sz="800" dirty="0">
                <a:solidFill>
                  <a:srgbClr val="FF0000"/>
                </a:solidFill>
              </a:rPr>
              <a:t>are standing waves that hold electrons but their </a:t>
            </a:r>
            <a:r>
              <a:rPr lang="en-US" sz="800" b="1" i="1" dirty="0">
                <a:solidFill>
                  <a:srgbClr val="FF0000"/>
                </a:solidFill>
              </a:rPr>
              <a:t>place in the orbital </a:t>
            </a:r>
            <a:r>
              <a:rPr lang="en-US" sz="800" dirty="0">
                <a:solidFill>
                  <a:srgbClr val="FF0000"/>
                </a:solidFill>
              </a:rPr>
              <a:t>can only be predicted by probabilities</a:t>
            </a:r>
            <a:r>
              <a:rPr lang="en-US" sz="800" dirty="0" smtClean="0">
                <a:solidFill>
                  <a:srgbClr val="FF0000"/>
                </a:solidFill>
              </a:rPr>
              <a:t>.</a:t>
            </a:r>
            <a:endParaRPr lang="en-US" sz="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341667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Before I can do this, I must build more </a:t>
            </a:r>
            <a:r>
              <a:rPr lang="en-US" sz="800" b="1" i="1" dirty="0">
                <a:solidFill>
                  <a:srgbClr val="FF0000"/>
                </a:solidFill>
              </a:rPr>
              <a:t>schema</a:t>
            </a:r>
            <a:r>
              <a:rPr lang="en-US" sz="800" dirty="0">
                <a:solidFill>
                  <a:srgbClr val="FF0000"/>
                </a:solidFill>
              </a:rPr>
              <a:t>!  So I </a:t>
            </a:r>
            <a:r>
              <a:rPr lang="en-US" sz="800" b="1" i="1" dirty="0">
                <a:solidFill>
                  <a:srgbClr val="FF0000"/>
                </a:solidFill>
              </a:rPr>
              <a:t>studied parts </a:t>
            </a:r>
            <a:r>
              <a:rPr lang="en-US" sz="800" dirty="0">
                <a:solidFill>
                  <a:srgbClr val="FF0000"/>
                </a:solidFill>
              </a:rPr>
              <a:t>of Ch. 10, 14, 15, </a:t>
            </a:r>
            <a:r>
              <a:rPr lang="en-US" sz="800" b="1" i="1" dirty="0">
                <a:solidFill>
                  <a:srgbClr val="FF0000"/>
                </a:solidFill>
              </a:rPr>
              <a:t>all of </a:t>
            </a:r>
            <a:r>
              <a:rPr lang="en-US" sz="800" dirty="0">
                <a:solidFill>
                  <a:srgbClr val="FF0000"/>
                </a:solidFill>
              </a:rPr>
              <a:t>16 “Mindful Reading” and read Ch. 17 a third time- read parts aloud &amp; </a:t>
            </a:r>
            <a:r>
              <a:rPr lang="en-US" sz="800" b="1" i="1" dirty="0">
                <a:solidFill>
                  <a:srgbClr val="FF0000"/>
                </a:solidFill>
              </a:rPr>
              <a:t>talked to the Author</a:t>
            </a:r>
            <a:r>
              <a:rPr lang="en-US" sz="800" dirty="0">
                <a:solidFill>
                  <a:srgbClr val="FF0000"/>
                </a:solidFill>
              </a:rPr>
              <a:t>.</a:t>
            </a:r>
          </a:p>
          <a:p>
            <a:r>
              <a:rPr lang="en-US" sz="800" dirty="0">
                <a:solidFill>
                  <a:srgbClr val="FF0000"/>
                </a:solidFill>
              </a:rPr>
              <a:t>All this while </a:t>
            </a:r>
            <a:r>
              <a:rPr lang="en-US" sz="800" b="1" i="1" dirty="0">
                <a:solidFill>
                  <a:srgbClr val="FF0000"/>
                </a:solidFill>
              </a:rPr>
              <a:t>constantly referring </a:t>
            </a:r>
            <a:r>
              <a:rPr lang="en-US" sz="800" dirty="0">
                <a:solidFill>
                  <a:srgbClr val="FF0000"/>
                </a:solidFill>
              </a:rPr>
              <a:t>to my target paragraph. Then, I </a:t>
            </a:r>
            <a:r>
              <a:rPr lang="en-US" sz="800" b="1" i="1" dirty="0">
                <a:solidFill>
                  <a:srgbClr val="FF0000"/>
                </a:solidFill>
              </a:rPr>
              <a:t>made a copy </a:t>
            </a:r>
            <a:r>
              <a:rPr lang="en-US" sz="800" dirty="0">
                <a:solidFill>
                  <a:srgbClr val="FF0000"/>
                </a:solidFill>
              </a:rPr>
              <a:t>of the Periodic Table and then cut it up,  </a:t>
            </a:r>
            <a:r>
              <a:rPr lang="en-US" sz="800" b="1" i="1" dirty="0">
                <a:solidFill>
                  <a:srgbClr val="FF0000"/>
                </a:solidFill>
              </a:rPr>
              <a:t>placing</a:t>
            </a:r>
            <a:r>
              <a:rPr lang="en-US" sz="800" dirty="0">
                <a:solidFill>
                  <a:srgbClr val="FF0000"/>
                </a:solidFill>
              </a:rPr>
              <a:t> every element where it goes and explaining </a:t>
            </a:r>
            <a:r>
              <a:rPr lang="en-US" sz="800" b="1" i="1" dirty="0">
                <a:solidFill>
                  <a:srgbClr val="FF0000"/>
                </a:solidFill>
              </a:rPr>
              <a:t>why</a:t>
            </a:r>
            <a:r>
              <a:rPr lang="en-US" sz="800" dirty="0">
                <a:solidFill>
                  <a:srgbClr val="FF0000"/>
                </a:solidFill>
              </a:rPr>
              <a:t>.</a:t>
            </a:r>
          </a:p>
          <a:p>
            <a:endParaRPr lang="en-US" sz="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6167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I thought through the whole table &amp; then went to the chemistry tutoring lab and I explained the periodic table and the target paragraph to the tutor.  He clarified my misconceptions and deepened my observations by clarifying the patterns I was seeing – </a:t>
            </a:r>
            <a:r>
              <a:rPr lang="en-US" sz="800" dirty="0" smtClean="0">
                <a:solidFill>
                  <a:srgbClr val="FF0000"/>
                </a:solidFill>
              </a:rPr>
              <a:t> pulling </a:t>
            </a:r>
            <a:r>
              <a:rPr lang="en-US" sz="800" dirty="0">
                <a:solidFill>
                  <a:srgbClr val="FF0000"/>
                </a:solidFill>
              </a:rPr>
              <a:t>in my current knowledge about why every placement on the table made sense</a:t>
            </a:r>
            <a:r>
              <a:rPr lang="en-US" sz="800" dirty="0" smtClean="0">
                <a:solidFill>
                  <a:srgbClr val="FF0000"/>
                </a:solidFill>
              </a:rPr>
              <a:t>.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9099" y="6324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What has become clear:  </a:t>
            </a:r>
            <a:r>
              <a:rPr lang="en-US" sz="800" dirty="0">
                <a:solidFill>
                  <a:srgbClr val="FF0000"/>
                </a:solidFill>
              </a:rPr>
              <a:t>The periods, groups, standing waves, orbitals, shells, spin, valence shell, s, d, p, &amp; f, what each atomic number and atomic weight means as well as the history of the Periodic Table.</a:t>
            </a:r>
          </a:p>
          <a:p>
            <a:endParaRPr lang="en-US" sz="800" dirty="0"/>
          </a:p>
          <a:p>
            <a:r>
              <a:rPr lang="en-US" sz="800" dirty="0" smtClean="0"/>
              <a:t> </a:t>
            </a:r>
            <a:endParaRPr lang="en-US" sz="800" b="1" i="1" dirty="0"/>
          </a:p>
          <a:p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799" y="4245313"/>
            <a:ext cx="362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0000"/>
                </a:solidFill>
              </a:rPr>
              <a:t>I made many</a:t>
            </a:r>
            <a:r>
              <a:rPr lang="en-US" sz="800" b="1" i="1" dirty="0">
                <a:solidFill>
                  <a:srgbClr val="FF0000"/>
                </a:solidFill>
              </a:rPr>
              <a:t> connections </a:t>
            </a:r>
            <a:r>
              <a:rPr lang="en-US" sz="800" dirty="0">
                <a:solidFill>
                  <a:srgbClr val="FF0000"/>
                </a:solidFill>
              </a:rPr>
              <a:t>as I was building schema; </a:t>
            </a:r>
            <a:r>
              <a:rPr lang="en-US" sz="800" dirty="0" err="1">
                <a:solidFill>
                  <a:srgbClr val="FF0000"/>
                </a:solidFill>
              </a:rPr>
              <a:t>eg</a:t>
            </a:r>
            <a:r>
              <a:rPr lang="en-US" sz="800" dirty="0">
                <a:solidFill>
                  <a:srgbClr val="FF0000"/>
                </a:solidFill>
              </a:rPr>
              <a:t>; Periodic (not “occasionally” but a repeated pattern - like class periods in high school schedules.) </a:t>
            </a:r>
            <a:r>
              <a:rPr lang="en-US" sz="800" b="1" i="1" dirty="0">
                <a:solidFill>
                  <a:srgbClr val="FF0000"/>
                </a:solidFill>
              </a:rPr>
              <a:t>The standing waves </a:t>
            </a:r>
            <a:r>
              <a:rPr lang="en-US" sz="800" dirty="0">
                <a:solidFill>
                  <a:srgbClr val="FF0000"/>
                </a:solidFill>
              </a:rPr>
              <a:t>–like jumping ropes, like shaking ropes, like leaves staying place on a lake after a motor boat goes by, etc.</a:t>
            </a:r>
          </a:p>
          <a:p>
            <a:endParaRPr lang="en-US" sz="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876800"/>
            <a:ext cx="3611541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" dirty="0">
                <a:solidFill>
                  <a:srgbClr val="FF0000"/>
                </a:solidFill>
              </a:rPr>
              <a:t>The number of electrons in the outer shell (valence electrons) determines if the shell is filled or not – and this shows “excitability” of the atom to connect or reject joining with other </a:t>
            </a:r>
            <a:r>
              <a:rPr lang="en-US" sz="780" dirty="0" smtClean="0">
                <a:solidFill>
                  <a:srgbClr val="FF0000"/>
                </a:solidFill>
              </a:rPr>
              <a:t>atoms. All </a:t>
            </a:r>
            <a:r>
              <a:rPr lang="en-US" sz="780" dirty="0">
                <a:solidFill>
                  <a:srgbClr val="FF0000"/>
                </a:solidFill>
              </a:rPr>
              <a:t>nature seeks equilibrium.  That is why the shells below the outer ones are </a:t>
            </a:r>
            <a:r>
              <a:rPr lang="en-US" sz="780" dirty="0" smtClean="0">
                <a:solidFill>
                  <a:srgbClr val="FF0000"/>
                </a:solidFill>
              </a:rPr>
              <a:t>stable. The </a:t>
            </a:r>
            <a:r>
              <a:rPr lang="en-US" sz="780" dirty="0">
                <a:solidFill>
                  <a:srgbClr val="FF0000"/>
                </a:solidFill>
              </a:rPr>
              <a:t>Periodic Table is totally systematic – not “created” but “discovered” because every element has natural characteristics that can be ordered.</a:t>
            </a:r>
          </a:p>
          <a:p>
            <a:endParaRPr lang="en-US" sz="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16 ThSh MICER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16704" r="19331" b="61921"/>
          <a:stretch/>
        </p:blipFill>
        <p:spPr>
          <a:xfrm>
            <a:off x="1940870" y="127592"/>
            <a:ext cx="5221930" cy="7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44761"/>
            <a:ext cx="266700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390898" y="1184233"/>
            <a:ext cx="5600702" cy="3927529"/>
          </a:xfrm>
          <a:prstGeom prst="wedgeEllipseCallout">
            <a:avLst>
              <a:gd name="adj1" fmla="val -72733"/>
              <a:gd name="adj2" fmla="val 148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/>
              <a:t>I hope you see how nice it is to know a way to make difficult learning happen</a:t>
            </a:r>
            <a:r>
              <a:rPr lang="en-US" sz="2400" dirty="0" smtClean="0"/>
              <a:t>.</a:t>
            </a:r>
          </a:p>
          <a:p>
            <a:pPr algn="ctr">
              <a:defRPr/>
            </a:pPr>
            <a:endParaRPr lang="en-US" sz="2400" dirty="0"/>
          </a:p>
          <a:p>
            <a:pPr algn="ctr">
              <a:defRPr/>
            </a:pPr>
            <a:r>
              <a:rPr lang="en-US" sz="2400" dirty="0" smtClean="0"/>
              <a:t>Now use this strategy on </a:t>
            </a:r>
            <a:r>
              <a:rPr lang="en-US" sz="2400" b="1" dirty="0" smtClean="0"/>
              <a:t>a part of a text </a:t>
            </a:r>
            <a:r>
              <a:rPr lang="en-US" sz="2400" dirty="0" smtClean="0"/>
              <a:t>where you need to </a:t>
            </a:r>
            <a:r>
              <a:rPr lang="en-US" sz="2400" b="1" i="1" dirty="0" smtClean="0"/>
              <a:t>monitor and fix up </a:t>
            </a:r>
            <a:r>
              <a:rPr lang="en-US" sz="2400" i="1" dirty="0" smtClean="0"/>
              <a:t>your understanding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7" name="Oval Callout 6"/>
          <p:cNvSpPr/>
          <p:nvPr/>
        </p:nvSpPr>
        <p:spPr>
          <a:xfrm>
            <a:off x="3352800" y="1371600"/>
            <a:ext cx="5638800" cy="5111858"/>
          </a:xfrm>
          <a:prstGeom prst="wedgeEllipseCallout">
            <a:avLst>
              <a:gd name="adj1" fmla="val -70928"/>
              <a:gd name="adj2" fmla="val -50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200" dirty="0" smtClean="0"/>
              <a:t>You may not spend as long as I did on your difficult part, but you might if it is hard enough and if you are determined to understand.  </a:t>
            </a:r>
          </a:p>
          <a:p>
            <a:pPr algn="ctr">
              <a:defRPr/>
            </a:pPr>
            <a:endParaRPr lang="en-US" sz="2200" dirty="0"/>
          </a:p>
          <a:p>
            <a:pPr algn="ctr">
              <a:defRPr/>
            </a:pPr>
            <a:r>
              <a:rPr lang="en-US" sz="2200" dirty="0" smtClean="0"/>
              <a:t>You saw me </a:t>
            </a:r>
            <a:r>
              <a:rPr lang="en-US" sz="2200" b="1" dirty="0" smtClean="0"/>
              <a:t>demand understanding </a:t>
            </a:r>
            <a:r>
              <a:rPr lang="en-US" sz="2200" dirty="0" smtClean="0"/>
              <a:t>and </a:t>
            </a:r>
            <a:r>
              <a:rPr lang="en-US" sz="2200" dirty="0" smtClean="0"/>
              <a:t>what </a:t>
            </a:r>
            <a:r>
              <a:rPr lang="en-US" sz="2200" dirty="0" smtClean="0"/>
              <a:t>it took to do so.  Definitely </a:t>
            </a:r>
            <a:r>
              <a:rPr lang="en-US" sz="2200" i="1" dirty="0" smtClean="0"/>
              <a:t>MICER</a:t>
            </a:r>
            <a:r>
              <a:rPr lang="en-US" sz="2200" dirty="0" smtClean="0"/>
              <a:t> has taken far less time in other text situations. </a:t>
            </a:r>
          </a:p>
        </p:txBody>
      </p:sp>
    </p:spTree>
    <p:extLst>
      <p:ext uri="{BB962C8B-B14F-4D97-AF65-F5344CB8AC3E}">
        <p14:creationId xmlns:p14="http://schemas.microsoft.com/office/powerpoint/2010/main" val="29771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48000" y="1288942"/>
            <a:ext cx="5715000" cy="1676400"/>
          </a:xfrm>
          <a:prstGeom prst="wedgeEllipseCallout">
            <a:avLst>
              <a:gd name="adj1" fmla="val -68951"/>
              <a:gd name="adj2" fmla="val 518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/>
              <a:t>Here is the </a:t>
            </a:r>
            <a:r>
              <a:rPr lang="en-US" sz="2400" b="1" i="1" dirty="0" smtClean="0"/>
              <a:t>text</a:t>
            </a:r>
            <a:r>
              <a:rPr lang="en-US" sz="2400" dirty="0" smtClean="0"/>
              <a:t> I will be using </a:t>
            </a:r>
            <a:r>
              <a:rPr lang="en-US" sz="2400" dirty="0" smtClean="0"/>
              <a:t>to demonstrate this strategy.</a:t>
            </a:r>
            <a:endParaRPr lang="en-US" sz="2400" dirty="0"/>
          </a:p>
        </p:txBody>
      </p:sp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25146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3557510" y="-28903"/>
            <a:ext cx="5715000" cy="1752600"/>
          </a:xfrm>
          <a:prstGeom prst="wedgeEllipseCallout">
            <a:avLst>
              <a:gd name="adj1" fmla="val -72361"/>
              <a:gd name="adj2" fmla="val 218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Once again our old friend - Chapter 17 </a:t>
            </a:r>
          </a:p>
          <a:p>
            <a:pPr algn="ctr"/>
            <a:r>
              <a:rPr lang="en-US" sz="2400" b="1" i="1" dirty="0" smtClean="0"/>
              <a:t>“The Periodic Table”</a:t>
            </a:r>
            <a:endParaRPr lang="en-US" sz="2400" b="1" i="1" dirty="0"/>
          </a:p>
        </p:txBody>
      </p:sp>
      <p:pic>
        <p:nvPicPr>
          <p:cNvPr id="7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97483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1"/>
            <a:ext cx="3876402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5306"/>
            <a:ext cx="3962400" cy="471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20" y="2209800"/>
            <a:ext cx="3855736" cy="464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0"/>
            <a:ext cx="3832384" cy="462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4007168" cy="467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942"/>
            <a:ext cx="374801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68293"/>
            <a:ext cx="3855265" cy="4552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8" y="2781642"/>
            <a:ext cx="3820712" cy="468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84" y="2940479"/>
            <a:ext cx="3733800" cy="436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9" y="3042266"/>
            <a:ext cx="3536442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86" y="3208149"/>
            <a:ext cx="406537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8" y="28903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514573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213360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68033" y="1066800"/>
            <a:ext cx="4953000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2068033" y="2140688"/>
            <a:ext cx="2427432" cy="1524000"/>
          </a:xfrm>
          <a:prstGeom prst="wedgeEllipseCallout">
            <a:avLst>
              <a:gd name="adj1" fmla="val -72361"/>
              <a:gd name="adj2" fmla="val 2181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Let’s start with </a:t>
            </a:r>
            <a:r>
              <a:rPr lang="en-US" sz="2400" b="1" i="1" dirty="0" smtClean="0"/>
              <a:t>Monitor</a:t>
            </a:r>
            <a:r>
              <a:rPr lang="en-US" sz="2400" dirty="0" smtClean="0"/>
              <a:t>.</a:t>
            </a:r>
            <a:endParaRPr lang="en-US" sz="2400" b="1" i="1" dirty="0"/>
          </a:p>
        </p:txBody>
      </p:sp>
      <p:pic>
        <p:nvPicPr>
          <p:cNvPr id="2" name="Picture 1" descr="16 ThSh MICER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16704" r="19331" b="61921"/>
          <a:stretch/>
        </p:blipFill>
        <p:spPr>
          <a:xfrm>
            <a:off x="1940870" y="127592"/>
            <a:ext cx="5221930" cy="7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09" y="2071696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1209" y="2454166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" y="3352800"/>
            <a:ext cx="9688763" cy="99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34" y="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433145" y="15766"/>
            <a:ext cx="5955822" cy="2438400"/>
          </a:xfrm>
          <a:prstGeom prst="wedgeEllipseCallout">
            <a:avLst>
              <a:gd name="adj1" fmla="val -61410"/>
              <a:gd name="adj2" fmla="val -15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actually thought I was getting this </a:t>
            </a:r>
            <a:r>
              <a:rPr lang="en-US" sz="2400" b="1" i="1" dirty="0" smtClean="0"/>
              <a:t>until</a:t>
            </a:r>
            <a:r>
              <a:rPr lang="en-US" sz="2400" dirty="0" smtClean="0"/>
              <a:t> p. 214 middle paragraph.</a:t>
            </a:r>
            <a:endParaRPr lang="en-US" sz="2400" b="1" i="1" dirty="0"/>
          </a:p>
        </p:txBody>
      </p:sp>
      <p:sp>
        <p:nvSpPr>
          <p:cNvPr id="7" name="Oval Callout 6"/>
          <p:cNvSpPr/>
          <p:nvPr/>
        </p:nvSpPr>
        <p:spPr>
          <a:xfrm>
            <a:off x="2416282" y="2628"/>
            <a:ext cx="5955822" cy="2438400"/>
          </a:xfrm>
          <a:prstGeom prst="wedgeEllipseCallout">
            <a:avLst>
              <a:gd name="adj1" fmla="val -62469"/>
              <a:gd name="adj2" fmla="val -15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Then, my fragile understanding </a:t>
            </a:r>
            <a:r>
              <a:rPr lang="en-US" sz="2400" b="1" i="1" dirty="0" smtClean="0"/>
              <a:t>collapsed</a:t>
            </a:r>
            <a:r>
              <a:rPr lang="en-US" sz="2400" dirty="0" smtClean="0"/>
              <a:t>.</a:t>
            </a:r>
            <a:endParaRPr lang="en-US" sz="2400" b="1" i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/>
          <a:stretch/>
        </p:blipFill>
        <p:spPr>
          <a:xfrm>
            <a:off x="934517" y="2551814"/>
            <a:ext cx="7437587" cy="430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52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" y="1676400"/>
            <a:ext cx="9688763" cy="99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4600" y="2171700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I thought so – until p. 214 middle paragraph; then my fragile understanding collapsed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6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33" y="1"/>
            <a:ext cx="1355834" cy="13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447800" y="76200"/>
            <a:ext cx="3755918" cy="1368972"/>
          </a:xfrm>
          <a:prstGeom prst="wedgeEllipseCallout">
            <a:avLst>
              <a:gd name="adj1" fmla="val -62469"/>
              <a:gd name="adj2" fmla="val -158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put my thoughts </a:t>
            </a:r>
            <a:r>
              <a:rPr lang="en-US" sz="2400" dirty="0" smtClean="0"/>
              <a:t>onto </a:t>
            </a:r>
            <a:r>
              <a:rPr lang="en-US" sz="2400" dirty="0" smtClean="0"/>
              <a:t>the </a:t>
            </a:r>
            <a:r>
              <a:rPr lang="en-US" sz="2400" dirty="0" err="1" smtClean="0"/>
              <a:t>ThinkSheet</a:t>
            </a:r>
            <a:r>
              <a:rPr lang="en-US" sz="2400" dirty="0" smtClean="0"/>
              <a:t>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796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.c.lnkd.licdn.com/media/p/1/000/1ca/160/30a2f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7863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590800" y="439388"/>
            <a:ext cx="5955822" cy="2438400"/>
          </a:xfrm>
          <a:prstGeom prst="wedgeEllipseCallout">
            <a:avLst>
              <a:gd name="adj1" fmla="val -64057"/>
              <a:gd name="adj2" fmla="val -2098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but feel if I can understand this </a:t>
            </a:r>
            <a:r>
              <a:rPr lang="en-US" sz="3200" b="1" i="1" dirty="0"/>
              <a:t>one paragraph</a:t>
            </a:r>
            <a:r>
              <a:rPr lang="en-US" sz="3200" dirty="0"/>
              <a:t>, </a:t>
            </a:r>
            <a:endParaRPr lang="en-US" sz="3200" b="1" i="1" dirty="0"/>
          </a:p>
        </p:txBody>
      </p:sp>
      <p:sp>
        <p:nvSpPr>
          <p:cNvPr id="7" name="Oval Callout 6"/>
          <p:cNvSpPr/>
          <p:nvPr/>
        </p:nvSpPr>
        <p:spPr>
          <a:xfrm>
            <a:off x="2604977" y="439388"/>
            <a:ext cx="5955822" cy="2438400"/>
          </a:xfrm>
          <a:prstGeom prst="wedgeEllipseCallout">
            <a:avLst>
              <a:gd name="adj1" fmla="val -63793"/>
              <a:gd name="adj2" fmla="val -2098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have lots and lots of </a:t>
            </a:r>
            <a:r>
              <a:rPr lang="en-US" sz="3200" b="1" i="1" dirty="0" smtClean="0"/>
              <a:t>questions</a:t>
            </a:r>
            <a:r>
              <a:rPr lang="en-US" sz="3200" dirty="0" smtClean="0"/>
              <a:t>,</a:t>
            </a:r>
            <a:endParaRPr lang="en-US" sz="3200" b="1" i="1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0" y="3505200"/>
            <a:ext cx="989322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Oval Callout 10"/>
          <p:cNvSpPr/>
          <p:nvPr/>
        </p:nvSpPr>
        <p:spPr>
          <a:xfrm>
            <a:off x="2640419" y="439388"/>
            <a:ext cx="5955822" cy="2438400"/>
          </a:xfrm>
          <a:prstGeom prst="wedgeEllipseCallout">
            <a:avLst>
              <a:gd name="adj1" fmla="val -65381"/>
              <a:gd name="adj2" fmla="val -2163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I’ll better understand </a:t>
            </a:r>
            <a:r>
              <a:rPr lang="en-US" sz="3200" b="1" i="1" dirty="0"/>
              <a:t>the rest </a:t>
            </a:r>
            <a:r>
              <a:rPr lang="en-US" sz="3200" dirty="0"/>
              <a:t>of the chapter.</a:t>
            </a:r>
            <a:endParaRPr lang="en-US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009" y="2071696"/>
            <a:ext cx="1676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Read Here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91209" y="2454166"/>
            <a:ext cx="0" cy="822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2654778" y="457200"/>
            <a:ext cx="5955822" cy="2438400"/>
          </a:xfrm>
          <a:prstGeom prst="wedgeEllipseCallout">
            <a:avLst>
              <a:gd name="adj1" fmla="val -63793"/>
              <a:gd name="adj2" fmla="val -2098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This paragraph is a big </a:t>
            </a:r>
            <a:r>
              <a:rPr lang="en-US" sz="3200" b="1" i="1" dirty="0" smtClean="0"/>
              <a:t>trouble spot</a:t>
            </a:r>
            <a:r>
              <a:rPr lang="en-US" sz="3200" dirty="0" smtClean="0"/>
              <a:t>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40156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17625</TotalTime>
  <Words>2410</Words>
  <Application>Microsoft Office PowerPoint</Application>
  <PresentationFormat>On-screen Show (4:3)</PresentationFormat>
  <Paragraphs>156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MICER (Monitor, Identify, Creatively Explore, Reflect)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Target, Track, and Defend</dc:title>
  <dc:creator>Kenneth Plummer</dc:creator>
  <cp:lastModifiedBy>Marné B. Isakson</cp:lastModifiedBy>
  <cp:revision>154</cp:revision>
  <dcterms:created xsi:type="dcterms:W3CDTF">2013-02-05T16:45:15Z</dcterms:created>
  <dcterms:modified xsi:type="dcterms:W3CDTF">2015-01-10T03:29:01Z</dcterms:modified>
</cp:coreProperties>
</file>