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8" r:id="rId3"/>
    <p:sldId id="320" r:id="rId4"/>
    <p:sldId id="323" r:id="rId5"/>
    <p:sldId id="325" r:id="rId6"/>
    <p:sldId id="286" r:id="rId7"/>
    <p:sldId id="355" r:id="rId8"/>
    <p:sldId id="354" r:id="rId9"/>
    <p:sldId id="257" r:id="rId10"/>
    <p:sldId id="287" r:id="rId11"/>
    <p:sldId id="326" r:id="rId12"/>
    <p:sldId id="303" r:id="rId13"/>
    <p:sldId id="327" r:id="rId14"/>
    <p:sldId id="328" r:id="rId15"/>
    <p:sldId id="329" r:id="rId16"/>
    <p:sldId id="330" r:id="rId17"/>
    <p:sldId id="331" r:id="rId18"/>
    <p:sldId id="304" r:id="rId19"/>
    <p:sldId id="356" r:id="rId20"/>
    <p:sldId id="332" r:id="rId21"/>
    <p:sldId id="334" r:id="rId22"/>
    <p:sldId id="335" r:id="rId23"/>
    <p:sldId id="336" r:id="rId24"/>
    <p:sldId id="337" r:id="rId25"/>
    <p:sldId id="339" r:id="rId26"/>
    <p:sldId id="358" r:id="rId27"/>
    <p:sldId id="340" r:id="rId28"/>
    <p:sldId id="348" r:id="rId29"/>
    <p:sldId id="344" r:id="rId30"/>
    <p:sldId id="350" r:id="rId31"/>
    <p:sldId id="351" r:id="rId32"/>
    <p:sldId id="342" r:id="rId33"/>
    <p:sldId id="345" r:id="rId34"/>
    <p:sldId id="347" r:id="rId35"/>
    <p:sldId id="352" r:id="rId36"/>
    <p:sldId id="357" r:id="rId37"/>
    <p:sldId id="288" r:id="rId38"/>
    <p:sldId id="35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59E8FD-DBAA-466F-9168-2461EDD20049}" v="3" dt="2022-06-29T18:44:19.3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2895" autoAdjust="0"/>
  </p:normalViewPr>
  <p:slideViewPr>
    <p:cSldViewPr>
      <p:cViewPr varScale="1">
        <p:scale>
          <a:sx n="79" d="100"/>
          <a:sy n="79" d="100"/>
        </p:scale>
        <p:origin x="1555"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4A51BA-36C0-4AA7-B4F2-AC3734F1C2AE}" type="datetimeFigureOut">
              <a:rPr lang="en-US" smtClean="0"/>
              <a:t>7/18/2022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FE83BF-F75C-4B2D-A56A-0C9581E4CF53}" type="slidenum">
              <a:rPr lang="en-US" smtClean="0"/>
              <a:t>‹#›</a:t>
            </a:fld>
            <a:endParaRPr lang="en-US"/>
          </a:p>
        </p:txBody>
      </p:sp>
    </p:spTree>
    <p:extLst>
      <p:ext uri="{BB962C8B-B14F-4D97-AF65-F5344CB8AC3E}">
        <p14:creationId xmlns:p14="http://schemas.microsoft.com/office/powerpoint/2010/main" val="672992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2</a:t>
            </a:fld>
            <a:endParaRPr lang="en-US"/>
          </a:p>
        </p:txBody>
      </p:sp>
    </p:spTree>
    <p:extLst>
      <p:ext uri="{BB962C8B-B14F-4D97-AF65-F5344CB8AC3E}">
        <p14:creationId xmlns:p14="http://schemas.microsoft.com/office/powerpoint/2010/main" val="3848457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25</a:t>
            </a:fld>
            <a:endParaRPr lang="en-US"/>
          </a:p>
        </p:txBody>
      </p:sp>
    </p:spTree>
    <p:extLst>
      <p:ext uri="{BB962C8B-B14F-4D97-AF65-F5344CB8AC3E}">
        <p14:creationId xmlns:p14="http://schemas.microsoft.com/office/powerpoint/2010/main" val="112655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27</a:t>
            </a:fld>
            <a:endParaRPr lang="en-US"/>
          </a:p>
        </p:txBody>
      </p:sp>
    </p:spTree>
    <p:extLst>
      <p:ext uri="{BB962C8B-B14F-4D97-AF65-F5344CB8AC3E}">
        <p14:creationId xmlns:p14="http://schemas.microsoft.com/office/powerpoint/2010/main" val="921113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28</a:t>
            </a:fld>
            <a:endParaRPr lang="en-US"/>
          </a:p>
        </p:txBody>
      </p:sp>
    </p:spTree>
    <p:extLst>
      <p:ext uri="{BB962C8B-B14F-4D97-AF65-F5344CB8AC3E}">
        <p14:creationId xmlns:p14="http://schemas.microsoft.com/office/powerpoint/2010/main" val="921113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32</a:t>
            </a:fld>
            <a:endParaRPr lang="en-US"/>
          </a:p>
        </p:txBody>
      </p:sp>
    </p:spTree>
    <p:extLst>
      <p:ext uri="{BB962C8B-B14F-4D97-AF65-F5344CB8AC3E}">
        <p14:creationId xmlns:p14="http://schemas.microsoft.com/office/powerpoint/2010/main" val="921113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37</a:t>
            </a:fld>
            <a:endParaRPr lang="en-US"/>
          </a:p>
        </p:txBody>
      </p:sp>
    </p:spTree>
    <p:extLst>
      <p:ext uri="{BB962C8B-B14F-4D97-AF65-F5344CB8AC3E}">
        <p14:creationId xmlns:p14="http://schemas.microsoft.com/office/powerpoint/2010/main" val="112655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38</a:t>
            </a:fld>
            <a:endParaRPr lang="en-US"/>
          </a:p>
        </p:txBody>
      </p:sp>
    </p:spTree>
    <p:extLst>
      <p:ext uri="{BB962C8B-B14F-4D97-AF65-F5344CB8AC3E}">
        <p14:creationId xmlns:p14="http://schemas.microsoft.com/office/powerpoint/2010/main" val="112655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7F8A06-1B12-45A6-8A18-87284765C065}" type="slidenum">
              <a:rPr lang="en-US" smtClean="0"/>
              <a:t>3</a:t>
            </a:fld>
            <a:endParaRPr lang="en-US" dirty="0"/>
          </a:p>
        </p:txBody>
      </p:sp>
    </p:spTree>
    <p:extLst>
      <p:ext uri="{BB962C8B-B14F-4D97-AF65-F5344CB8AC3E}">
        <p14:creationId xmlns:p14="http://schemas.microsoft.com/office/powerpoint/2010/main" val="262886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6</a:t>
            </a:fld>
            <a:endParaRPr lang="en-US"/>
          </a:p>
        </p:txBody>
      </p:sp>
    </p:spTree>
    <p:extLst>
      <p:ext uri="{BB962C8B-B14F-4D97-AF65-F5344CB8AC3E}">
        <p14:creationId xmlns:p14="http://schemas.microsoft.com/office/powerpoint/2010/main" val="3848457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a:t>Unless </a:t>
            </a:r>
            <a:r>
              <a:rPr lang="en-US" sz="1200" i="1"/>
              <a:t>metacognitive awareness </a:t>
            </a:r>
            <a:r>
              <a:rPr lang="en-US" sz="1200"/>
              <a:t>is occurring, a reader can mindlessly go through a text, pick up very little from it or misinformation, and not remember what was read.</a:t>
            </a:r>
          </a:p>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12</a:t>
            </a:fld>
            <a:endParaRPr lang="en-US"/>
          </a:p>
        </p:txBody>
      </p:sp>
    </p:spTree>
    <p:extLst>
      <p:ext uri="{BB962C8B-B14F-4D97-AF65-F5344CB8AC3E}">
        <p14:creationId xmlns:p14="http://schemas.microsoft.com/office/powerpoint/2010/main" val="921113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13</a:t>
            </a:fld>
            <a:endParaRPr lang="en-US"/>
          </a:p>
        </p:txBody>
      </p:sp>
    </p:spTree>
    <p:extLst>
      <p:ext uri="{BB962C8B-B14F-4D97-AF65-F5344CB8AC3E}">
        <p14:creationId xmlns:p14="http://schemas.microsoft.com/office/powerpoint/2010/main" val="921113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14</a:t>
            </a:fld>
            <a:endParaRPr lang="en-US"/>
          </a:p>
        </p:txBody>
      </p:sp>
    </p:spTree>
    <p:extLst>
      <p:ext uri="{BB962C8B-B14F-4D97-AF65-F5344CB8AC3E}">
        <p14:creationId xmlns:p14="http://schemas.microsoft.com/office/powerpoint/2010/main" val="9211137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15</a:t>
            </a:fld>
            <a:endParaRPr lang="en-US"/>
          </a:p>
        </p:txBody>
      </p:sp>
    </p:spTree>
    <p:extLst>
      <p:ext uri="{BB962C8B-B14F-4D97-AF65-F5344CB8AC3E}">
        <p14:creationId xmlns:p14="http://schemas.microsoft.com/office/powerpoint/2010/main" val="921113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16</a:t>
            </a:fld>
            <a:endParaRPr lang="en-US"/>
          </a:p>
        </p:txBody>
      </p:sp>
    </p:spTree>
    <p:extLst>
      <p:ext uri="{BB962C8B-B14F-4D97-AF65-F5344CB8AC3E}">
        <p14:creationId xmlns:p14="http://schemas.microsoft.com/office/powerpoint/2010/main" val="921113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E83BF-F75C-4B2D-A56A-0C9581E4CF53}" type="slidenum">
              <a:rPr lang="en-US" smtClean="0"/>
              <a:t>17</a:t>
            </a:fld>
            <a:endParaRPr lang="en-US"/>
          </a:p>
        </p:txBody>
      </p:sp>
    </p:spTree>
    <p:extLst>
      <p:ext uri="{BB962C8B-B14F-4D97-AF65-F5344CB8AC3E}">
        <p14:creationId xmlns:p14="http://schemas.microsoft.com/office/powerpoint/2010/main" val="921113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FDD47CF-9751-420B-8C64-FBE36FCEC74B}"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2C4A19-1378-443F-95FB-233CDF8E7925}" type="slidenum">
              <a:rPr lang="en-US" smtClean="0"/>
              <a:t>‹#›</a:t>
            </a:fld>
            <a:endParaRPr lang="en-US"/>
          </a:p>
        </p:txBody>
      </p:sp>
    </p:spTree>
    <p:extLst>
      <p:ext uri="{BB962C8B-B14F-4D97-AF65-F5344CB8AC3E}">
        <p14:creationId xmlns:p14="http://schemas.microsoft.com/office/powerpoint/2010/main" val="2059879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DD47CF-9751-420B-8C64-FBE36FCEC74B}"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2C4A19-1378-443F-95FB-233CDF8E7925}" type="slidenum">
              <a:rPr lang="en-US" smtClean="0"/>
              <a:t>‹#›</a:t>
            </a:fld>
            <a:endParaRPr lang="en-US"/>
          </a:p>
        </p:txBody>
      </p:sp>
    </p:spTree>
    <p:extLst>
      <p:ext uri="{BB962C8B-B14F-4D97-AF65-F5344CB8AC3E}">
        <p14:creationId xmlns:p14="http://schemas.microsoft.com/office/powerpoint/2010/main" val="3529001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DD47CF-9751-420B-8C64-FBE36FCEC74B}"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2C4A19-1378-443F-95FB-233CDF8E7925}" type="slidenum">
              <a:rPr lang="en-US" smtClean="0"/>
              <a:t>‹#›</a:t>
            </a:fld>
            <a:endParaRPr lang="en-US"/>
          </a:p>
        </p:txBody>
      </p:sp>
    </p:spTree>
    <p:extLst>
      <p:ext uri="{BB962C8B-B14F-4D97-AF65-F5344CB8AC3E}">
        <p14:creationId xmlns:p14="http://schemas.microsoft.com/office/powerpoint/2010/main" val="2526331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DD47CF-9751-420B-8C64-FBE36FCEC74B}"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2C4A19-1378-443F-95FB-233CDF8E7925}" type="slidenum">
              <a:rPr lang="en-US" smtClean="0"/>
              <a:t>‹#›</a:t>
            </a:fld>
            <a:endParaRPr lang="en-US"/>
          </a:p>
        </p:txBody>
      </p:sp>
    </p:spTree>
    <p:extLst>
      <p:ext uri="{BB962C8B-B14F-4D97-AF65-F5344CB8AC3E}">
        <p14:creationId xmlns:p14="http://schemas.microsoft.com/office/powerpoint/2010/main" val="394616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DD47CF-9751-420B-8C64-FBE36FCEC74B}"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2C4A19-1378-443F-95FB-233CDF8E7925}" type="slidenum">
              <a:rPr lang="en-US" smtClean="0"/>
              <a:t>‹#›</a:t>
            </a:fld>
            <a:endParaRPr lang="en-US"/>
          </a:p>
        </p:txBody>
      </p:sp>
    </p:spTree>
    <p:extLst>
      <p:ext uri="{BB962C8B-B14F-4D97-AF65-F5344CB8AC3E}">
        <p14:creationId xmlns:p14="http://schemas.microsoft.com/office/powerpoint/2010/main" val="485747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FDD47CF-9751-420B-8C64-FBE36FCEC74B}"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2C4A19-1378-443F-95FB-233CDF8E7925}" type="slidenum">
              <a:rPr lang="en-US" smtClean="0"/>
              <a:t>‹#›</a:t>
            </a:fld>
            <a:endParaRPr lang="en-US"/>
          </a:p>
        </p:txBody>
      </p:sp>
    </p:spTree>
    <p:extLst>
      <p:ext uri="{BB962C8B-B14F-4D97-AF65-F5344CB8AC3E}">
        <p14:creationId xmlns:p14="http://schemas.microsoft.com/office/powerpoint/2010/main" val="1896780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FDD47CF-9751-420B-8C64-FBE36FCEC74B}" type="datetimeFigureOut">
              <a:rPr lang="en-US" smtClean="0"/>
              <a:t>7/18/2022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2C4A19-1378-443F-95FB-233CDF8E7925}" type="slidenum">
              <a:rPr lang="en-US" smtClean="0"/>
              <a:t>‹#›</a:t>
            </a:fld>
            <a:endParaRPr lang="en-US"/>
          </a:p>
        </p:txBody>
      </p:sp>
    </p:spTree>
    <p:extLst>
      <p:ext uri="{BB962C8B-B14F-4D97-AF65-F5344CB8AC3E}">
        <p14:creationId xmlns:p14="http://schemas.microsoft.com/office/powerpoint/2010/main" val="53073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DD47CF-9751-420B-8C64-FBE36FCEC74B}" type="datetimeFigureOut">
              <a:rPr lang="en-US" smtClean="0"/>
              <a:t>7/18/2022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2C4A19-1378-443F-95FB-233CDF8E7925}" type="slidenum">
              <a:rPr lang="en-US" smtClean="0"/>
              <a:t>‹#›</a:t>
            </a:fld>
            <a:endParaRPr lang="en-US"/>
          </a:p>
        </p:txBody>
      </p:sp>
    </p:spTree>
    <p:extLst>
      <p:ext uri="{BB962C8B-B14F-4D97-AF65-F5344CB8AC3E}">
        <p14:creationId xmlns:p14="http://schemas.microsoft.com/office/powerpoint/2010/main" val="2869459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DD47CF-9751-420B-8C64-FBE36FCEC74B}" type="datetimeFigureOut">
              <a:rPr lang="en-US" smtClean="0"/>
              <a:t>7/18/2022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2C4A19-1378-443F-95FB-233CDF8E7925}" type="slidenum">
              <a:rPr lang="en-US" smtClean="0"/>
              <a:t>‹#›</a:t>
            </a:fld>
            <a:endParaRPr lang="en-US"/>
          </a:p>
        </p:txBody>
      </p:sp>
    </p:spTree>
    <p:extLst>
      <p:ext uri="{BB962C8B-B14F-4D97-AF65-F5344CB8AC3E}">
        <p14:creationId xmlns:p14="http://schemas.microsoft.com/office/powerpoint/2010/main" val="83037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DD47CF-9751-420B-8C64-FBE36FCEC74B}"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2C4A19-1378-443F-95FB-233CDF8E7925}" type="slidenum">
              <a:rPr lang="en-US" smtClean="0"/>
              <a:t>‹#›</a:t>
            </a:fld>
            <a:endParaRPr lang="en-US"/>
          </a:p>
        </p:txBody>
      </p:sp>
    </p:spTree>
    <p:extLst>
      <p:ext uri="{BB962C8B-B14F-4D97-AF65-F5344CB8AC3E}">
        <p14:creationId xmlns:p14="http://schemas.microsoft.com/office/powerpoint/2010/main" val="3210600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DD47CF-9751-420B-8C64-FBE36FCEC74B}"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2C4A19-1378-443F-95FB-233CDF8E7925}" type="slidenum">
              <a:rPr lang="en-US" smtClean="0"/>
              <a:t>‹#›</a:t>
            </a:fld>
            <a:endParaRPr lang="en-US"/>
          </a:p>
        </p:txBody>
      </p:sp>
    </p:spTree>
    <p:extLst>
      <p:ext uri="{BB962C8B-B14F-4D97-AF65-F5344CB8AC3E}">
        <p14:creationId xmlns:p14="http://schemas.microsoft.com/office/powerpoint/2010/main" val="141772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DD47CF-9751-420B-8C64-FBE36FCEC74B}" type="datetimeFigureOut">
              <a:rPr lang="en-US" smtClean="0"/>
              <a:t>7/18/2022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2C4A19-1378-443F-95FB-233CDF8E7925}" type="slidenum">
              <a:rPr lang="en-US" smtClean="0"/>
              <a:t>‹#›</a:t>
            </a:fld>
            <a:endParaRPr lang="en-US"/>
          </a:p>
        </p:txBody>
      </p:sp>
    </p:spTree>
    <p:extLst>
      <p:ext uri="{BB962C8B-B14F-4D97-AF65-F5344CB8AC3E}">
        <p14:creationId xmlns:p14="http://schemas.microsoft.com/office/powerpoint/2010/main" val="1435346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Four Key Concepts for Reading </a:t>
            </a:r>
            <a:r>
              <a:rPr lang="fr-FR" dirty="0" err="1"/>
              <a:t>Academic</a:t>
            </a:r>
            <a:r>
              <a:rPr lang="fr-FR" dirty="0"/>
              <a:t> </a:t>
            </a:r>
            <a:r>
              <a:rPr lang="fr-FR" dirty="0" err="1"/>
              <a:t>Texts</a:t>
            </a:r>
            <a:endParaRPr lang="en-US" dirty="0"/>
          </a:p>
        </p:txBody>
      </p:sp>
      <p:sp>
        <p:nvSpPr>
          <p:cNvPr id="3" name="Subtitle 2"/>
          <p:cNvSpPr>
            <a:spLocks noGrp="1"/>
          </p:cNvSpPr>
          <p:nvPr>
            <p:ph type="subTitle" idx="1"/>
          </p:nvPr>
        </p:nvSpPr>
        <p:spPr/>
        <p:txBody>
          <a:bodyPr/>
          <a:lstStyle/>
          <a:p>
            <a:r>
              <a:rPr lang="en-US" dirty="0"/>
              <a:t>DEMO</a:t>
            </a:r>
          </a:p>
        </p:txBody>
      </p:sp>
    </p:spTree>
    <p:extLst>
      <p:ext uri="{BB962C8B-B14F-4D97-AF65-F5344CB8AC3E}">
        <p14:creationId xmlns:p14="http://schemas.microsoft.com/office/powerpoint/2010/main" val="76689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2">
            <a:extLst>
              <a:ext uri="{28A0092B-C50C-407E-A947-70E740481C1C}">
                <a14:useLocalDpi xmlns:a14="http://schemas.microsoft.com/office/drawing/2010/main" val="0"/>
              </a:ext>
            </a:extLst>
          </a:blip>
          <a:srcRect l="78306" t="18710" r="5367" b="43049"/>
          <a:stretch/>
        </p:blipFill>
        <p:spPr bwMode="auto">
          <a:xfrm>
            <a:off x="1295400" y="1207778"/>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3581400" y="1963057"/>
            <a:ext cx="4571999" cy="1799769"/>
          </a:xfrm>
          <a:prstGeom prst="wedgeEllipseCallout">
            <a:avLst>
              <a:gd name="adj1" fmla="val -70754"/>
              <a:gd name="adj2" fmla="val -157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t>Now for some examples of </a:t>
            </a:r>
            <a:r>
              <a:rPr lang="en-US" sz="2400" i="1" dirty="0"/>
              <a:t>metacognitive thinking.</a:t>
            </a:r>
            <a:endParaRPr lang="en-US" sz="2400" dirty="0"/>
          </a:p>
        </p:txBody>
      </p:sp>
    </p:spTree>
    <p:extLst>
      <p:ext uri="{BB962C8B-B14F-4D97-AF65-F5344CB8AC3E}">
        <p14:creationId xmlns:p14="http://schemas.microsoft.com/office/powerpoint/2010/main" val="138142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a:t>
            </a:r>
            <a:r>
              <a:rPr lang="en-US" b="1" dirty="0"/>
              <a:t>Metacognitive Thinking</a:t>
            </a:r>
          </a:p>
        </p:txBody>
      </p:sp>
      <p:sp>
        <p:nvSpPr>
          <p:cNvPr id="3" name="Content Placeholder 2"/>
          <p:cNvSpPr>
            <a:spLocks noGrp="1"/>
          </p:cNvSpPr>
          <p:nvPr>
            <p:ph idx="1"/>
          </p:nvPr>
        </p:nvSpPr>
        <p:spPr/>
        <p:txBody>
          <a:bodyPr>
            <a:normAutofit fontScale="85000" lnSpcReduction="20000"/>
          </a:bodyPr>
          <a:lstStyle/>
          <a:p>
            <a:r>
              <a:rPr lang="en-US" i="1" dirty="0">
                <a:latin typeface="Garamond" panose="02020404030301010803" pitchFamily="18" charset="0"/>
              </a:rPr>
              <a:t>“Moby Dick </a:t>
            </a:r>
            <a:r>
              <a:rPr lang="en-US" dirty="0">
                <a:latin typeface="Garamond" panose="02020404030301010803" pitchFamily="18" charset="0"/>
              </a:rPr>
              <a:t>is a tough text. This is the fourth time I have started it. Because I really want to read it well this time, what shall I do differently?” </a:t>
            </a:r>
          </a:p>
          <a:p>
            <a:endParaRPr lang="en-US" dirty="0">
              <a:latin typeface="Garamond" panose="02020404030301010803" pitchFamily="18" charset="0"/>
            </a:endParaRPr>
          </a:p>
          <a:p>
            <a:r>
              <a:rPr lang="en-US" dirty="0">
                <a:latin typeface="Garamond" panose="02020404030301010803" pitchFamily="18" charset="0"/>
              </a:rPr>
              <a:t>“I’m not getting this part. I am going to read it aloud, circle the words I don’t know, and try to say each sentence in my own words. Maybe that will help.”</a:t>
            </a:r>
          </a:p>
          <a:p>
            <a:endParaRPr lang="en-US" dirty="0">
              <a:latin typeface="Garamond" panose="02020404030301010803" pitchFamily="18" charset="0"/>
            </a:endParaRPr>
          </a:p>
          <a:p>
            <a:r>
              <a:rPr lang="en-US" dirty="0">
                <a:latin typeface="Garamond" panose="02020404030301010803" pitchFamily="18" charset="0"/>
              </a:rPr>
              <a:t>“I must understand this equation. It seems key to the whole section. I want to figure it out for myself.  . . . . (later) I think I get it now.  I’m going to explain it to Fred to be sure.”</a:t>
            </a:r>
          </a:p>
        </p:txBody>
      </p:sp>
    </p:spTree>
    <p:extLst>
      <p:ext uri="{BB962C8B-B14F-4D97-AF65-F5344CB8AC3E}">
        <p14:creationId xmlns:p14="http://schemas.microsoft.com/office/powerpoint/2010/main" val="392269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914400" y="1207778"/>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2895601" y="1066800"/>
            <a:ext cx="5638800" cy="3810000"/>
          </a:xfrm>
          <a:prstGeom prst="wedgeEllipseCallout">
            <a:avLst>
              <a:gd name="adj1" fmla="val -63206"/>
              <a:gd name="adj2" fmla="val -17781"/>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2300" dirty="0"/>
              <a:t>Did you notice that these folks</a:t>
            </a:r>
          </a:p>
          <a:p>
            <a:r>
              <a:rPr lang="en-US" sz="2300" dirty="0"/>
              <a:t> </a:t>
            </a:r>
            <a:r>
              <a:rPr lang="en-US" sz="2300" b="1" dirty="0"/>
              <a:t>recognized</a:t>
            </a:r>
            <a:r>
              <a:rPr lang="en-US" sz="2300" dirty="0"/>
              <a:t> a break down in some aspect of understanding the text, </a:t>
            </a:r>
            <a:r>
              <a:rPr lang="en-US" sz="2300" b="1" dirty="0"/>
              <a:t>thought</a:t>
            </a:r>
            <a:r>
              <a:rPr lang="en-US" sz="2300" dirty="0"/>
              <a:t> what to do about it, and </a:t>
            </a:r>
            <a:r>
              <a:rPr lang="en-US" sz="2300" b="1" dirty="0"/>
              <a:t>regulated</a:t>
            </a:r>
            <a:r>
              <a:rPr lang="en-US" sz="2300" dirty="0"/>
              <a:t> and </a:t>
            </a:r>
            <a:r>
              <a:rPr lang="en-US" sz="2300" b="1" dirty="0"/>
              <a:t>evaluated</a:t>
            </a:r>
            <a:r>
              <a:rPr lang="en-US" sz="2300" dirty="0"/>
              <a:t> their progress?</a:t>
            </a:r>
          </a:p>
          <a:p>
            <a:endParaRPr lang="en-US" sz="2300" dirty="0"/>
          </a:p>
        </p:txBody>
      </p:sp>
    </p:spTree>
    <p:extLst>
      <p:ext uri="{BB962C8B-B14F-4D97-AF65-F5344CB8AC3E}">
        <p14:creationId xmlns:p14="http://schemas.microsoft.com/office/powerpoint/2010/main" val="3500831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914400" y="1207778"/>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2895601" y="1066800"/>
            <a:ext cx="5638800" cy="3810000"/>
          </a:xfrm>
          <a:prstGeom prst="wedgeEllipseCallout">
            <a:avLst>
              <a:gd name="adj1" fmla="val -63206"/>
              <a:gd name="adj2" fmla="val -17781"/>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a:t>Unless </a:t>
            </a:r>
            <a:r>
              <a:rPr lang="en-US" sz="2400" i="1" dirty="0"/>
              <a:t>metacognitive awareness </a:t>
            </a:r>
            <a:r>
              <a:rPr lang="en-US" sz="2400" dirty="0"/>
              <a:t>is occurring, a reader can mindlessly go through a text, pick up very little from it or can be satisfied with misunderstanding, </a:t>
            </a:r>
          </a:p>
          <a:p>
            <a:pPr algn="ctr">
              <a:defRPr/>
            </a:pPr>
            <a:r>
              <a:rPr lang="en-US" sz="2400" dirty="0"/>
              <a:t>and remember little of </a:t>
            </a:r>
          </a:p>
          <a:p>
            <a:pPr algn="ctr">
              <a:defRPr/>
            </a:pPr>
            <a:r>
              <a:rPr lang="en-US" sz="2400" dirty="0"/>
              <a:t>what was read.</a:t>
            </a:r>
          </a:p>
        </p:txBody>
      </p:sp>
    </p:spTree>
    <p:extLst>
      <p:ext uri="{BB962C8B-B14F-4D97-AF65-F5344CB8AC3E}">
        <p14:creationId xmlns:p14="http://schemas.microsoft.com/office/powerpoint/2010/main" val="2455947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914400" y="1207778"/>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2895601" y="1106714"/>
            <a:ext cx="5638800" cy="3810000"/>
          </a:xfrm>
          <a:prstGeom prst="wedgeEllipseCallout">
            <a:avLst>
              <a:gd name="adj1" fmla="val -63206"/>
              <a:gd name="adj2" fmla="val -17781"/>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a:t>When reading an academic text, always be </a:t>
            </a:r>
            <a:r>
              <a:rPr lang="en-US" sz="2400" i="1" dirty="0"/>
              <a:t>metacognitively aware.  </a:t>
            </a:r>
          </a:p>
          <a:p>
            <a:pPr algn="ctr">
              <a:defRPr/>
            </a:pPr>
            <a:endParaRPr lang="en-US" sz="2400" i="1" dirty="0"/>
          </a:p>
          <a:p>
            <a:pPr algn="ctr">
              <a:defRPr/>
            </a:pPr>
            <a:r>
              <a:rPr lang="en-US" sz="2400" dirty="0"/>
              <a:t>With it, you will do what it takes to move more deeply into real learning.</a:t>
            </a:r>
          </a:p>
        </p:txBody>
      </p:sp>
    </p:spTree>
    <p:extLst>
      <p:ext uri="{BB962C8B-B14F-4D97-AF65-F5344CB8AC3E}">
        <p14:creationId xmlns:p14="http://schemas.microsoft.com/office/powerpoint/2010/main" val="271677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6629400" y="1447800"/>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304800" y="1030514"/>
            <a:ext cx="5638800" cy="3810000"/>
          </a:xfrm>
          <a:prstGeom prst="wedgeEllipseCallout">
            <a:avLst>
              <a:gd name="adj1" fmla="val 67296"/>
              <a:gd name="adj2" fmla="val -4447"/>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a:t>Now for </a:t>
            </a:r>
            <a:r>
              <a:rPr lang="en-US" sz="3000" b="1" dirty="0"/>
              <a:t>Layered Reading</a:t>
            </a:r>
            <a:r>
              <a:rPr lang="en-US" sz="2400" dirty="0"/>
              <a:t>.  </a:t>
            </a:r>
          </a:p>
          <a:p>
            <a:pPr algn="ctr">
              <a:defRPr/>
            </a:pPr>
            <a:endParaRPr lang="en-US" sz="2400" dirty="0"/>
          </a:p>
          <a:p>
            <a:pPr algn="ctr">
              <a:defRPr/>
            </a:pPr>
            <a:r>
              <a:rPr lang="en-US" sz="2400" dirty="0"/>
              <a:t>This is the second most important concept for learning well from an academic text.</a:t>
            </a:r>
          </a:p>
        </p:txBody>
      </p:sp>
    </p:spTree>
    <p:extLst>
      <p:ext uri="{BB962C8B-B14F-4D97-AF65-F5344CB8AC3E}">
        <p14:creationId xmlns:p14="http://schemas.microsoft.com/office/powerpoint/2010/main" val="27167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6781800" y="1837604"/>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1143000" y="21769"/>
            <a:ext cx="5562599" cy="3000831"/>
          </a:xfrm>
          <a:prstGeom prst="wedgeEllipseCallout">
            <a:avLst>
              <a:gd name="adj1" fmla="val 52098"/>
              <a:gd name="adj2" fmla="val 43387"/>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200" dirty="0"/>
              <a:t>Believe it or not, with </a:t>
            </a:r>
            <a:r>
              <a:rPr lang="en-US" sz="2200" i="1" dirty="0"/>
              <a:t>Layered Reading</a:t>
            </a:r>
            <a:r>
              <a:rPr lang="en-US" sz="2200" dirty="0"/>
              <a:t>, you will be able to read the text multiple times with better understanding and in a more timely way than you probably now read a text once. </a:t>
            </a:r>
          </a:p>
        </p:txBody>
      </p:sp>
      <p:sp>
        <p:nvSpPr>
          <p:cNvPr id="5" name="Oval Callout 4"/>
          <p:cNvSpPr/>
          <p:nvPr/>
        </p:nvSpPr>
        <p:spPr>
          <a:xfrm>
            <a:off x="1066799" y="3200400"/>
            <a:ext cx="5638800" cy="3276600"/>
          </a:xfrm>
          <a:prstGeom prst="wedgeEllipseCallout">
            <a:avLst>
              <a:gd name="adj1" fmla="val 60089"/>
              <a:gd name="adj2" fmla="val -47238"/>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200" dirty="0"/>
              <a:t>I can guess that you are saying, “No way! I can’t even get through my text once! How am I going to read it more than once in less time?  </a:t>
            </a:r>
          </a:p>
          <a:p>
            <a:pPr algn="ctr">
              <a:defRPr/>
            </a:pPr>
            <a:r>
              <a:rPr lang="en-US" sz="2200" dirty="0"/>
              <a:t>You are kidding, right?”</a:t>
            </a:r>
          </a:p>
        </p:txBody>
      </p:sp>
    </p:spTree>
    <p:extLst>
      <p:ext uri="{BB962C8B-B14F-4D97-AF65-F5344CB8AC3E}">
        <p14:creationId xmlns:p14="http://schemas.microsoft.com/office/powerpoint/2010/main" val="27167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6934200" y="1752600"/>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304800" y="838200"/>
            <a:ext cx="5791199" cy="3915231"/>
          </a:xfrm>
          <a:prstGeom prst="wedgeEllipseCallout">
            <a:avLst>
              <a:gd name="adj1" fmla="val 67606"/>
              <a:gd name="adj2" fmla="val 9582"/>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200" dirty="0"/>
              <a:t>No, I’m not kidding. You will see.  Just hang in there.</a:t>
            </a:r>
          </a:p>
          <a:p>
            <a:pPr algn="ctr">
              <a:defRPr/>
            </a:pPr>
            <a:endParaRPr lang="en-US" sz="2200" dirty="0"/>
          </a:p>
          <a:p>
            <a:pPr algn="ctr">
              <a:defRPr/>
            </a:pPr>
            <a:r>
              <a:rPr lang="en-US" sz="2200" dirty="0"/>
              <a:t>You read the text each time for different purposes and at different rates. And you will read it at least three times!</a:t>
            </a:r>
          </a:p>
        </p:txBody>
      </p:sp>
    </p:spTree>
    <p:extLst>
      <p:ext uri="{BB962C8B-B14F-4D97-AF65-F5344CB8AC3E}">
        <p14:creationId xmlns:p14="http://schemas.microsoft.com/office/powerpoint/2010/main" val="2424729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About Isakson Literacy"/>
          <p:cNvPicPr>
            <a:picLocks noChangeAspect="1" noChangeArrowheads="1"/>
          </p:cNvPicPr>
          <p:nvPr/>
        </p:nvPicPr>
        <p:blipFill rotWithShape="1">
          <a:blip r:embed="rId2">
            <a:extLst>
              <a:ext uri="{28A0092B-C50C-407E-A947-70E740481C1C}">
                <a14:useLocalDpi xmlns:a14="http://schemas.microsoft.com/office/drawing/2010/main" val="0"/>
              </a:ext>
            </a:extLst>
          </a:blip>
          <a:srcRect l="78306" t="18710" r="5367" b="43049"/>
          <a:stretch/>
        </p:blipFill>
        <p:spPr bwMode="auto">
          <a:xfrm>
            <a:off x="6934200" y="1122509"/>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4" name="Oval Callout 3"/>
          <p:cNvSpPr/>
          <p:nvPr/>
        </p:nvSpPr>
        <p:spPr>
          <a:xfrm>
            <a:off x="152400" y="685800"/>
            <a:ext cx="6248400" cy="5562600"/>
          </a:xfrm>
          <a:prstGeom prst="wedgeEllipseCallout">
            <a:avLst>
              <a:gd name="adj1" fmla="val 66009"/>
              <a:gd name="adj2" fmla="val -16370"/>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200" dirty="0"/>
              <a:t>The three layers of reading:</a:t>
            </a:r>
          </a:p>
          <a:p>
            <a:pPr algn="ctr">
              <a:defRPr/>
            </a:pPr>
            <a:endParaRPr lang="en-US" sz="2200" dirty="0"/>
          </a:p>
          <a:p>
            <a:pPr marL="457200" indent="-457200">
              <a:buFont typeface="+mj-lt"/>
              <a:buAutoNum type="arabicPeriod"/>
              <a:defRPr/>
            </a:pPr>
            <a:r>
              <a:rPr lang="en-US" sz="2200" dirty="0"/>
              <a:t>BEFORE reading—you prepare your mind to learn from the text.</a:t>
            </a:r>
          </a:p>
          <a:p>
            <a:pPr marL="457200" indent="-457200">
              <a:buFont typeface="+mj-lt"/>
              <a:buAutoNum type="arabicPeriod"/>
              <a:defRPr/>
            </a:pPr>
            <a:r>
              <a:rPr lang="en-US" sz="2200" dirty="0"/>
              <a:t>DURING reading—you demand understanding as you read.</a:t>
            </a:r>
          </a:p>
          <a:p>
            <a:pPr marL="457200" indent="-457200">
              <a:buFont typeface="+mj-lt"/>
              <a:buAutoNum type="arabicPeriod"/>
              <a:defRPr/>
            </a:pPr>
            <a:r>
              <a:rPr lang="en-US" sz="2200" dirty="0"/>
              <a:t>AFTER reading—you solidify your learning, expand your understanding, and recognize how you have been transformed by the learning.</a:t>
            </a:r>
          </a:p>
        </p:txBody>
      </p:sp>
    </p:spTree>
    <p:extLst>
      <p:ext uri="{BB962C8B-B14F-4D97-AF65-F5344CB8AC3E}">
        <p14:creationId xmlns:p14="http://schemas.microsoft.com/office/powerpoint/2010/main" val="179396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subTnLst>
                                    <p:animClr clrSpc="rgb" dir="cw">
                                      <p:cBhvr override="childStyle">
                                        <p:cTn dur="1" fill="hold" display="0" masterRel="nextClick" afterEffect="1"/>
                                        <p:tgtEl>
                                          <p:spTgt spid="4">
                                            <p:txEl>
                                              <p:pRg st="2" end="2"/>
                                            </p:txEl>
                                          </p:spTgt>
                                        </p:tgtEl>
                                        <p:attrNameLst>
                                          <p:attrName>ppt_c</p:attrName>
                                        </p:attrNameLst>
                                      </p:cBhvr>
                                      <p:to>
                                        <a:srgbClr val="C0C0C0"/>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subTnLst>
                                    <p:animClr clrSpc="rgb" dir="cw">
                                      <p:cBhvr override="childStyle">
                                        <p:cTn dur="1" fill="hold" display="0" masterRel="nextClick" afterEffect="1"/>
                                        <p:tgtEl>
                                          <p:spTgt spid="4">
                                            <p:txEl>
                                              <p:pRg st="3" end="3"/>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481836" y="424112"/>
            <a:ext cx="6180329" cy="5924550"/>
            <a:chOff x="970348" y="496682"/>
            <a:chExt cx="6180329" cy="5924550"/>
          </a:xfrm>
        </p:grpSpPr>
        <p:pic>
          <p:nvPicPr>
            <p:cNvPr id="3" name="Picture 2" descr="MC90031108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8527" y="496682"/>
              <a:ext cx="5772150" cy="592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rot="1050688">
              <a:off x="970348" y="2368227"/>
              <a:ext cx="1524000" cy="646331"/>
            </a:xfrm>
            <a:prstGeom prst="rect">
              <a:avLst/>
            </a:prstGeom>
            <a:solidFill>
              <a:schemeClr val="bg2"/>
            </a:solidFill>
            <a:ln>
              <a:noFill/>
            </a:ln>
          </p:spPr>
          <p:txBody>
            <a:bodyPr wrap="square" rtlCol="0">
              <a:spAutoFit/>
            </a:bodyPr>
            <a:lstStyle/>
            <a:p>
              <a:pPr algn="ctr"/>
              <a:r>
                <a:rPr lang="en-US" dirty="0">
                  <a:latin typeface="Times New Roman" panose="02020603050405020304" pitchFamily="18" charset="0"/>
                  <a:cs typeface="Times New Roman" panose="02020603050405020304" pitchFamily="18" charset="0"/>
                </a:rPr>
                <a:t>BEFORE</a:t>
              </a:r>
            </a:p>
            <a:p>
              <a:pPr algn="ctr"/>
              <a:r>
                <a:rPr lang="en-US" dirty="0">
                  <a:latin typeface="Times New Roman" panose="02020603050405020304" pitchFamily="18" charset="0"/>
                  <a:cs typeface="Times New Roman" panose="02020603050405020304" pitchFamily="18" charset="0"/>
                </a:rPr>
                <a:t>Layer</a:t>
              </a:r>
            </a:p>
          </p:txBody>
        </p:sp>
        <p:sp>
          <p:nvSpPr>
            <p:cNvPr id="5" name="TextBox 4"/>
            <p:cNvSpPr txBox="1"/>
            <p:nvPr/>
          </p:nvSpPr>
          <p:spPr>
            <a:xfrm rot="928815">
              <a:off x="5312354" y="3715085"/>
              <a:ext cx="1524000" cy="646331"/>
            </a:xfrm>
            <a:prstGeom prst="rect">
              <a:avLst/>
            </a:prstGeom>
            <a:solidFill>
              <a:schemeClr val="bg2"/>
            </a:solidFill>
            <a:ln>
              <a:noFill/>
            </a:ln>
          </p:spPr>
          <p:txBody>
            <a:bodyPr wrap="square" rtlCol="0">
              <a:spAutoFit/>
            </a:bodyPr>
            <a:lstStyle/>
            <a:p>
              <a:pPr algn="ctr"/>
              <a:r>
                <a:rPr lang="en-US" dirty="0">
                  <a:latin typeface="Times New Roman" panose="02020603050405020304" pitchFamily="18" charset="0"/>
                  <a:cs typeface="Times New Roman" panose="02020603050405020304" pitchFamily="18" charset="0"/>
                </a:rPr>
                <a:t>AFTER</a:t>
              </a:r>
            </a:p>
            <a:p>
              <a:pPr algn="ctr"/>
              <a:r>
                <a:rPr lang="en-US" dirty="0">
                  <a:latin typeface="Times New Roman" panose="02020603050405020304" pitchFamily="18" charset="0"/>
                  <a:cs typeface="Times New Roman" panose="02020603050405020304" pitchFamily="18" charset="0"/>
                </a:rPr>
                <a:t>Layer</a:t>
              </a:r>
            </a:p>
          </p:txBody>
        </p:sp>
        <p:sp>
          <p:nvSpPr>
            <p:cNvPr id="6" name="TextBox 5"/>
            <p:cNvSpPr txBox="1"/>
            <p:nvPr/>
          </p:nvSpPr>
          <p:spPr>
            <a:xfrm rot="1042654">
              <a:off x="3061855" y="3041448"/>
              <a:ext cx="1524000" cy="646331"/>
            </a:xfrm>
            <a:prstGeom prst="rect">
              <a:avLst/>
            </a:prstGeom>
            <a:solidFill>
              <a:schemeClr val="bg2"/>
            </a:solid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DURING</a:t>
              </a:r>
            </a:p>
            <a:p>
              <a:pPr algn="ctr"/>
              <a:r>
                <a:rPr lang="en-US" dirty="0">
                  <a:latin typeface="Times New Roman" panose="02020603050405020304" pitchFamily="18" charset="0"/>
                  <a:cs typeface="Times New Roman" panose="02020603050405020304" pitchFamily="18" charset="0"/>
                </a:rPr>
                <a:t>Layer</a:t>
              </a:r>
            </a:p>
          </p:txBody>
        </p:sp>
      </p:grpSp>
    </p:spTree>
    <p:extLst>
      <p:ext uri="{BB962C8B-B14F-4D97-AF65-F5344CB8AC3E}">
        <p14:creationId xmlns:p14="http://schemas.microsoft.com/office/powerpoint/2010/main" val="1398572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1219200" y="2133600"/>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4" name="Oval Callout 3"/>
          <p:cNvSpPr/>
          <p:nvPr/>
        </p:nvSpPr>
        <p:spPr>
          <a:xfrm>
            <a:off x="3124200" y="762000"/>
            <a:ext cx="5867400" cy="4724400"/>
          </a:xfrm>
          <a:prstGeom prst="wedgeEllipseCallout">
            <a:avLst>
              <a:gd name="adj1" fmla="val -68360"/>
              <a:gd name="adj2" fmla="val 7648"/>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t>Welcome to a demonstration of </a:t>
            </a:r>
          </a:p>
          <a:p>
            <a:pPr algn="ctr"/>
            <a:r>
              <a:rPr lang="en-US" sz="2400" b="1" i="1" dirty="0"/>
              <a:t>Four Key Concepts for Reading Academic Texts</a:t>
            </a:r>
            <a:endParaRPr lang="en-US" sz="2400" i="1" dirty="0"/>
          </a:p>
          <a:p>
            <a:pPr algn="ctr"/>
            <a:endParaRPr lang="en-US" sz="2400" i="1" dirty="0"/>
          </a:p>
          <a:p>
            <a:pPr algn="ctr"/>
            <a:r>
              <a:rPr lang="en-US" sz="2400" dirty="0"/>
              <a:t>Among the several concepts needed to read an academic text well, these four are crucial.</a:t>
            </a:r>
          </a:p>
        </p:txBody>
      </p:sp>
    </p:spTree>
    <p:extLst>
      <p:ext uri="{BB962C8B-B14F-4D97-AF65-F5344CB8AC3E}">
        <p14:creationId xmlns:p14="http://schemas.microsoft.com/office/powerpoint/2010/main" val="2160994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2">
            <a:extLst>
              <a:ext uri="{28A0092B-C50C-407E-A947-70E740481C1C}">
                <a14:useLocalDpi xmlns:a14="http://schemas.microsoft.com/office/drawing/2010/main" val="0"/>
              </a:ext>
            </a:extLst>
          </a:blip>
          <a:srcRect l="78306" t="18710" r="5367" b="43049"/>
          <a:stretch/>
        </p:blipFill>
        <p:spPr bwMode="auto">
          <a:xfrm>
            <a:off x="6680198" y="1207778"/>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1600200" y="1752600"/>
            <a:ext cx="4571999" cy="1799769"/>
          </a:xfrm>
          <a:prstGeom prst="wedgeEllipseCallout">
            <a:avLst>
              <a:gd name="adj1" fmla="val 66706"/>
              <a:gd name="adj2" fmla="val -205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t>Here are some examples of </a:t>
            </a:r>
            <a:r>
              <a:rPr lang="en-US" sz="2400" i="1" dirty="0"/>
              <a:t>Layered Reading.</a:t>
            </a:r>
            <a:endParaRPr lang="en-US" sz="2400" dirty="0"/>
          </a:p>
        </p:txBody>
      </p:sp>
    </p:spTree>
    <p:extLst>
      <p:ext uri="{BB962C8B-B14F-4D97-AF65-F5344CB8AC3E}">
        <p14:creationId xmlns:p14="http://schemas.microsoft.com/office/powerpoint/2010/main" val="216643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a:t>One Type of </a:t>
            </a:r>
            <a:r>
              <a:rPr lang="en-US" b="1" dirty="0"/>
              <a:t>Layered Reading</a:t>
            </a:r>
          </a:p>
        </p:txBody>
      </p:sp>
      <p:sp>
        <p:nvSpPr>
          <p:cNvPr id="3" name="Content Placeholder 2"/>
          <p:cNvSpPr>
            <a:spLocks noGrp="1"/>
          </p:cNvSpPr>
          <p:nvPr>
            <p:ph idx="1"/>
          </p:nvPr>
        </p:nvSpPr>
        <p:spPr>
          <a:xfrm>
            <a:off x="381000" y="1295400"/>
            <a:ext cx="8382000" cy="5562600"/>
          </a:xfrm>
        </p:spPr>
        <p:txBody>
          <a:bodyPr>
            <a:normAutofit fontScale="70000" lnSpcReduction="20000"/>
          </a:bodyPr>
          <a:lstStyle/>
          <a:p>
            <a:pPr marL="0" indent="0">
              <a:lnSpc>
                <a:spcPct val="120000"/>
              </a:lnSpc>
              <a:spcBef>
                <a:spcPts val="0"/>
              </a:spcBef>
              <a:buNone/>
            </a:pPr>
            <a:r>
              <a:rPr lang="en-US" sz="2900" dirty="0"/>
              <a:t>A strategy has been taught since 1946. Francis Robinson developed it to help soldiers from World War II on the GI bill learn from texts in college. It is called SQ3R and has helped generations of academic readers. We have modified it into </a:t>
            </a:r>
            <a:r>
              <a:rPr lang="en-US" sz="2900" b="1" dirty="0"/>
              <a:t>SQ4R</a:t>
            </a:r>
            <a:r>
              <a:rPr lang="en-US" sz="2900" dirty="0"/>
              <a:t>, and it, like the original and other versions of it, emphasizes Before, During, and After reading.  </a:t>
            </a:r>
            <a:endParaRPr lang="en-US" sz="1100" dirty="0"/>
          </a:p>
          <a:p>
            <a:pPr marL="0" indent="0" algn="ctr">
              <a:buNone/>
            </a:pPr>
            <a:r>
              <a:rPr lang="en-US" dirty="0">
                <a:latin typeface="Garamond" panose="02020404030301010803" pitchFamily="18" charset="0"/>
              </a:rPr>
              <a:t>The additions to the 1946 version are in red below.  </a:t>
            </a:r>
          </a:p>
          <a:p>
            <a:pPr marL="0" indent="0">
              <a:buNone/>
            </a:pPr>
            <a:endParaRPr lang="en-US" sz="500" dirty="0">
              <a:latin typeface="Garamond" panose="02020404030301010803" pitchFamily="18" charset="0"/>
            </a:endParaRPr>
          </a:p>
          <a:p>
            <a:pPr marL="0" indent="0">
              <a:buNone/>
            </a:pPr>
            <a:r>
              <a:rPr lang="en-US" sz="2300" b="1" dirty="0">
                <a:latin typeface="Garamond" panose="02020404030301010803" pitchFamily="18" charset="0"/>
              </a:rPr>
              <a:t>BEFORE</a:t>
            </a:r>
            <a:r>
              <a:rPr lang="en-US" sz="2300" dirty="0">
                <a:latin typeface="Garamond" panose="02020404030301010803" pitchFamily="18" charset="0"/>
              </a:rPr>
              <a:t>:  </a:t>
            </a:r>
          </a:p>
          <a:p>
            <a:pPr marL="0" indent="0">
              <a:buNone/>
            </a:pPr>
            <a:r>
              <a:rPr lang="en-US" sz="2300" b="1" dirty="0">
                <a:latin typeface="Garamond" panose="02020404030301010803" pitchFamily="18" charset="0"/>
              </a:rPr>
              <a:t>S</a:t>
            </a:r>
            <a:r>
              <a:rPr lang="en-US" sz="2300" dirty="0">
                <a:latin typeface="Garamond" panose="02020404030301010803" pitchFamily="18" charset="0"/>
              </a:rPr>
              <a:t> = Survey (preview the text), </a:t>
            </a:r>
            <a:r>
              <a:rPr lang="en-US" sz="2300" b="1" dirty="0">
                <a:latin typeface="Garamond" panose="02020404030301010803" pitchFamily="18" charset="0"/>
              </a:rPr>
              <a:t>Q</a:t>
            </a:r>
            <a:r>
              <a:rPr lang="en-US" sz="2300" dirty="0">
                <a:latin typeface="Garamond" panose="02020404030301010803" pitchFamily="18" charset="0"/>
              </a:rPr>
              <a:t> = Question (state what you want to be able to answer before leaving the text—your purpose(s) for reading).</a:t>
            </a:r>
          </a:p>
          <a:p>
            <a:pPr marL="0" indent="0">
              <a:buNone/>
            </a:pPr>
            <a:endParaRPr lang="en-US" sz="1100" dirty="0">
              <a:latin typeface="Garamond" panose="02020404030301010803" pitchFamily="18" charset="0"/>
            </a:endParaRPr>
          </a:p>
          <a:p>
            <a:pPr marL="0" indent="0">
              <a:buNone/>
            </a:pPr>
            <a:r>
              <a:rPr lang="en-US" sz="2300" b="1" dirty="0">
                <a:latin typeface="Garamond" panose="02020404030301010803" pitchFamily="18" charset="0"/>
              </a:rPr>
              <a:t>DURING</a:t>
            </a:r>
            <a:r>
              <a:rPr lang="en-US" sz="2300" dirty="0">
                <a:latin typeface="Garamond" panose="02020404030301010803" pitchFamily="18" charset="0"/>
              </a:rPr>
              <a:t>: </a:t>
            </a:r>
          </a:p>
          <a:p>
            <a:pPr marL="0" indent="0">
              <a:buNone/>
            </a:pPr>
            <a:r>
              <a:rPr lang="en-US" sz="2300" b="1" dirty="0">
                <a:solidFill>
                  <a:srgbClr val="FF0000"/>
                </a:solidFill>
                <a:latin typeface="Garamond" panose="02020404030301010803" pitchFamily="18" charset="0"/>
              </a:rPr>
              <a:t>Q</a:t>
            </a:r>
            <a:r>
              <a:rPr lang="en-US" sz="2300" dirty="0">
                <a:solidFill>
                  <a:srgbClr val="FF0000"/>
                </a:solidFill>
                <a:latin typeface="Garamond" panose="02020404030301010803" pitchFamily="18" charset="0"/>
              </a:rPr>
              <a:t> = Question </a:t>
            </a:r>
            <a:r>
              <a:rPr lang="en-US" sz="2300" dirty="0">
                <a:latin typeface="Garamond" panose="02020404030301010803" pitchFamily="18" charset="0"/>
              </a:rPr>
              <a:t>(set a purpose for each new section), </a:t>
            </a:r>
            <a:r>
              <a:rPr lang="en-US" sz="2300" b="1" dirty="0">
                <a:latin typeface="Garamond" panose="02020404030301010803" pitchFamily="18" charset="0"/>
              </a:rPr>
              <a:t>R</a:t>
            </a:r>
            <a:r>
              <a:rPr lang="en-US" sz="2300" dirty="0">
                <a:latin typeface="Garamond" panose="02020404030301010803" pitchFamily="18" charset="0"/>
              </a:rPr>
              <a:t> = Read (read with mind fully alert), </a:t>
            </a:r>
            <a:r>
              <a:rPr lang="en-US" sz="2300" b="1" dirty="0">
                <a:latin typeface="Garamond" panose="02020404030301010803" pitchFamily="18" charset="0"/>
              </a:rPr>
              <a:t>R</a:t>
            </a:r>
            <a:r>
              <a:rPr lang="en-US" sz="2300" dirty="0">
                <a:latin typeface="Garamond" panose="02020404030301010803" pitchFamily="18" charset="0"/>
              </a:rPr>
              <a:t> = Recite (pause along the way to say what you just read), </a:t>
            </a:r>
            <a:r>
              <a:rPr lang="en-US" sz="2300" b="1" dirty="0">
                <a:solidFill>
                  <a:srgbClr val="FF0000"/>
                </a:solidFill>
                <a:latin typeface="Garamond" panose="02020404030301010803" pitchFamily="18" charset="0"/>
              </a:rPr>
              <a:t>R </a:t>
            </a:r>
            <a:r>
              <a:rPr lang="en-US" sz="2300" dirty="0">
                <a:solidFill>
                  <a:srgbClr val="FF0000"/>
                </a:solidFill>
                <a:latin typeface="Garamond" panose="02020404030301010803" pitchFamily="18" charset="0"/>
              </a:rPr>
              <a:t>= Reflect </a:t>
            </a:r>
            <a:r>
              <a:rPr lang="en-US" sz="2300" dirty="0">
                <a:latin typeface="Garamond" panose="02020404030301010803" pitchFamily="18" charset="0"/>
              </a:rPr>
              <a:t>(think about the ideas, ask questions, clarify confusions, ask “So what?,” or make connections, etc.)</a:t>
            </a:r>
            <a:endParaRPr lang="en-US" sz="2300" dirty="0">
              <a:solidFill>
                <a:srgbClr val="FF0000"/>
              </a:solidFill>
              <a:latin typeface="Garamond" panose="02020404030301010803" pitchFamily="18" charset="0"/>
            </a:endParaRPr>
          </a:p>
          <a:p>
            <a:pPr marL="0" indent="0">
              <a:buNone/>
            </a:pPr>
            <a:r>
              <a:rPr lang="en-US" sz="2300" dirty="0">
                <a:solidFill>
                  <a:srgbClr val="FF0000"/>
                </a:solidFill>
                <a:latin typeface="Garamond" panose="02020404030301010803" pitchFamily="18" charset="0"/>
              </a:rPr>
              <a:t>Repeat these </a:t>
            </a:r>
            <a:r>
              <a:rPr lang="en-US" sz="2300" b="1" dirty="0">
                <a:solidFill>
                  <a:srgbClr val="FF0000"/>
                </a:solidFill>
                <a:latin typeface="Garamond" panose="02020404030301010803" pitchFamily="18" charset="0"/>
              </a:rPr>
              <a:t>Q, R, R, R </a:t>
            </a:r>
            <a:r>
              <a:rPr lang="en-US" sz="2300" dirty="0">
                <a:solidFill>
                  <a:srgbClr val="FF0000"/>
                </a:solidFill>
                <a:latin typeface="Garamond" panose="02020404030301010803" pitchFamily="18" charset="0"/>
              </a:rPr>
              <a:t>steps for each section of the text.</a:t>
            </a:r>
          </a:p>
          <a:p>
            <a:pPr marL="0" indent="0">
              <a:buNone/>
            </a:pPr>
            <a:endParaRPr lang="en-US" sz="1100" dirty="0">
              <a:latin typeface="Garamond" panose="02020404030301010803" pitchFamily="18" charset="0"/>
            </a:endParaRPr>
          </a:p>
          <a:p>
            <a:pPr marL="0" indent="0">
              <a:buNone/>
            </a:pPr>
            <a:r>
              <a:rPr lang="en-US" sz="2600" b="1" dirty="0">
                <a:latin typeface="Garamond" panose="02020404030301010803" pitchFamily="18" charset="0"/>
              </a:rPr>
              <a:t>AFTER</a:t>
            </a:r>
            <a:r>
              <a:rPr lang="en-US" sz="2600" dirty="0">
                <a:latin typeface="Garamond" panose="02020404030301010803" pitchFamily="18" charset="0"/>
              </a:rPr>
              <a:t>: </a:t>
            </a:r>
          </a:p>
          <a:p>
            <a:pPr marL="0" indent="0">
              <a:buNone/>
            </a:pPr>
            <a:r>
              <a:rPr lang="en-US" sz="2300" b="1" dirty="0">
                <a:latin typeface="Garamond" panose="02020404030301010803" pitchFamily="18" charset="0"/>
              </a:rPr>
              <a:t>R</a:t>
            </a:r>
            <a:r>
              <a:rPr lang="en-US" sz="2300" dirty="0">
                <a:latin typeface="Garamond" panose="02020404030301010803" pitchFamily="18" charset="0"/>
              </a:rPr>
              <a:t> = Review (go over what you have learned to strengthen your learning), </a:t>
            </a:r>
            <a:r>
              <a:rPr lang="en-US" sz="2300" b="1" dirty="0">
                <a:solidFill>
                  <a:srgbClr val="FF0000"/>
                </a:solidFill>
                <a:latin typeface="Garamond" panose="02020404030301010803" pitchFamily="18" charset="0"/>
              </a:rPr>
              <a:t>R</a:t>
            </a:r>
            <a:r>
              <a:rPr lang="en-US" sz="2300" dirty="0">
                <a:solidFill>
                  <a:srgbClr val="FF0000"/>
                </a:solidFill>
                <a:latin typeface="Garamond" panose="02020404030301010803" pitchFamily="18" charset="0"/>
              </a:rPr>
              <a:t> = Reflect </a:t>
            </a:r>
            <a:r>
              <a:rPr lang="en-US" sz="2300" dirty="0">
                <a:latin typeface="Garamond" panose="02020404030301010803" pitchFamily="18" charset="0"/>
              </a:rPr>
              <a:t>(be sure you have met your purposes for reading, think critically and creatively about the messages of the whole text, resolve lingering questions, integrate what you’ve learned into what you already know, think how to apply the ideas, demand the depth of understanding you desire.)</a:t>
            </a:r>
          </a:p>
        </p:txBody>
      </p:sp>
    </p:spTree>
    <p:extLst>
      <p:ext uri="{BB962C8B-B14F-4D97-AF65-F5344CB8AC3E}">
        <p14:creationId xmlns:p14="http://schemas.microsoft.com/office/powerpoint/2010/main" val="121360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D0CBAC"/>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D0CBAC"/>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rgbClr val="D0CBAC"/>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subTnLst>
                                    <p:animClr clrSpc="rgb" dir="cw">
                                      <p:cBhvr override="childStyle">
                                        <p:cTn dur="1" fill="hold" display="0" masterRel="nextClick" afterEffect="1"/>
                                        <p:tgtEl>
                                          <p:spTgt spid="3">
                                            <p:txEl>
                                              <p:pRg st="7" end="7"/>
                                            </p:txEl>
                                          </p:spTgt>
                                        </p:tgtEl>
                                        <p:attrNameLst>
                                          <p:attrName>ppt_c</p:attrName>
                                        </p:attrNameLst>
                                      </p:cBhvr>
                                      <p:to>
                                        <a:srgbClr val="D0CBAC"/>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subTnLst>
                                    <p:animClr clrSpc="rgb" dir="cw">
                                      <p:cBhvr override="childStyle">
                                        <p:cTn dur="1" fill="hold" display="0" masterRel="nextClick" afterEffect="1"/>
                                        <p:tgtEl>
                                          <p:spTgt spid="3">
                                            <p:txEl>
                                              <p:pRg st="8" end="8"/>
                                            </p:txEl>
                                          </p:spTgt>
                                        </p:tgtEl>
                                        <p:attrNameLst>
                                          <p:attrName>ppt_c</p:attrName>
                                        </p:attrNameLst>
                                      </p:cBhvr>
                                      <p:to>
                                        <a:srgbClr val="D0CBAC"/>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 Examples of </a:t>
            </a:r>
            <a:r>
              <a:rPr lang="en-US" b="1" dirty="0"/>
              <a:t>Layered Reading</a:t>
            </a:r>
            <a:r>
              <a:rPr lang="en-US" dirty="0"/>
              <a:t>—the BEFORE Layer</a:t>
            </a:r>
          </a:p>
        </p:txBody>
      </p:sp>
      <p:sp>
        <p:nvSpPr>
          <p:cNvPr id="3" name="Content Placeholder 2"/>
          <p:cNvSpPr>
            <a:spLocks noGrp="1"/>
          </p:cNvSpPr>
          <p:nvPr>
            <p:ph idx="1"/>
          </p:nvPr>
        </p:nvSpPr>
        <p:spPr>
          <a:xfrm>
            <a:off x="457200" y="2133600"/>
            <a:ext cx="8229600" cy="4525963"/>
          </a:xfrm>
        </p:spPr>
        <p:txBody>
          <a:bodyPr>
            <a:normAutofit/>
          </a:bodyPr>
          <a:lstStyle/>
          <a:p>
            <a:pPr marL="0" indent="0">
              <a:buNone/>
            </a:pPr>
            <a:r>
              <a:rPr lang="en-US" dirty="0">
                <a:latin typeface="Garamond" panose="02020404030301010803" pitchFamily="18" charset="0"/>
              </a:rPr>
              <a:t>“I am going to preview the text to see how the text is structured and to see what I will be learning.”</a:t>
            </a:r>
          </a:p>
          <a:p>
            <a:pPr marL="0" indent="0">
              <a:buNone/>
            </a:pPr>
            <a:endParaRPr lang="en-US" dirty="0">
              <a:latin typeface="Garamond" panose="02020404030301010803" pitchFamily="18" charset="0"/>
            </a:endParaRPr>
          </a:p>
          <a:p>
            <a:pPr marL="0" indent="0">
              <a:buNone/>
            </a:pPr>
            <a:r>
              <a:rPr lang="en-US" dirty="0">
                <a:latin typeface="Garamond" panose="02020404030301010803" pitchFamily="18" charset="0"/>
              </a:rPr>
              <a:t>“I will decide what I want to learn from this text and write these purposes down to guide me as I read so I don’t go off track without a good reason.”</a:t>
            </a:r>
          </a:p>
        </p:txBody>
      </p:sp>
    </p:spTree>
    <p:extLst>
      <p:ext uri="{BB962C8B-B14F-4D97-AF65-F5344CB8AC3E}">
        <p14:creationId xmlns:p14="http://schemas.microsoft.com/office/powerpoint/2010/main" val="121360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 Examples of </a:t>
            </a:r>
            <a:r>
              <a:rPr lang="en-US" b="1" dirty="0"/>
              <a:t>Layered Reading</a:t>
            </a:r>
            <a:r>
              <a:rPr lang="en-US" dirty="0"/>
              <a:t>—the DURING Layer</a:t>
            </a:r>
          </a:p>
        </p:txBody>
      </p:sp>
      <p:sp>
        <p:nvSpPr>
          <p:cNvPr id="3" name="Content Placeholder 2"/>
          <p:cNvSpPr>
            <a:spLocks noGrp="1"/>
          </p:cNvSpPr>
          <p:nvPr>
            <p:ph idx="1"/>
          </p:nvPr>
        </p:nvSpPr>
        <p:spPr>
          <a:xfrm>
            <a:off x="457200" y="2057400"/>
            <a:ext cx="8229600" cy="4525963"/>
          </a:xfrm>
        </p:spPr>
        <p:txBody>
          <a:bodyPr>
            <a:normAutofit/>
          </a:bodyPr>
          <a:lstStyle/>
          <a:p>
            <a:pPr marL="0" indent="0">
              <a:buNone/>
            </a:pPr>
            <a:r>
              <a:rPr lang="en-US" dirty="0">
                <a:latin typeface="Garamond" panose="02020404030301010803" pitchFamily="18" charset="0"/>
              </a:rPr>
              <a:t>“I want to be sure I understand and remember what I am reading, so I am making some notes along the way. </a:t>
            </a:r>
          </a:p>
          <a:p>
            <a:pPr marL="0" indent="0">
              <a:buNone/>
            </a:pPr>
            <a:endParaRPr lang="en-US" dirty="0">
              <a:latin typeface="Garamond" panose="02020404030301010803" pitchFamily="18" charset="0"/>
            </a:endParaRPr>
          </a:p>
          <a:p>
            <a:pPr marL="0" indent="0">
              <a:buNone/>
            </a:pPr>
            <a:r>
              <a:rPr lang="en-US" dirty="0">
                <a:latin typeface="Garamond" panose="02020404030301010803" pitchFamily="18" charset="0"/>
              </a:rPr>
              <a:t>“I am becoming curious as I read. I ask lots of questions and make connections from the text to what I already know.”</a:t>
            </a:r>
          </a:p>
        </p:txBody>
      </p:sp>
    </p:spTree>
    <p:extLst>
      <p:ext uri="{BB962C8B-B14F-4D97-AF65-F5344CB8AC3E}">
        <p14:creationId xmlns:p14="http://schemas.microsoft.com/office/powerpoint/2010/main" val="71953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 Examples of </a:t>
            </a:r>
            <a:r>
              <a:rPr lang="en-US" b="1" dirty="0"/>
              <a:t>Layered Reading</a:t>
            </a:r>
            <a:r>
              <a:rPr lang="en-US" dirty="0"/>
              <a:t>—the AFTER Layer</a:t>
            </a:r>
          </a:p>
        </p:txBody>
      </p:sp>
      <p:sp>
        <p:nvSpPr>
          <p:cNvPr id="3" name="Content Placeholder 2"/>
          <p:cNvSpPr>
            <a:spLocks noGrp="1"/>
          </p:cNvSpPr>
          <p:nvPr>
            <p:ph idx="1"/>
          </p:nvPr>
        </p:nvSpPr>
        <p:spPr>
          <a:xfrm>
            <a:off x="457200" y="2057400"/>
            <a:ext cx="8229600" cy="4525963"/>
          </a:xfrm>
        </p:spPr>
        <p:txBody>
          <a:bodyPr>
            <a:normAutofit/>
          </a:bodyPr>
          <a:lstStyle/>
          <a:p>
            <a:pPr marL="0" indent="0">
              <a:buNone/>
            </a:pPr>
            <a:r>
              <a:rPr lang="en-US" dirty="0">
                <a:latin typeface="Garamond" panose="02020404030301010803" pitchFamily="18" charset="0"/>
              </a:rPr>
              <a:t>“I prove to myself that I met my reading purpose.”</a:t>
            </a:r>
          </a:p>
          <a:p>
            <a:pPr marL="0" indent="0">
              <a:buNone/>
            </a:pPr>
            <a:endParaRPr lang="en-US" dirty="0">
              <a:latin typeface="Garamond" panose="02020404030301010803" pitchFamily="18" charset="0"/>
            </a:endParaRPr>
          </a:p>
          <a:p>
            <a:pPr marL="0" indent="0">
              <a:buNone/>
            </a:pPr>
            <a:r>
              <a:rPr lang="en-US" dirty="0">
                <a:latin typeface="Garamond" panose="02020404030301010803" pitchFamily="18" charset="0"/>
              </a:rPr>
              <a:t>“I tell myself what I learned and then think of ways to explain it well to someone else.”</a:t>
            </a:r>
          </a:p>
          <a:p>
            <a:pPr marL="0" indent="0">
              <a:buNone/>
            </a:pPr>
            <a:endParaRPr lang="en-US" dirty="0">
              <a:latin typeface="Garamond" panose="02020404030301010803" pitchFamily="18" charset="0"/>
            </a:endParaRPr>
          </a:p>
        </p:txBody>
      </p:sp>
    </p:spTree>
    <p:extLst>
      <p:ext uri="{BB962C8B-B14F-4D97-AF65-F5344CB8AC3E}">
        <p14:creationId xmlns:p14="http://schemas.microsoft.com/office/powerpoint/2010/main" val="71953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6908799" y="1600199"/>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7" name="Oval Callout 6"/>
          <p:cNvSpPr/>
          <p:nvPr/>
        </p:nvSpPr>
        <p:spPr>
          <a:xfrm>
            <a:off x="1219200" y="1427311"/>
            <a:ext cx="5326380" cy="3373289"/>
          </a:xfrm>
          <a:prstGeom prst="wedgeEllipseCallout">
            <a:avLst>
              <a:gd name="adj1" fmla="val 62846"/>
              <a:gd name="adj2" fmla="val -5493"/>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2400" dirty="0"/>
              <a:t>I have added to the </a:t>
            </a:r>
          </a:p>
          <a:p>
            <a:r>
              <a:rPr lang="en-US" sz="2400" dirty="0"/>
              <a:t>umbrella visual to show you how the strategies you will soon be learning fall into </a:t>
            </a:r>
          </a:p>
          <a:p>
            <a:r>
              <a:rPr lang="en-US" sz="2400" dirty="0"/>
              <a:t>the </a:t>
            </a:r>
            <a:r>
              <a:rPr lang="en-US" sz="2400" b="1" dirty="0"/>
              <a:t>layers of reading</a:t>
            </a:r>
            <a:r>
              <a:rPr lang="en-US" sz="2400" dirty="0"/>
              <a:t>.</a:t>
            </a:r>
          </a:p>
        </p:txBody>
      </p:sp>
    </p:spTree>
    <p:extLst>
      <p:ext uri="{BB962C8B-B14F-4D97-AF65-F5344CB8AC3E}">
        <p14:creationId xmlns:p14="http://schemas.microsoft.com/office/powerpoint/2010/main" val="337948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778949" y="270676"/>
            <a:ext cx="5883216" cy="6317375"/>
            <a:chOff x="1144660" y="496682"/>
            <a:chExt cx="6006017" cy="6270144"/>
          </a:xfrm>
        </p:grpSpPr>
        <p:pic>
          <p:nvPicPr>
            <p:cNvPr id="3" name="Picture 2" descr="MC90031108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8527" y="496682"/>
              <a:ext cx="5772150" cy="592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rot="1050688">
              <a:off x="1144660" y="2393808"/>
              <a:ext cx="1524000" cy="369332"/>
            </a:xfrm>
            <a:prstGeom prst="rect">
              <a:avLst/>
            </a:prstGeom>
            <a:solidFill>
              <a:schemeClr val="bg2"/>
            </a:solidFill>
            <a:ln>
              <a:noFill/>
            </a:ln>
          </p:spPr>
          <p:txBody>
            <a:bodyPr wrap="square" rtlCol="0">
              <a:spAutoFit/>
            </a:bodyPr>
            <a:lstStyle/>
            <a:p>
              <a:pPr algn="ctr"/>
              <a:r>
                <a:rPr lang="en-US" dirty="0">
                  <a:latin typeface="Times New Roman" panose="02020603050405020304" pitchFamily="18" charset="0"/>
                  <a:cs typeface="Times New Roman" panose="02020603050405020304" pitchFamily="18" charset="0"/>
                </a:rPr>
                <a:t>BEFORE</a:t>
              </a:r>
            </a:p>
          </p:txBody>
        </p:sp>
        <p:sp>
          <p:nvSpPr>
            <p:cNvPr id="5" name="TextBox 4"/>
            <p:cNvSpPr txBox="1"/>
            <p:nvPr/>
          </p:nvSpPr>
          <p:spPr>
            <a:xfrm rot="928815">
              <a:off x="5334266" y="3751698"/>
              <a:ext cx="1524000" cy="369332"/>
            </a:xfrm>
            <a:prstGeom prst="rect">
              <a:avLst/>
            </a:prstGeom>
            <a:solidFill>
              <a:schemeClr val="bg2"/>
            </a:solidFill>
            <a:ln>
              <a:noFill/>
            </a:ln>
          </p:spPr>
          <p:txBody>
            <a:bodyPr wrap="square" rtlCol="0">
              <a:spAutoFit/>
            </a:bodyPr>
            <a:lstStyle/>
            <a:p>
              <a:pPr algn="ctr"/>
              <a:r>
                <a:rPr lang="en-US" dirty="0">
                  <a:latin typeface="Times New Roman" panose="02020603050405020304" pitchFamily="18" charset="0"/>
                  <a:cs typeface="Times New Roman" panose="02020603050405020304" pitchFamily="18" charset="0"/>
                </a:rPr>
                <a:t>AFTER</a:t>
              </a:r>
            </a:p>
          </p:txBody>
        </p:sp>
        <p:sp>
          <p:nvSpPr>
            <p:cNvPr id="6" name="TextBox 5"/>
            <p:cNvSpPr txBox="1"/>
            <p:nvPr/>
          </p:nvSpPr>
          <p:spPr>
            <a:xfrm rot="1042654">
              <a:off x="3201938" y="3124856"/>
              <a:ext cx="1524000" cy="369332"/>
            </a:xfrm>
            <a:prstGeom prst="rect">
              <a:avLst/>
            </a:prstGeom>
            <a:solidFill>
              <a:schemeClr val="bg2"/>
            </a:solid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DURING</a:t>
              </a:r>
            </a:p>
          </p:txBody>
        </p:sp>
        <p:sp>
          <p:nvSpPr>
            <p:cNvPr id="7" name="TextBox 6"/>
            <p:cNvSpPr txBox="1"/>
            <p:nvPr/>
          </p:nvSpPr>
          <p:spPr>
            <a:xfrm rot="1111770">
              <a:off x="2489396" y="1787607"/>
              <a:ext cx="3546764" cy="369332"/>
            </a:xfrm>
            <a:prstGeom prst="rect">
              <a:avLst/>
            </a:prstGeom>
            <a:solidFill>
              <a:schemeClr val="bg2"/>
            </a:solidFill>
          </p:spPr>
          <p:txBody>
            <a:bodyPr wrap="square" rtlCol="0">
              <a:spAutoFit/>
            </a:bodyPr>
            <a:lstStyle/>
            <a:p>
              <a:pPr algn="ctr"/>
              <a:r>
                <a:rPr lang="en-US" dirty="0">
                  <a:latin typeface="Lucida Handwriting" panose="03010101010101010101" pitchFamily="66" charset="0"/>
                  <a:cs typeface="Times New Roman" panose="02020603050405020304" pitchFamily="18" charset="0"/>
                </a:rPr>
                <a:t>Metacognitive Awareness</a:t>
              </a:r>
            </a:p>
          </p:txBody>
        </p:sp>
        <p:sp>
          <p:nvSpPr>
            <p:cNvPr id="8" name="TextBox 7"/>
            <p:cNvSpPr txBox="1"/>
            <p:nvPr/>
          </p:nvSpPr>
          <p:spPr>
            <a:xfrm>
              <a:off x="1719958" y="6016494"/>
              <a:ext cx="2111954" cy="369332"/>
            </a:xfrm>
            <a:prstGeom prst="rect">
              <a:avLst/>
            </a:prstGeom>
            <a:noFill/>
            <a:ln>
              <a:noFill/>
            </a:ln>
          </p:spPr>
          <p:txBody>
            <a:bodyPr wrap="square" rtlCol="0">
              <a:spAutoFit/>
            </a:bodyPr>
            <a:lstStyle/>
            <a:p>
              <a:pPr algn="ctr"/>
              <a:r>
                <a:rPr lang="en-US" dirty="0">
                  <a:latin typeface="Elephant" panose="02020904090505020303" pitchFamily="18" charset="0"/>
                </a:rPr>
                <a:t>Active Learning</a:t>
              </a:r>
            </a:p>
          </p:txBody>
        </p:sp>
        <p:sp>
          <p:nvSpPr>
            <p:cNvPr id="9" name="TextBox 8"/>
            <p:cNvSpPr txBox="1"/>
            <p:nvPr/>
          </p:nvSpPr>
          <p:spPr>
            <a:xfrm>
              <a:off x="1348898" y="6397494"/>
              <a:ext cx="2864014" cy="369332"/>
            </a:xfrm>
            <a:prstGeom prst="rect">
              <a:avLst/>
            </a:prstGeom>
            <a:noFill/>
            <a:ln>
              <a:noFill/>
            </a:ln>
          </p:spPr>
          <p:txBody>
            <a:bodyPr wrap="square" rtlCol="0">
              <a:spAutoFit/>
            </a:bodyPr>
            <a:lstStyle/>
            <a:p>
              <a:pPr algn="ctr"/>
              <a:r>
                <a:rPr lang="en-US" dirty="0">
                  <a:latin typeface="Elephant" panose="02020904090505020303" pitchFamily="18" charset="0"/>
                  <a:cs typeface="Aharoni" panose="02010803020104030203" pitchFamily="2" charset="-79"/>
                </a:rPr>
                <a:t>Deliberate Practice</a:t>
              </a:r>
            </a:p>
          </p:txBody>
        </p:sp>
      </p:grpSp>
      <p:sp>
        <p:nvSpPr>
          <p:cNvPr id="2" name="TextBox 1"/>
          <p:cNvSpPr txBox="1"/>
          <p:nvPr/>
        </p:nvSpPr>
        <p:spPr>
          <a:xfrm rot="1033969">
            <a:off x="1117503" y="2798863"/>
            <a:ext cx="1742458" cy="2142550"/>
          </a:xfrm>
          <a:prstGeom prst="rect">
            <a:avLst/>
          </a:prstGeom>
          <a:noFill/>
        </p:spPr>
        <p:txBody>
          <a:bodyPr wrap="square" lIns="91440" tIns="45720" rIns="91440" bIns="45720" rtlCol="0" anchor="t">
            <a:spAutoFit/>
          </a:bodyPr>
          <a:lstStyle/>
          <a:p>
            <a:r>
              <a:rPr lang="en-US" sz="1600" dirty="0"/>
              <a:t>Skeleton</a:t>
            </a:r>
          </a:p>
          <a:p>
            <a:endParaRPr lang="en-US" sz="1600" dirty="0"/>
          </a:p>
          <a:p>
            <a:r>
              <a:rPr lang="en-US" sz="1600" dirty="0" err="1"/>
              <a:t>T.H.I.E.V.V.E.S.with</a:t>
            </a:r>
            <a:r>
              <a:rPr lang="en-US" sz="1600" dirty="0"/>
              <a:t> Snatches</a:t>
            </a:r>
          </a:p>
          <a:p>
            <a:endParaRPr lang="en-US" sz="1600" dirty="0"/>
          </a:p>
          <a:p>
            <a:r>
              <a:rPr lang="en-US" sz="1600" dirty="0"/>
              <a:t>Launch</a:t>
            </a:r>
          </a:p>
          <a:p>
            <a:endParaRPr lang="en-US" dirty="0"/>
          </a:p>
          <a:p>
            <a:endParaRPr lang="en-US" dirty="0"/>
          </a:p>
        </p:txBody>
      </p:sp>
      <p:sp>
        <p:nvSpPr>
          <p:cNvPr id="11" name="TextBox 10"/>
          <p:cNvSpPr txBox="1"/>
          <p:nvPr/>
        </p:nvSpPr>
        <p:spPr>
          <a:xfrm rot="1033969">
            <a:off x="3261337" y="3217234"/>
            <a:ext cx="1819013" cy="1815882"/>
          </a:xfrm>
          <a:prstGeom prst="rect">
            <a:avLst/>
          </a:prstGeom>
          <a:solidFill>
            <a:schemeClr val="bg1"/>
          </a:solidFill>
        </p:spPr>
        <p:txBody>
          <a:bodyPr wrap="square" rtlCol="0">
            <a:spAutoFit/>
          </a:bodyPr>
          <a:lstStyle/>
          <a:p>
            <a:endParaRPr lang="en-US" sz="800" dirty="0"/>
          </a:p>
          <a:p>
            <a:r>
              <a:rPr lang="en-US" sz="1600" dirty="0"/>
              <a:t>Telegram</a:t>
            </a:r>
          </a:p>
          <a:p>
            <a:endParaRPr lang="en-US" sz="800" dirty="0"/>
          </a:p>
          <a:p>
            <a:r>
              <a:rPr lang="en-US" sz="1600" dirty="0"/>
              <a:t>Prof’s Questions</a:t>
            </a:r>
          </a:p>
          <a:p>
            <a:endParaRPr lang="en-US" sz="800" dirty="0"/>
          </a:p>
          <a:p>
            <a:r>
              <a:rPr lang="en-US" sz="1600" dirty="0"/>
              <a:t>My Questions</a:t>
            </a:r>
          </a:p>
          <a:p>
            <a:endParaRPr lang="en-US" sz="800" dirty="0"/>
          </a:p>
          <a:p>
            <a:r>
              <a:rPr lang="en-US" sz="1600" dirty="0"/>
              <a:t>Visual &amp; Technical Reading</a:t>
            </a:r>
          </a:p>
        </p:txBody>
      </p:sp>
      <p:sp>
        <p:nvSpPr>
          <p:cNvPr id="12" name="TextBox 11"/>
          <p:cNvSpPr txBox="1"/>
          <p:nvPr/>
        </p:nvSpPr>
        <p:spPr>
          <a:xfrm rot="939522">
            <a:off x="5408368" y="4068691"/>
            <a:ext cx="2200441" cy="2062103"/>
          </a:xfrm>
          <a:prstGeom prst="rect">
            <a:avLst/>
          </a:prstGeom>
          <a:solidFill>
            <a:schemeClr val="bg1"/>
          </a:solidFill>
        </p:spPr>
        <p:txBody>
          <a:bodyPr wrap="square" rtlCol="0">
            <a:spAutoFit/>
          </a:bodyPr>
          <a:lstStyle/>
          <a:p>
            <a:r>
              <a:rPr lang="en-US" sz="1600" dirty="0"/>
              <a:t>Met Purpose?</a:t>
            </a:r>
          </a:p>
          <a:p>
            <a:endParaRPr lang="en-US" sz="1600" dirty="0"/>
          </a:p>
          <a:p>
            <a:r>
              <a:rPr lang="en-US" sz="1600" dirty="0"/>
              <a:t>Cover &amp; Recite</a:t>
            </a:r>
          </a:p>
          <a:p>
            <a:endParaRPr lang="en-US" sz="1600" dirty="0"/>
          </a:p>
          <a:p>
            <a:r>
              <a:rPr lang="en-US" sz="1600" dirty="0"/>
              <a:t>Make an Abstract</a:t>
            </a:r>
          </a:p>
          <a:p>
            <a:endParaRPr lang="en-US" sz="1600" dirty="0"/>
          </a:p>
          <a:p>
            <a:r>
              <a:rPr lang="en-US" sz="1600" dirty="0"/>
              <a:t>Be the Teacher</a:t>
            </a:r>
          </a:p>
          <a:p>
            <a:endParaRPr lang="en-US" sz="1600" dirty="0"/>
          </a:p>
        </p:txBody>
      </p:sp>
    </p:spTree>
    <p:extLst>
      <p:ext uri="{BB962C8B-B14F-4D97-AF65-F5344CB8AC3E}">
        <p14:creationId xmlns:p14="http://schemas.microsoft.com/office/powerpoint/2010/main" val="666017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914400" y="1207778"/>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5" name="Oval Callout 4"/>
          <p:cNvSpPr/>
          <p:nvPr/>
        </p:nvSpPr>
        <p:spPr>
          <a:xfrm>
            <a:off x="3048000" y="457200"/>
            <a:ext cx="5867400" cy="5486400"/>
          </a:xfrm>
          <a:prstGeom prst="wedgeEllipseCallout">
            <a:avLst>
              <a:gd name="adj1" fmla="val -64709"/>
              <a:gd name="adj2" fmla="val -13643"/>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a:t>And now for </a:t>
            </a:r>
          </a:p>
          <a:p>
            <a:pPr algn="ctr">
              <a:defRPr/>
            </a:pPr>
            <a:r>
              <a:rPr lang="en-US" sz="3000" b="1" dirty="0"/>
              <a:t>Active Learning</a:t>
            </a:r>
            <a:r>
              <a:rPr lang="en-US" sz="2400" b="1" dirty="0"/>
              <a:t>. </a:t>
            </a:r>
          </a:p>
          <a:p>
            <a:pPr algn="ctr">
              <a:defRPr/>
            </a:pPr>
            <a:endParaRPr lang="en-US" sz="2400" b="1" dirty="0"/>
          </a:p>
          <a:p>
            <a:pPr algn="ctr">
              <a:defRPr/>
            </a:pPr>
            <a:r>
              <a:rPr lang="en-US" sz="2400" dirty="0"/>
              <a:t>This concept helps you </a:t>
            </a:r>
          </a:p>
          <a:p>
            <a:pPr algn="ctr">
              <a:defRPr/>
            </a:pPr>
            <a:r>
              <a:rPr lang="en-US" sz="2400" dirty="0"/>
              <a:t>engage with great interest in what you read and motivates you to keep reading and learn deeply. It is what makes learning fun, meaningful, </a:t>
            </a:r>
          </a:p>
          <a:p>
            <a:pPr algn="ctr">
              <a:defRPr/>
            </a:pPr>
            <a:r>
              <a:rPr lang="en-US" sz="2400" dirty="0"/>
              <a:t>and lasting. </a:t>
            </a:r>
          </a:p>
          <a:p>
            <a:pPr algn="ctr">
              <a:defRPr/>
            </a:pPr>
            <a:endParaRPr lang="en-US" sz="2400" dirty="0"/>
          </a:p>
        </p:txBody>
      </p:sp>
    </p:spTree>
    <p:extLst>
      <p:ext uri="{BB962C8B-B14F-4D97-AF65-F5344CB8AC3E}">
        <p14:creationId xmlns:p14="http://schemas.microsoft.com/office/powerpoint/2010/main" val="272909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4" end="4"/>
                                            </p:txEl>
                                          </p:spTgt>
                                        </p:tgtEl>
                                        <p:attrNameLst>
                                          <p:attrName>style.visibility</p:attrName>
                                        </p:attrNameLst>
                                      </p:cBhvr>
                                      <p:to>
                                        <p:strVal val="visible"/>
                                      </p:to>
                                    </p:set>
                                    <p:animEffect transition="in" filter="fade">
                                      <p:cBhvr>
                                        <p:cTn id="10" dur="500"/>
                                        <p:tgtEl>
                                          <p:spTgt spid="5">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Effect transition="in" filter="fade">
                                      <p:cBhvr>
                                        <p:cTn id="13"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838200" y="1143000"/>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2895600" y="304800"/>
            <a:ext cx="6629400" cy="6248401"/>
          </a:xfrm>
          <a:prstGeom prst="wedgeEllipseCallout">
            <a:avLst>
              <a:gd name="adj1" fmla="val -64187"/>
              <a:gd name="adj2" fmla="val -14601"/>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200" dirty="0"/>
              <a:t>Active learning means, among other things, that. . . </a:t>
            </a:r>
          </a:p>
          <a:p>
            <a:pPr algn="ctr">
              <a:defRPr/>
            </a:pPr>
            <a:endParaRPr lang="en-US" sz="1200" dirty="0"/>
          </a:p>
          <a:p>
            <a:pPr marL="342900" indent="-342900">
              <a:buFont typeface="Arial" panose="020B0604020202020204" pitchFamily="34" charset="0"/>
              <a:buChar char="•"/>
              <a:defRPr/>
            </a:pPr>
            <a:r>
              <a:rPr lang="en-US" dirty="0"/>
              <a:t>you are metacognitively aware of what you are learning and how well;</a:t>
            </a:r>
          </a:p>
          <a:p>
            <a:pPr marL="342900" indent="-342900">
              <a:buFont typeface="Arial" panose="020B0604020202020204" pitchFamily="34" charset="0"/>
              <a:buChar char="•"/>
              <a:defRPr/>
            </a:pPr>
            <a:r>
              <a:rPr lang="en-US" dirty="0"/>
              <a:t>you focus on what the text offers and approach this task with initiative, enthusiasm, and self-direction;</a:t>
            </a:r>
          </a:p>
          <a:p>
            <a:pPr marL="342900" indent="-342900">
              <a:buFont typeface="Arial" panose="020B0604020202020204" pitchFamily="34" charset="0"/>
              <a:buChar char="•"/>
              <a:defRPr/>
            </a:pPr>
            <a:r>
              <a:rPr lang="en-US" dirty="0"/>
              <a:t>you process the text in ways that engage you and pull you into the messages of the text, such as by asking questions;</a:t>
            </a:r>
          </a:p>
          <a:p>
            <a:pPr marL="342900" indent="-342900">
              <a:buFont typeface="Arial" panose="020B0604020202020204" pitchFamily="34" charset="0"/>
              <a:buChar char="•"/>
              <a:defRPr/>
            </a:pPr>
            <a:r>
              <a:rPr lang="en-US" dirty="0"/>
              <a:t>you are intrigued by the problems posed and enjoy the challenge, and</a:t>
            </a:r>
          </a:p>
          <a:p>
            <a:pPr marL="342900" indent="-342900">
              <a:buFont typeface="Arial" panose="020B0604020202020204" pitchFamily="34" charset="0"/>
              <a:buChar char="•"/>
              <a:defRPr/>
            </a:pPr>
            <a:r>
              <a:rPr lang="en-US" dirty="0"/>
              <a:t>you persevere deliberately and mindfully.</a:t>
            </a:r>
          </a:p>
        </p:txBody>
      </p:sp>
    </p:spTree>
    <p:extLst>
      <p:ext uri="{BB962C8B-B14F-4D97-AF65-F5344CB8AC3E}">
        <p14:creationId xmlns:p14="http://schemas.microsoft.com/office/powerpoint/2010/main" val="102477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C0C0C0"/>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subTnLst>
                                    <p:animClr clrSpc="rgb" dir="cw">
                                      <p:cBhvr override="childStyle">
                                        <p:cTn dur="1" fill="hold" display="0" masterRel="nextClick" afterEffect="1"/>
                                        <p:tgtEl>
                                          <p:spTgt spid="6">
                                            <p:txEl>
                                              <p:pRg st="3" end="3"/>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C0C0C0"/>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subTnLst>
                                    <p:animClr clrSpc="rgb" dir="cw">
                                      <p:cBhvr override="childStyle">
                                        <p:cTn dur="1" fill="hold" display="0" masterRel="nextClick" afterEffect="1"/>
                                        <p:tgtEl>
                                          <p:spTgt spid="6">
                                            <p:txEl>
                                              <p:pRg st="5" end="5"/>
                                            </p:txEl>
                                          </p:spTgt>
                                        </p:tgtEl>
                                        <p:attrNameLst>
                                          <p:attrName>ppt_c</p:attrName>
                                        </p:attrNameLst>
                                      </p:cBhvr>
                                      <p:to>
                                        <a:srgbClr val="C0C0C0"/>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2">
            <a:extLst>
              <a:ext uri="{28A0092B-C50C-407E-A947-70E740481C1C}">
                <a14:useLocalDpi xmlns:a14="http://schemas.microsoft.com/office/drawing/2010/main" val="0"/>
              </a:ext>
            </a:extLst>
          </a:blip>
          <a:srcRect l="78306" t="18710" r="5367" b="43049"/>
          <a:stretch/>
        </p:blipFill>
        <p:spPr bwMode="auto">
          <a:xfrm>
            <a:off x="1295400" y="1207778"/>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3581400" y="1963057"/>
            <a:ext cx="4571999" cy="1799769"/>
          </a:xfrm>
          <a:prstGeom prst="wedgeEllipseCallout">
            <a:avLst>
              <a:gd name="adj1" fmla="val -70754"/>
              <a:gd name="adj2" fmla="val -157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t>Here are some examples of </a:t>
            </a:r>
            <a:r>
              <a:rPr lang="en-US" sz="2400" i="1" dirty="0"/>
              <a:t>Active Learning.</a:t>
            </a:r>
            <a:endParaRPr lang="en-US" sz="2400" dirty="0"/>
          </a:p>
        </p:txBody>
      </p:sp>
    </p:spTree>
    <p:extLst>
      <p:ext uri="{BB962C8B-B14F-4D97-AF65-F5344CB8AC3E}">
        <p14:creationId xmlns:p14="http://schemas.microsoft.com/office/powerpoint/2010/main" val="271140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1066800" y="2819400"/>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Before going on . . .</a:t>
            </a:r>
          </a:p>
        </p:txBody>
      </p:sp>
      <p:sp>
        <p:nvSpPr>
          <p:cNvPr id="5" name="Oval Callout 4"/>
          <p:cNvSpPr/>
          <p:nvPr/>
        </p:nvSpPr>
        <p:spPr>
          <a:xfrm>
            <a:off x="3124200" y="1447800"/>
            <a:ext cx="5257800" cy="3200400"/>
          </a:xfrm>
          <a:prstGeom prst="wedgeEllipseCallout">
            <a:avLst>
              <a:gd name="adj1" fmla="val -68865"/>
              <a:gd name="adj2" fmla="val 3747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200" dirty="0">
                <a:solidFill>
                  <a:schemeClr val="tx1"/>
                </a:solidFill>
              </a:rPr>
              <a:t>You should have read the </a:t>
            </a:r>
          </a:p>
          <a:p>
            <a:pPr algn="ctr"/>
            <a:r>
              <a:rPr lang="en-US" sz="2200" i="1" dirty="0">
                <a:solidFill>
                  <a:schemeClr val="tx1"/>
                </a:solidFill>
              </a:rPr>
              <a:t>Four Concepts </a:t>
            </a:r>
            <a:r>
              <a:rPr lang="en-US" sz="2200" dirty="0">
                <a:solidFill>
                  <a:schemeClr val="tx1"/>
                </a:solidFill>
              </a:rPr>
              <a:t>Explanation page. If you have not done so, pause here and read that page to learn what they are and why they are important to academic reading.</a:t>
            </a:r>
          </a:p>
        </p:txBody>
      </p:sp>
    </p:spTree>
    <p:extLst>
      <p:ext uri="{BB962C8B-B14F-4D97-AF65-F5344CB8AC3E}">
        <p14:creationId xmlns:p14="http://schemas.microsoft.com/office/powerpoint/2010/main" val="3840283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 Cognitive Processes Involved in </a:t>
            </a:r>
            <a:r>
              <a:rPr lang="en-US" b="1" dirty="0"/>
              <a:t>Active Learning</a:t>
            </a:r>
          </a:p>
        </p:txBody>
      </p:sp>
      <p:sp>
        <p:nvSpPr>
          <p:cNvPr id="3" name="Content Placeholder 2"/>
          <p:cNvSpPr>
            <a:spLocks noGrp="1"/>
          </p:cNvSpPr>
          <p:nvPr>
            <p:ph idx="1"/>
          </p:nvPr>
        </p:nvSpPr>
        <p:spPr>
          <a:xfrm>
            <a:off x="1219200" y="1676400"/>
            <a:ext cx="7239000" cy="4953000"/>
          </a:xfrm>
        </p:spPr>
        <p:txBody>
          <a:bodyPr>
            <a:normAutofit fontScale="77500" lnSpcReduction="20000"/>
          </a:bodyPr>
          <a:lstStyle/>
          <a:p>
            <a:pPr marL="285750" indent="-285750">
              <a:defRPr/>
            </a:pPr>
            <a:r>
              <a:rPr lang="en-US" dirty="0"/>
              <a:t>Asking questions</a:t>
            </a:r>
          </a:p>
          <a:p>
            <a:pPr marL="285750" indent="-285750">
              <a:defRPr/>
            </a:pPr>
            <a:r>
              <a:rPr lang="en-US" dirty="0"/>
              <a:t>Synthesizing the information, summarizing it</a:t>
            </a:r>
          </a:p>
          <a:p>
            <a:pPr marL="285750" indent="-285750">
              <a:defRPr/>
            </a:pPr>
            <a:r>
              <a:rPr lang="en-US" dirty="0"/>
              <a:t>Explaining it to yourself</a:t>
            </a:r>
          </a:p>
          <a:p>
            <a:pPr marL="285750" indent="-285750">
              <a:defRPr/>
            </a:pPr>
            <a:r>
              <a:rPr lang="en-US" dirty="0"/>
              <a:t>Looking for underlying principles</a:t>
            </a:r>
          </a:p>
          <a:p>
            <a:pPr marL="285750" indent="-285750">
              <a:defRPr/>
            </a:pPr>
            <a:r>
              <a:rPr lang="en-US" dirty="0"/>
              <a:t>Making connections to what you already know</a:t>
            </a:r>
          </a:p>
          <a:p>
            <a:pPr marL="285750" indent="-285750">
              <a:defRPr/>
            </a:pPr>
            <a:r>
              <a:rPr lang="en-US" dirty="0"/>
              <a:t>Analyzing the parts of the text</a:t>
            </a:r>
          </a:p>
          <a:p>
            <a:pPr marL="285750" indent="-285750">
              <a:defRPr/>
            </a:pPr>
            <a:r>
              <a:rPr lang="en-US" dirty="0"/>
              <a:t>Building new schemata—the attributes you intuitively give to a whole body of examples of a concept that distinguish each from a non-example</a:t>
            </a:r>
          </a:p>
          <a:p>
            <a:pPr marL="285750" indent="-285750">
              <a:defRPr/>
            </a:pPr>
            <a:r>
              <a:rPr lang="en-US" dirty="0"/>
              <a:t>Determining what’s important for this text situation</a:t>
            </a:r>
          </a:p>
          <a:p>
            <a:pPr marL="285750" indent="-285750">
              <a:defRPr/>
            </a:pPr>
            <a:r>
              <a:rPr lang="en-US" dirty="0"/>
              <a:t>Reasoning through the unclear parts</a:t>
            </a:r>
          </a:p>
          <a:p>
            <a:pPr marL="285750" indent="-285750">
              <a:defRPr/>
            </a:pPr>
            <a:r>
              <a:rPr lang="en-US" dirty="0"/>
              <a:t>Inferring and predicting</a:t>
            </a:r>
          </a:p>
          <a:p>
            <a:pPr marL="285750" indent="-285750">
              <a:defRPr/>
            </a:pPr>
            <a:r>
              <a:rPr lang="en-US" dirty="0"/>
              <a:t>Visualizing</a:t>
            </a:r>
          </a:p>
        </p:txBody>
      </p:sp>
    </p:spTree>
    <p:extLst>
      <p:ext uri="{BB962C8B-B14F-4D97-AF65-F5344CB8AC3E}">
        <p14:creationId xmlns:p14="http://schemas.microsoft.com/office/powerpoint/2010/main" val="1032277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C0C0C0"/>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C0C0C0"/>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C0C0C0"/>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C0C0C0"/>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C0C0C0"/>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rgbClr val="C0C0C0"/>
                                      </p:to>
                                    </p:animClr>
                                  </p:sub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subTnLst>
                                    <p:animClr clrSpc="rgb" dir="cw">
                                      <p:cBhvr override="childStyle">
                                        <p:cTn dur="1" fill="hold" display="0" masterRel="nextClick" afterEffect="1"/>
                                        <p:tgtEl>
                                          <p:spTgt spid="3">
                                            <p:txEl>
                                              <p:pRg st="7" end="7"/>
                                            </p:txEl>
                                          </p:spTgt>
                                        </p:tgtEl>
                                        <p:attrNameLst>
                                          <p:attrName>ppt_c</p:attrName>
                                        </p:attrNameLst>
                                      </p:cBhvr>
                                      <p:to>
                                        <a:srgbClr val="C0C0C0"/>
                                      </p:to>
                                    </p:animClr>
                                  </p:sub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subTnLst>
                                    <p:animClr clrSpc="rgb" dir="cw">
                                      <p:cBhvr override="childStyle">
                                        <p:cTn dur="1" fill="hold" display="0" masterRel="nextClick" afterEffect="1"/>
                                        <p:tgtEl>
                                          <p:spTgt spid="3">
                                            <p:txEl>
                                              <p:pRg st="8" end="8"/>
                                            </p:txEl>
                                          </p:spTgt>
                                        </p:tgtEl>
                                        <p:attrNameLst>
                                          <p:attrName>ppt_c</p:attrName>
                                        </p:attrNameLst>
                                      </p:cBhvr>
                                      <p:to>
                                        <a:srgbClr val="C0C0C0"/>
                                      </p:to>
                                    </p:animClr>
                                  </p:sub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subTnLst>
                                    <p:animClr clrSpc="rgb" dir="cw">
                                      <p:cBhvr override="childStyle">
                                        <p:cTn dur="1" fill="hold" display="0" masterRel="nextClick" afterEffect="1"/>
                                        <p:tgtEl>
                                          <p:spTgt spid="3">
                                            <p:txEl>
                                              <p:pRg st="9" end="9"/>
                                            </p:txEl>
                                          </p:spTgt>
                                        </p:tgtEl>
                                        <p:attrNameLst>
                                          <p:attrName>ppt_c</p:attrName>
                                        </p:attrNameLst>
                                      </p:cBhvr>
                                      <p:to>
                                        <a:srgbClr val="C0C0C0"/>
                                      </p:to>
                                    </p:animClr>
                                  </p:sub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More Cognitive Processes Involved in </a:t>
            </a:r>
            <a:r>
              <a:rPr lang="en-US" b="1" dirty="0"/>
              <a:t>Active Learning</a:t>
            </a:r>
          </a:p>
        </p:txBody>
      </p:sp>
      <p:sp>
        <p:nvSpPr>
          <p:cNvPr id="3" name="Content Placeholder 2"/>
          <p:cNvSpPr>
            <a:spLocks noGrp="1"/>
          </p:cNvSpPr>
          <p:nvPr>
            <p:ph idx="1"/>
          </p:nvPr>
        </p:nvSpPr>
        <p:spPr>
          <a:xfrm>
            <a:off x="457200" y="2057400"/>
            <a:ext cx="8229600" cy="4525963"/>
          </a:xfrm>
        </p:spPr>
        <p:txBody>
          <a:bodyPr>
            <a:normAutofit fontScale="85000" lnSpcReduction="10000"/>
          </a:bodyPr>
          <a:lstStyle/>
          <a:p>
            <a:pPr marL="285750" indent="-285750">
              <a:defRPr/>
            </a:pPr>
            <a:r>
              <a:rPr lang="en-US" dirty="0"/>
              <a:t>Justifying your interpretation of the author’s meaning</a:t>
            </a:r>
          </a:p>
          <a:p>
            <a:pPr marL="285750" indent="-285750">
              <a:defRPr/>
            </a:pPr>
            <a:r>
              <a:rPr lang="en-US" dirty="0"/>
              <a:t>Making analogies</a:t>
            </a:r>
          </a:p>
          <a:p>
            <a:pPr marL="285750" indent="-285750">
              <a:defRPr/>
            </a:pPr>
            <a:r>
              <a:rPr lang="en-US" dirty="0"/>
              <a:t>Evaluating, trying to decide if you should believe this author’s information and arguments</a:t>
            </a:r>
          </a:p>
          <a:p>
            <a:pPr marL="285750" indent="-285750">
              <a:defRPr/>
            </a:pPr>
            <a:r>
              <a:rPr lang="en-US" dirty="0"/>
              <a:t>Considering alternative explanations and diverse perspectives</a:t>
            </a:r>
          </a:p>
          <a:p>
            <a:pPr marL="285750" indent="-285750">
              <a:defRPr/>
            </a:pPr>
            <a:r>
              <a:rPr lang="en-US" dirty="0"/>
              <a:t>Continuing to process the ideas after closing the text</a:t>
            </a:r>
          </a:p>
          <a:p>
            <a:pPr marL="285750" indent="-285750">
              <a:defRPr/>
            </a:pPr>
            <a:r>
              <a:rPr lang="en-US" dirty="0"/>
              <a:t>Generating new thinking as stimulated by the text</a:t>
            </a:r>
          </a:p>
          <a:p>
            <a:pPr marL="285750" indent="-285750">
              <a:defRPr/>
            </a:pPr>
            <a:r>
              <a:rPr lang="en-US" dirty="0"/>
              <a:t>Asking “So what?” for applying the new learning to solve problems</a:t>
            </a:r>
            <a:endParaRPr lang="en-US" sz="4000" dirty="0"/>
          </a:p>
        </p:txBody>
      </p:sp>
    </p:spTree>
    <p:extLst>
      <p:ext uri="{BB962C8B-B14F-4D97-AF65-F5344CB8AC3E}">
        <p14:creationId xmlns:p14="http://schemas.microsoft.com/office/powerpoint/2010/main" val="354103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C0C0C0"/>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C0C0C0"/>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C0C0C0"/>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C0C0C0"/>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C0C0C0"/>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6781800" y="1295400"/>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5" name="Oval Callout 4"/>
          <p:cNvSpPr/>
          <p:nvPr/>
        </p:nvSpPr>
        <p:spPr>
          <a:xfrm>
            <a:off x="76200" y="685800"/>
            <a:ext cx="6629400" cy="5867400"/>
          </a:xfrm>
          <a:prstGeom prst="wedgeEllipseCallout">
            <a:avLst>
              <a:gd name="adj1" fmla="val 57334"/>
              <a:gd name="adj2" fmla="val -14943"/>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a:t>Now for </a:t>
            </a:r>
            <a:r>
              <a:rPr lang="en-US" sz="2400" b="1" dirty="0"/>
              <a:t>Deliberate Practice</a:t>
            </a:r>
            <a:r>
              <a:rPr lang="en-US" sz="2400" dirty="0"/>
              <a:t>.  </a:t>
            </a:r>
          </a:p>
          <a:p>
            <a:pPr algn="ctr">
              <a:defRPr/>
            </a:pPr>
            <a:endParaRPr lang="en-US" sz="2400" dirty="0"/>
          </a:p>
          <a:p>
            <a:pPr algn="ctr">
              <a:defRPr/>
            </a:pPr>
            <a:r>
              <a:rPr lang="en-US" sz="2400" dirty="0"/>
              <a:t>This concept is what makes </a:t>
            </a:r>
          </a:p>
          <a:p>
            <a:pPr algn="ctr">
              <a:defRPr/>
            </a:pPr>
            <a:r>
              <a:rPr lang="en-US" sz="2400" dirty="0"/>
              <a:t>the strategy yours.  </a:t>
            </a:r>
          </a:p>
          <a:p>
            <a:pPr algn="ctr">
              <a:defRPr/>
            </a:pPr>
            <a:endParaRPr lang="en-US" sz="1200" dirty="0"/>
          </a:p>
          <a:p>
            <a:pPr algn="ctr">
              <a:defRPr/>
            </a:pPr>
            <a:r>
              <a:rPr lang="en-US" sz="2400" dirty="0"/>
              <a:t>Through </a:t>
            </a:r>
            <a:r>
              <a:rPr lang="en-US" sz="2400" i="1" dirty="0"/>
              <a:t>deliberate practice</a:t>
            </a:r>
            <a:r>
              <a:rPr lang="en-US" sz="2400" dirty="0"/>
              <a:t>, you learn from your experiences with the strategy across many text types and for many purposes, and thereby, you can justify modifications of it for each unique text situation.</a:t>
            </a:r>
          </a:p>
        </p:txBody>
      </p:sp>
    </p:spTree>
    <p:extLst>
      <p:ext uri="{BB962C8B-B14F-4D97-AF65-F5344CB8AC3E}">
        <p14:creationId xmlns:p14="http://schemas.microsoft.com/office/powerpoint/2010/main" val="272909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fade">
                                      <p:cBhvr>
                                        <p:cTn id="10" dur="500"/>
                                        <p:tgtEl>
                                          <p:spTgt spid="5">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Effect transition="in" filter="fade">
                                      <p:cBhvr>
                                        <p:cTn id="13"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About Isakson Literacy"/>
          <p:cNvPicPr>
            <a:picLocks noChangeAspect="1" noChangeArrowheads="1"/>
          </p:cNvPicPr>
          <p:nvPr/>
        </p:nvPicPr>
        <p:blipFill rotWithShape="1">
          <a:blip r:embed="rId2">
            <a:extLst>
              <a:ext uri="{28A0092B-C50C-407E-A947-70E740481C1C}">
                <a14:useLocalDpi xmlns:a14="http://schemas.microsoft.com/office/drawing/2010/main" val="0"/>
              </a:ext>
            </a:extLst>
          </a:blip>
          <a:srcRect l="78306" t="18710" r="5367" b="43049"/>
          <a:stretch/>
        </p:blipFill>
        <p:spPr bwMode="auto">
          <a:xfrm>
            <a:off x="7652656" y="3503920"/>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5" name="Oval Callout 4"/>
          <p:cNvSpPr/>
          <p:nvPr/>
        </p:nvSpPr>
        <p:spPr>
          <a:xfrm>
            <a:off x="76200" y="76200"/>
            <a:ext cx="7239000" cy="6781800"/>
          </a:xfrm>
          <a:prstGeom prst="wedgeEllipseCallout">
            <a:avLst>
              <a:gd name="adj1" fmla="val 57172"/>
              <a:gd name="adj2" fmla="val 20101"/>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a:t>But, </a:t>
            </a:r>
            <a:r>
              <a:rPr lang="en-US" sz="2400" i="1" dirty="0"/>
              <a:t>Deliberate Practice </a:t>
            </a:r>
            <a:r>
              <a:rPr lang="en-US" sz="2400" dirty="0"/>
              <a:t>is not just </a:t>
            </a:r>
          </a:p>
          <a:p>
            <a:pPr algn="ctr">
              <a:defRPr/>
            </a:pPr>
            <a:r>
              <a:rPr lang="en-US" sz="2400" dirty="0"/>
              <a:t>putting in practice time.  </a:t>
            </a:r>
          </a:p>
          <a:p>
            <a:pPr algn="ctr">
              <a:defRPr/>
            </a:pPr>
            <a:endParaRPr lang="en-US" sz="1600" dirty="0"/>
          </a:p>
          <a:p>
            <a:pPr>
              <a:defRPr/>
            </a:pPr>
            <a:r>
              <a:rPr lang="en-US" sz="2000" dirty="0"/>
              <a:t>I have a young friend who is taking piano lessons. I have noticed how he practices:  </a:t>
            </a:r>
          </a:p>
          <a:p>
            <a:pPr marL="342900" indent="-342900">
              <a:buFont typeface="Arial" panose="020B0604020202020204" pitchFamily="34" charset="0"/>
              <a:buChar char="•"/>
              <a:defRPr/>
            </a:pPr>
            <a:r>
              <a:rPr lang="en-US" sz="2000" dirty="0"/>
              <a:t>He does what it takes to seem to have practiced.  </a:t>
            </a:r>
          </a:p>
          <a:p>
            <a:pPr marL="342900" indent="-342900">
              <a:buFont typeface="Arial" panose="020B0604020202020204" pitchFamily="34" charset="0"/>
              <a:buChar char="•"/>
              <a:defRPr/>
            </a:pPr>
            <a:r>
              <a:rPr lang="en-US" sz="2000" dirty="0"/>
              <a:t>He practices each piece two times, period—no matter the errors, the lack of interpretation, and the haphazard progress, if any.  </a:t>
            </a:r>
          </a:p>
          <a:p>
            <a:pPr marL="342900" indent="-342900">
              <a:buFont typeface="Arial" panose="020B0604020202020204" pitchFamily="34" charset="0"/>
              <a:buChar char="•"/>
              <a:defRPr/>
            </a:pPr>
            <a:r>
              <a:rPr lang="en-US" sz="2000" dirty="0"/>
              <a:t>He goes through the motions of practice with little cognitive engagement or learning purpose.</a:t>
            </a:r>
          </a:p>
          <a:p>
            <a:pPr>
              <a:defRPr/>
            </a:pPr>
            <a:endParaRPr lang="en-US" sz="1050" dirty="0"/>
          </a:p>
          <a:p>
            <a:pPr algn="ctr">
              <a:defRPr/>
            </a:pPr>
            <a:r>
              <a:rPr lang="en-US" sz="2200" dirty="0"/>
              <a:t>He may have “practiced” but not deliberately which takes determination, discipline, focus, and diligence.</a:t>
            </a:r>
          </a:p>
        </p:txBody>
      </p:sp>
    </p:spTree>
    <p:extLst>
      <p:ext uri="{BB962C8B-B14F-4D97-AF65-F5344CB8AC3E}">
        <p14:creationId xmlns:p14="http://schemas.microsoft.com/office/powerpoint/2010/main" val="194692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fade">
                                      <p:cBhvr>
                                        <p:cTn id="2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2">
            <a:extLst>
              <a:ext uri="{28A0092B-C50C-407E-A947-70E740481C1C}">
                <a14:useLocalDpi xmlns:a14="http://schemas.microsoft.com/office/drawing/2010/main" val="0"/>
              </a:ext>
            </a:extLst>
          </a:blip>
          <a:srcRect l="78306" t="18710" r="5367" b="43049"/>
          <a:stretch/>
        </p:blipFill>
        <p:spPr bwMode="auto">
          <a:xfrm>
            <a:off x="6934200" y="1164235"/>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1371600" y="1963057"/>
            <a:ext cx="4571999" cy="1799769"/>
          </a:xfrm>
          <a:prstGeom prst="wedgeEllipseCallout">
            <a:avLst>
              <a:gd name="adj1" fmla="val 74643"/>
              <a:gd name="adj2" fmla="val -1818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t>Here are some examples of </a:t>
            </a:r>
            <a:r>
              <a:rPr lang="en-US" sz="2400" i="1" dirty="0"/>
              <a:t>Deliberate Practice.</a:t>
            </a:r>
            <a:endParaRPr lang="en-US" sz="2400" dirty="0"/>
          </a:p>
        </p:txBody>
      </p:sp>
    </p:spTree>
    <p:extLst>
      <p:ext uri="{BB962C8B-B14F-4D97-AF65-F5344CB8AC3E}">
        <p14:creationId xmlns:p14="http://schemas.microsoft.com/office/powerpoint/2010/main" val="32363799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a:t>
            </a:r>
            <a:r>
              <a:rPr lang="en-US" b="1" dirty="0"/>
              <a:t>Deliberate Practice </a:t>
            </a:r>
            <a:br>
              <a:rPr lang="en-US" dirty="0"/>
            </a:br>
            <a:r>
              <a:rPr lang="en-US" sz="3600" dirty="0"/>
              <a:t>with Metacognitive Awareness</a:t>
            </a:r>
          </a:p>
        </p:txBody>
      </p:sp>
      <p:sp>
        <p:nvSpPr>
          <p:cNvPr id="7" name="Content Placeholder 2"/>
          <p:cNvSpPr txBox="1">
            <a:spLocks/>
          </p:cNvSpPr>
          <p:nvPr/>
        </p:nvSpPr>
        <p:spPr>
          <a:xfrm>
            <a:off x="4648200" y="1618343"/>
            <a:ext cx="3581400" cy="4953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en-US" dirty="0"/>
              <a:t>For Reading:</a:t>
            </a:r>
          </a:p>
          <a:p>
            <a:pPr marL="0" indent="0">
              <a:buNone/>
            </a:pPr>
            <a:endParaRPr lang="en-US" sz="700" dirty="0"/>
          </a:p>
          <a:p>
            <a:r>
              <a:rPr lang="en-US" sz="1500" dirty="0"/>
              <a:t>I </a:t>
            </a:r>
            <a:r>
              <a:rPr lang="en-US" sz="1500" b="1" dirty="0"/>
              <a:t>ask</a:t>
            </a:r>
            <a:r>
              <a:rPr lang="en-US" sz="1500" dirty="0"/>
              <a:t>, “What do I want to gain from this text?” This self-imposed purpose is influenced by the professor’s expectations as I perceive them. But, this is my education; I also want my own purposes to guide my learning.</a:t>
            </a:r>
          </a:p>
          <a:p>
            <a:r>
              <a:rPr lang="en-US" sz="1500" dirty="0"/>
              <a:t>I </a:t>
            </a:r>
            <a:r>
              <a:rPr lang="en-US" sz="1500" b="1" dirty="0"/>
              <a:t>decide</a:t>
            </a:r>
            <a:r>
              <a:rPr lang="en-US" sz="1500" dirty="0"/>
              <a:t> how to approach this text to achieve this purpose, “What can I do to gain this learning within the time I have to read this text?” </a:t>
            </a:r>
          </a:p>
          <a:p>
            <a:r>
              <a:rPr lang="en-US" sz="1500" dirty="0"/>
              <a:t>I </a:t>
            </a:r>
            <a:r>
              <a:rPr lang="en-US" sz="1500" b="1" dirty="0"/>
              <a:t>follow through </a:t>
            </a:r>
            <a:r>
              <a:rPr lang="en-US" sz="1500" dirty="0"/>
              <a:t>with this plan or change it along the way for good reason.</a:t>
            </a:r>
          </a:p>
          <a:p>
            <a:r>
              <a:rPr lang="en-US" sz="1500" dirty="0"/>
              <a:t>I </a:t>
            </a:r>
            <a:r>
              <a:rPr lang="en-US" sz="1500" b="1" dirty="0"/>
              <a:t>demand</a:t>
            </a:r>
            <a:r>
              <a:rPr lang="en-US" sz="1500" dirty="0"/>
              <a:t> understanding from the author and myself as I progress through the text. If I am not getting that, I do something about it . </a:t>
            </a:r>
          </a:p>
          <a:p>
            <a:r>
              <a:rPr lang="en-US" sz="1500" dirty="0"/>
              <a:t>I </a:t>
            </a:r>
            <a:r>
              <a:rPr lang="en-US" sz="1500" b="1" dirty="0"/>
              <a:t>persevere</a:t>
            </a:r>
            <a:r>
              <a:rPr lang="en-US" sz="1500" dirty="0"/>
              <a:t> to meet my goal.</a:t>
            </a:r>
          </a:p>
        </p:txBody>
      </p:sp>
      <p:sp>
        <p:nvSpPr>
          <p:cNvPr id="9" name="Content Placeholder 5"/>
          <p:cNvSpPr>
            <a:spLocks noGrp="1"/>
          </p:cNvSpPr>
          <p:nvPr>
            <p:ph sz="half" idx="1"/>
          </p:nvPr>
        </p:nvSpPr>
        <p:spPr>
          <a:xfrm>
            <a:off x="457200" y="1646917"/>
            <a:ext cx="3581400" cy="4924425"/>
          </a:xfrm>
        </p:spPr>
        <p:txBody>
          <a:bodyPr>
            <a:normAutofit lnSpcReduction="10000"/>
          </a:bodyPr>
          <a:lstStyle/>
          <a:p>
            <a:pPr marL="0" indent="0">
              <a:buNone/>
            </a:pPr>
            <a:r>
              <a:rPr lang="en-US" dirty="0"/>
              <a:t>For Piano:</a:t>
            </a:r>
          </a:p>
          <a:p>
            <a:pPr marL="0" indent="0">
              <a:buNone/>
            </a:pPr>
            <a:endParaRPr lang="en-US" sz="700" dirty="0"/>
          </a:p>
          <a:p>
            <a:r>
              <a:rPr lang="en-US" sz="1500" dirty="0"/>
              <a:t>I </a:t>
            </a:r>
            <a:r>
              <a:rPr lang="en-US" sz="1500" b="1" dirty="0"/>
              <a:t>ask</a:t>
            </a:r>
            <a:r>
              <a:rPr lang="en-US" sz="1500" dirty="0"/>
              <a:t>, “How well do I want to play this piece?”</a:t>
            </a:r>
          </a:p>
          <a:p>
            <a:r>
              <a:rPr lang="en-US" sz="1500" dirty="0"/>
              <a:t>I </a:t>
            </a:r>
            <a:r>
              <a:rPr lang="en-US" sz="1500" b="1" dirty="0"/>
              <a:t>decide</a:t>
            </a:r>
            <a:r>
              <a:rPr lang="en-US" sz="1500" dirty="0"/>
              <a:t> what my focus needs to be to accomplish part of this goal within the time I have to practice.</a:t>
            </a:r>
          </a:p>
          <a:p>
            <a:r>
              <a:rPr lang="en-US" sz="1500" dirty="0"/>
              <a:t>I </a:t>
            </a:r>
            <a:r>
              <a:rPr lang="en-US" sz="1500" b="1" dirty="0"/>
              <a:t>follow through </a:t>
            </a:r>
            <a:r>
              <a:rPr lang="en-US" sz="1500" dirty="0"/>
              <a:t>with this plan, being flexible enough along the way to make changes needed to meet my goal.</a:t>
            </a:r>
          </a:p>
          <a:p>
            <a:r>
              <a:rPr lang="en-US" sz="1500" dirty="0"/>
              <a:t>I </a:t>
            </a:r>
            <a:r>
              <a:rPr lang="en-US" sz="1500" b="1" dirty="0"/>
              <a:t>demand</a:t>
            </a:r>
            <a:r>
              <a:rPr lang="en-US" sz="1500" dirty="0"/>
              <a:t> of myself repetitions of the hard parts, trying with each repetition to improve. I recognize the weak spots and work diligently within a segment (whether a note, a measure, or phrase) until I get it right. Then I overlearn that “perfected” part with more repetitions until it is no longer hard, but flows as intended.</a:t>
            </a:r>
          </a:p>
          <a:p>
            <a:r>
              <a:rPr lang="en-US" sz="1500" dirty="0"/>
              <a:t>I </a:t>
            </a:r>
            <a:r>
              <a:rPr lang="en-US" sz="1500" b="1" dirty="0"/>
              <a:t>persevere</a:t>
            </a:r>
            <a:r>
              <a:rPr lang="en-US" sz="1500" dirty="0"/>
              <a:t> to meet my goal. </a:t>
            </a:r>
          </a:p>
          <a:p>
            <a:endParaRPr lang="en-US" sz="1500" dirty="0"/>
          </a:p>
          <a:p>
            <a:endParaRPr lang="en-US" sz="1500" dirty="0"/>
          </a:p>
        </p:txBody>
      </p:sp>
    </p:spTree>
    <p:extLst>
      <p:ext uri="{BB962C8B-B14F-4D97-AF65-F5344CB8AC3E}">
        <p14:creationId xmlns:p14="http://schemas.microsoft.com/office/powerpoint/2010/main" val="2621963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fade">
                                      <p:cBhvr>
                                        <p:cTn id="32" dur="5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animEffect transition="in" filter="fade">
                                      <p:cBhvr>
                                        <p:cTn id="37" dur="500"/>
                                        <p:tgtEl>
                                          <p:spTgt spid="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5" end="5"/>
                                            </p:txEl>
                                          </p:spTgt>
                                        </p:tgtEl>
                                        <p:attrNameLst>
                                          <p:attrName>style.visibility</p:attrName>
                                        </p:attrNameLst>
                                      </p:cBhvr>
                                      <p:to>
                                        <p:strVal val="visible"/>
                                      </p:to>
                                    </p:set>
                                    <p:animEffect transition="in" filter="fade">
                                      <p:cBhvr>
                                        <p:cTn id="42" dur="500"/>
                                        <p:tgtEl>
                                          <p:spTgt spid="9">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animEffect transition="in" filter="fade">
                                      <p:cBhvr>
                                        <p:cTn id="47" dur="500"/>
                                        <p:tgtEl>
                                          <p:spTgt spid="7">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6" end="6"/>
                                            </p:txEl>
                                          </p:spTgt>
                                        </p:tgtEl>
                                        <p:attrNameLst>
                                          <p:attrName>style.visibility</p:attrName>
                                        </p:attrNameLst>
                                      </p:cBhvr>
                                      <p:to>
                                        <p:strVal val="visible"/>
                                      </p:to>
                                    </p:set>
                                    <p:animEffect transition="in" filter="fade">
                                      <p:cBhvr>
                                        <p:cTn id="52" dur="500"/>
                                        <p:tgtEl>
                                          <p:spTgt spid="9">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6" end="6"/>
                                            </p:txEl>
                                          </p:spTgt>
                                        </p:tgtEl>
                                        <p:attrNameLst>
                                          <p:attrName>style.visibility</p:attrName>
                                        </p:attrNameLst>
                                      </p:cBhvr>
                                      <p:to>
                                        <p:strVal val="visible"/>
                                      </p:to>
                                    </p:set>
                                    <p:animEffect transition="in" filter="fade">
                                      <p:cBhvr>
                                        <p:cTn id="57"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D4D092-2B92-4231-A414-9D0B64B05C08}"/>
              </a:ext>
            </a:extLst>
          </p:cNvPr>
          <p:cNvSpPr>
            <a:spLocks noGrp="1"/>
          </p:cNvSpPr>
          <p:nvPr>
            <p:ph idx="1"/>
          </p:nvPr>
        </p:nvSpPr>
        <p:spPr>
          <a:xfrm>
            <a:off x="990600" y="1257300"/>
            <a:ext cx="7162800" cy="4343400"/>
          </a:xfrm>
        </p:spPr>
        <p:txBody>
          <a:bodyPr>
            <a:normAutofit/>
          </a:bodyPr>
          <a:lstStyle/>
          <a:p>
            <a:pPr marL="0" indent="0">
              <a:buNone/>
            </a:pPr>
            <a:r>
              <a:rPr lang="en-US" dirty="0"/>
              <a:t>“Push it. Examine all things intensely and relentlessly. Probe and search. . . . Do not leave it, do not course over it, as if it were understood, but instead follow it down until you see in the mystery of its own specificity and strength.” Be “fierce to know—not fierce to seem to know. . .”</a:t>
            </a:r>
            <a:endParaRPr lang="en-US" i="1" dirty="0"/>
          </a:p>
          <a:p>
            <a:pPr marL="0" indent="0" algn="r">
              <a:buNone/>
            </a:pPr>
            <a:r>
              <a:rPr lang="en-US" dirty="0"/>
              <a:t>~Annie Dillard (1989, p. 78)</a:t>
            </a:r>
            <a:endParaRPr lang="en-US" sz="3600" dirty="0"/>
          </a:p>
        </p:txBody>
      </p:sp>
    </p:spTree>
    <p:extLst>
      <p:ext uri="{BB962C8B-B14F-4D97-AF65-F5344CB8AC3E}">
        <p14:creationId xmlns:p14="http://schemas.microsoft.com/office/powerpoint/2010/main" val="31714857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558799" y="1600200"/>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7" name="Oval Callout 6"/>
          <p:cNvSpPr/>
          <p:nvPr/>
        </p:nvSpPr>
        <p:spPr>
          <a:xfrm>
            <a:off x="2667000" y="264886"/>
            <a:ext cx="6172199" cy="6172200"/>
          </a:xfrm>
          <a:prstGeom prst="wedgeEllipseCallout">
            <a:avLst>
              <a:gd name="adj1" fmla="val -66092"/>
              <a:gd name="adj2" fmla="val -587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t>You will have many </a:t>
            </a:r>
          </a:p>
          <a:p>
            <a:pPr algn="ctr"/>
            <a:r>
              <a:rPr lang="en-US" sz="2400" dirty="0"/>
              <a:t>opportunities in this course to be </a:t>
            </a:r>
            <a:r>
              <a:rPr lang="en-US" sz="2400" b="1" dirty="0"/>
              <a:t>metacognitively aware</a:t>
            </a:r>
            <a:r>
              <a:rPr lang="en-US" sz="2400" dirty="0"/>
              <a:t>, to use </a:t>
            </a:r>
            <a:r>
              <a:rPr lang="en-US" sz="2400" b="1" dirty="0"/>
              <a:t>layered reading</a:t>
            </a:r>
            <a:r>
              <a:rPr lang="en-US" sz="2400" dirty="0"/>
              <a:t>, to be an </a:t>
            </a:r>
            <a:r>
              <a:rPr lang="en-US" sz="2400" b="1" dirty="0"/>
              <a:t>active learner</a:t>
            </a:r>
            <a:r>
              <a:rPr lang="en-US" sz="2400" dirty="0"/>
              <a:t>, and to </a:t>
            </a:r>
            <a:r>
              <a:rPr lang="en-US" sz="2400" b="1" dirty="0"/>
              <a:t>practice</a:t>
            </a:r>
            <a:r>
              <a:rPr lang="en-US" sz="2400" dirty="0"/>
              <a:t> the strategies </a:t>
            </a:r>
            <a:r>
              <a:rPr lang="en-US" sz="2400" b="1" dirty="0"/>
              <a:t>deliberately</a:t>
            </a:r>
            <a:r>
              <a:rPr lang="en-US" sz="2400" dirty="0"/>
              <a:t>.</a:t>
            </a:r>
          </a:p>
          <a:p>
            <a:pPr algn="ctr"/>
            <a:endParaRPr lang="en-US" sz="2400" dirty="0"/>
          </a:p>
          <a:p>
            <a:pPr algn="ctr"/>
            <a:r>
              <a:rPr lang="en-US" sz="2400" dirty="0"/>
              <a:t>May these four key concepts become second nature to you and a part of your mind-set every time you read an academic text.</a:t>
            </a:r>
            <a:endParaRPr lang="en-US" sz="2400" b="1" dirty="0"/>
          </a:p>
        </p:txBody>
      </p:sp>
    </p:spTree>
    <p:extLst>
      <p:ext uri="{BB962C8B-B14F-4D97-AF65-F5344CB8AC3E}">
        <p14:creationId xmlns:p14="http://schemas.microsoft.com/office/powerpoint/2010/main" val="32976332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558799" y="1600200"/>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7" name="Oval Callout 6"/>
          <p:cNvSpPr/>
          <p:nvPr/>
        </p:nvSpPr>
        <p:spPr>
          <a:xfrm>
            <a:off x="2438400" y="1066800"/>
            <a:ext cx="5181599" cy="4078514"/>
          </a:xfrm>
          <a:prstGeom prst="wedgeEllipseCallout">
            <a:avLst>
              <a:gd name="adj1" fmla="val -66092"/>
              <a:gd name="adj2" fmla="val -587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t>If you understand these </a:t>
            </a:r>
          </a:p>
          <a:p>
            <a:pPr algn="ctr"/>
            <a:r>
              <a:rPr lang="en-US" sz="2400" dirty="0"/>
              <a:t>four key concepts, you are  ready to move on and apply them </a:t>
            </a:r>
            <a:r>
              <a:rPr lang="en-US" sz="2400"/>
              <a:t>as read </a:t>
            </a:r>
            <a:r>
              <a:rPr lang="en-US" sz="2400" dirty="0"/>
              <a:t>hard texts.</a:t>
            </a:r>
          </a:p>
          <a:p>
            <a:pPr algn="ctr"/>
            <a:endParaRPr lang="en-US" sz="2400" b="1" dirty="0"/>
          </a:p>
          <a:p>
            <a:pPr algn="ctr"/>
            <a:r>
              <a:rPr lang="en-US" sz="2400" b="1" dirty="0"/>
              <a:t>Happy learning from your toughest texts.</a:t>
            </a:r>
          </a:p>
        </p:txBody>
      </p:sp>
    </p:spTree>
    <p:extLst>
      <p:ext uri="{BB962C8B-B14F-4D97-AF65-F5344CB8AC3E}">
        <p14:creationId xmlns:p14="http://schemas.microsoft.com/office/powerpoint/2010/main" val="4260312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2">
            <a:extLst>
              <a:ext uri="{28A0092B-C50C-407E-A947-70E740481C1C}">
                <a14:useLocalDpi xmlns:a14="http://schemas.microsoft.com/office/drawing/2010/main" val="0"/>
              </a:ext>
            </a:extLst>
          </a:blip>
          <a:srcRect l="78306" t="18710" r="5367" b="43049"/>
          <a:stretch/>
        </p:blipFill>
        <p:spPr bwMode="auto">
          <a:xfrm>
            <a:off x="1295400" y="1207779"/>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9" name="Oval Callout 8"/>
          <p:cNvSpPr/>
          <p:nvPr/>
        </p:nvSpPr>
        <p:spPr>
          <a:xfrm>
            <a:off x="3276600" y="990600"/>
            <a:ext cx="5562600" cy="4495800"/>
          </a:xfrm>
          <a:prstGeom prst="wedgeEllipseCallout">
            <a:avLst>
              <a:gd name="adj1" fmla="val -66331"/>
              <a:gd name="adj2" fmla="val -14063"/>
            </a:avLst>
          </a:prstGeom>
        </p:spPr>
        <p:style>
          <a:lnRef idx="2">
            <a:schemeClr val="accent1"/>
          </a:lnRef>
          <a:fillRef idx="1">
            <a:schemeClr val="lt1"/>
          </a:fillRef>
          <a:effectRef idx="0">
            <a:schemeClr val="accent1"/>
          </a:effectRef>
          <a:fontRef idx="minor">
            <a:schemeClr val="dk1"/>
          </a:fontRef>
        </p:style>
        <p:txBody>
          <a:bodyPr rtlCol="0" anchor="ctr"/>
          <a:lstStyle/>
          <a:p>
            <a:pPr lvl="0" algn="ctr" fontAlgn="base">
              <a:spcBef>
                <a:spcPct val="0"/>
              </a:spcBef>
            </a:pPr>
            <a:r>
              <a:rPr lang="en-US" altLang="en-US" sz="2400" dirty="0">
                <a:solidFill>
                  <a:schemeClr val="tx1"/>
                </a:solidFill>
                <a:latin typeface="Calibri" pitchFamily="34" charset="0"/>
                <a:cs typeface="Arial" pitchFamily="34" charset="0"/>
              </a:rPr>
              <a:t>The UMBRELLA Concepts</a:t>
            </a:r>
          </a:p>
          <a:p>
            <a:pPr lvl="0" algn="ctr" fontAlgn="base">
              <a:spcBef>
                <a:spcPct val="0"/>
              </a:spcBef>
            </a:pPr>
            <a:r>
              <a:rPr lang="en-US" altLang="en-US" sz="2400" dirty="0">
                <a:solidFill>
                  <a:schemeClr val="tx1"/>
                </a:solidFill>
                <a:latin typeface="Calibri" pitchFamily="34" charset="0"/>
                <a:cs typeface="Arial" pitchFamily="34" charset="0"/>
              </a:rPr>
              <a:t>for learning well from </a:t>
            </a:r>
          </a:p>
          <a:p>
            <a:pPr lvl="0" algn="ctr" fontAlgn="base">
              <a:spcBef>
                <a:spcPct val="0"/>
              </a:spcBef>
            </a:pPr>
            <a:r>
              <a:rPr lang="en-US" altLang="en-US" sz="2400" dirty="0">
                <a:solidFill>
                  <a:schemeClr val="tx1"/>
                </a:solidFill>
                <a:latin typeface="Calibri" pitchFamily="34" charset="0"/>
                <a:cs typeface="Arial" pitchFamily="34" charset="0"/>
              </a:rPr>
              <a:t>academic texts are. . .</a:t>
            </a:r>
          </a:p>
          <a:p>
            <a:pPr lvl="0" algn="ctr" fontAlgn="base">
              <a:spcBef>
                <a:spcPct val="0"/>
              </a:spcBef>
            </a:pPr>
            <a:endParaRPr lang="en-US" altLang="en-US" sz="1600" dirty="0">
              <a:solidFill>
                <a:schemeClr val="tx1"/>
              </a:solidFill>
              <a:latin typeface="Calibri" pitchFamily="34" charset="0"/>
              <a:cs typeface="Arial" pitchFamily="34" charset="0"/>
            </a:endParaRPr>
          </a:p>
          <a:p>
            <a:pPr lvl="0" algn="ctr" fontAlgn="base">
              <a:spcBef>
                <a:spcPct val="0"/>
              </a:spcBef>
              <a:spcAft>
                <a:spcPts val="1000"/>
              </a:spcAft>
            </a:pPr>
            <a:r>
              <a:rPr lang="en-US" altLang="en-US" sz="2400" dirty="0">
                <a:solidFill>
                  <a:schemeClr val="tx1"/>
                </a:solidFill>
                <a:latin typeface="Calibri" pitchFamily="34" charset="0"/>
                <a:cs typeface="Arial" pitchFamily="34" charset="0"/>
              </a:rPr>
              <a:t>Metacognitive Awareness</a:t>
            </a:r>
          </a:p>
          <a:p>
            <a:pPr lvl="0" algn="ctr" fontAlgn="base">
              <a:spcBef>
                <a:spcPct val="0"/>
              </a:spcBef>
              <a:spcAft>
                <a:spcPts val="1000"/>
              </a:spcAft>
            </a:pPr>
            <a:r>
              <a:rPr lang="en-US" altLang="en-US" sz="2400" dirty="0">
                <a:solidFill>
                  <a:schemeClr val="tx1"/>
                </a:solidFill>
                <a:latin typeface="Calibri" pitchFamily="34" charset="0"/>
                <a:cs typeface="Arial" pitchFamily="34" charset="0"/>
              </a:rPr>
              <a:t>Layered Reading</a:t>
            </a:r>
          </a:p>
          <a:p>
            <a:pPr lvl="0" algn="ctr" fontAlgn="base">
              <a:spcBef>
                <a:spcPct val="0"/>
              </a:spcBef>
              <a:spcAft>
                <a:spcPct val="0"/>
              </a:spcAft>
            </a:pPr>
            <a:r>
              <a:rPr lang="en-US" altLang="en-US" sz="2400" dirty="0">
                <a:latin typeface="Calibri" pitchFamily="34" charset="0"/>
                <a:cs typeface="Arial" pitchFamily="34" charset="0"/>
              </a:rPr>
              <a:t>Active Learning</a:t>
            </a:r>
          </a:p>
          <a:p>
            <a:pPr lvl="0" algn="ctr" fontAlgn="base">
              <a:spcBef>
                <a:spcPct val="0"/>
              </a:spcBef>
              <a:spcAft>
                <a:spcPct val="0"/>
              </a:spcAft>
            </a:pPr>
            <a:endParaRPr lang="en-US" altLang="en-US" sz="1100" dirty="0">
              <a:solidFill>
                <a:schemeClr val="tx1"/>
              </a:solidFill>
              <a:latin typeface="Calibri" pitchFamily="34" charset="0"/>
              <a:cs typeface="Arial" pitchFamily="34" charset="0"/>
            </a:endParaRPr>
          </a:p>
          <a:p>
            <a:pPr lvl="0" algn="ctr" fontAlgn="base">
              <a:spcBef>
                <a:spcPct val="0"/>
              </a:spcBef>
              <a:spcAft>
                <a:spcPct val="0"/>
              </a:spcAft>
            </a:pPr>
            <a:r>
              <a:rPr lang="en-US" altLang="en-US" sz="2400" dirty="0">
                <a:solidFill>
                  <a:schemeClr val="tx1"/>
                </a:solidFill>
                <a:latin typeface="Calibri" pitchFamily="34" charset="0"/>
                <a:cs typeface="Arial" pitchFamily="34" charset="0"/>
              </a:rPr>
              <a:t>Deliberate Practice</a:t>
            </a:r>
          </a:p>
        </p:txBody>
      </p:sp>
    </p:spTree>
    <p:extLst>
      <p:ext uri="{BB962C8B-B14F-4D97-AF65-F5344CB8AC3E}">
        <p14:creationId xmlns:p14="http://schemas.microsoft.com/office/powerpoint/2010/main" val="428520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4" end="4"/>
                                            </p:txEl>
                                          </p:spTgt>
                                        </p:tgtEl>
                                        <p:attrNameLst>
                                          <p:attrName>style.visibility</p:attrName>
                                        </p:attrNameLst>
                                      </p:cBhvr>
                                      <p:to>
                                        <p:strVal val="visible"/>
                                      </p:to>
                                    </p:set>
                                    <p:animEffect transition="in" filter="fade">
                                      <p:cBhvr>
                                        <p:cTn id="7" dur="500"/>
                                        <p:tgtEl>
                                          <p:spTgt spid="9">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5" end="5"/>
                                            </p:txEl>
                                          </p:spTgt>
                                        </p:tgtEl>
                                        <p:attrNameLst>
                                          <p:attrName>style.visibility</p:attrName>
                                        </p:attrNameLst>
                                      </p:cBhvr>
                                      <p:to>
                                        <p:strVal val="visible"/>
                                      </p:to>
                                    </p:set>
                                    <p:animEffect transition="in" filter="fade">
                                      <p:cBhvr>
                                        <p:cTn id="12" dur="500"/>
                                        <p:tgtEl>
                                          <p:spTgt spid="9">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6" end="6"/>
                                            </p:txEl>
                                          </p:spTgt>
                                        </p:tgtEl>
                                        <p:attrNameLst>
                                          <p:attrName>style.visibility</p:attrName>
                                        </p:attrNameLst>
                                      </p:cBhvr>
                                      <p:to>
                                        <p:strVal val="visible"/>
                                      </p:to>
                                    </p:set>
                                    <p:animEffect transition="in" filter="fade">
                                      <p:cBhvr>
                                        <p:cTn id="17" dur="500"/>
                                        <p:tgtEl>
                                          <p:spTgt spid="9">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8" end="8"/>
                                            </p:txEl>
                                          </p:spTgt>
                                        </p:tgtEl>
                                        <p:attrNameLst>
                                          <p:attrName>style.visibility</p:attrName>
                                        </p:attrNameLst>
                                      </p:cBhvr>
                                      <p:to>
                                        <p:strVal val="visible"/>
                                      </p:to>
                                    </p:set>
                                    <p:animEffect transition="in" filter="fade">
                                      <p:cBhvr>
                                        <p:cTn id="22"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481836" y="424112"/>
            <a:ext cx="6180329" cy="5924550"/>
            <a:chOff x="970348" y="496682"/>
            <a:chExt cx="6180329" cy="5924550"/>
          </a:xfrm>
        </p:grpSpPr>
        <p:pic>
          <p:nvPicPr>
            <p:cNvPr id="3" name="Picture 2" descr="MC90031108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8527" y="496682"/>
              <a:ext cx="5772150" cy="592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rot="1050688">
              <a:off x="970348" y="2368227"/>
              <a:ext cx="1524000" cy="646331"/>
            </a:xfrm>
            <a:prstGeom prst="rect">
              <a:avLst/>
            </a:prstGeom>
            <a:solidFill>
              <a:schemeClr val="bg2"/>
            </a:solidFill>
            <a:ln>
              <a:noFill/>
            </a:ln>
          </p:spPr>
          <p:txBody>
            <a:bodyPr wrap="square" rtlCol="0">
              <a:spAutoFit/>
            </a:bodyPr>
            <a:lstStyle/>
            <a:p>
              <a:pPr algn="ctr"/>
              <a:r>
                <a:rPr lang="en-US" dirty="0">
                  <a:latin typeface="Times New Roman" panose="02020603050405020304" pitchFamily="18" charset="0"/>
                  <a:cs typeface="Times New Roman" panose="02020603050405020304" pitchFamily="18" charset="0"/>
                </a:rPr>
                <a:t>BEFORE</a:t>
              </a:r>
            </a:p>
            <a:p>
              <a:pPr algn="ctr"/>
              <a:r>
                <a:rPr lang="en-US" dirty="0">
                  <a:latin typeface="Times New Roman" panose="02020603050405020304" pitchFamily="18" charset="0"/>
                  <a:cs typeface="Times New Roman" panose="02020603050405020304" pitchFamily="18" charset="0"/>
                </a:rPr>
                <a:t>Layer</a:t>
              </a:r>
            </a:p>
          </p:txBody>
        </p:sp>
        <p:sp>
          <p:nvSpPr>
            <p:cNvPr id="5" name="TextBox 4"/>
            <p:cNvSpPr txBox="1"/>
            <p:nvPr/>
          </p:nvSpPr>
          <p:spPr>
            <a:xfrm rot="928815">
              <a:off x="5312354" y="3715085"/>
              <a:ext cx="1524000" cy="646331"/>
            </a:xfrm>
            <a:prstGeom prst="rect">
              <a:avLst/>
            </a:prstGeom>
            <a:solidFill>
              <a:schemeClr val="bg2"/>
            </a:solidFill>
            <a:ln>
              <a:noFill/>
            </a:ln>
          </p:spPr>
          <p:txBody>
            <a:bodyPr wrap="square" rtlCol="0">
              <a:spAutoFit/>
            </a:bodyPr>
            <a:lstStyle/>
            <a:p>
              <a:pPr algn="ctr"/>
              <a:r>
                <a:rPr lang="en-US" dirty="0">
                  <a:latin typeface="Times New Roman" panose="02020603050405020304" pitchFamily="18" charset="0"/>
                  <a:cs typeface="Times New Roman" panose="02020603050405020304" pitchFamily="18" charset="0"/>
                </a:rPr>
                <a:t>AFTER</a:t>
              </a:r>
            </a:p>
            <a:p>
              <a:pPr algn="ctr"/>
              <a:r>
                <a:rPr lang="en-US" dirty="0">
                  <a:latin typeface="Times New Roman" panose="02020603050405020304" pitchFamily="18" charset="0"/>
                  <a:cs typeface="Times New Roman" panose="02020603050405020304" pitchFamily="18" charset="0"/>
                </a:rPr>
                <a:t>Layer</a:t>
              </a:r>
            </a:p>
          </p:txBody>
        </p:sp>
        <p:sp>
          <p:nvSpPr>
            <p:cNvPr id="6" name="TextBox 5"/>
            <p:cNvSpPr txBox="1"/>
            <p:nvPr/>
          </p:nvSpPr>
          <p:spPr>
            <a:xfrm rot="1042654">
              <a:off x="3061855" y="3041448"/>
              <a:ext cx="1524000" cy="646331"/>
            </a:xfrm>
            <a:prstGeom prst="rect">
              <a:avLst/>
            </a:prstGeom>
            <a:solidFill>
              <a:schemeClr val="bg2"/>
            </a:solid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DURING</a:t>
              </a:r>
            </a:p>
            <a:p>
              <a:pPr algn="ctr"/>
              <a:r>
                <a:rPr lang="en-US" dirty="0">
                  <a:latin typeface="Times New Roman" panose="02020603050405020304" pitchFamily="18" charset="0"/>
                  <a:cs typeface="Times New Roman" panose="02020603050405020304" pitchFamily="18" charset="0"/>
                </a:rPr>
                <a:t>Layer</a:t>
              </a:r>
            </a:p>
          </p:txBody>
        </p:sp>
        <p:sp>
          <p:nvSpPr>
            <p:cNvPr id="7" name="TextBox 6"/>
            <p:cNvSpPr txBox="1"/>
            <p:nvPr/>
          </p:nvSpPr>
          <p:spPr>
            <a:xfrm rot="1111770">
              <a:off x="2489396" y="1787607"/>
              <a:ext cx="3546764" cy="369332"/>
            </a:xfrm>
            <a:prstGeom prst="rect">
              <a:avLst/>
            </a:prstGeom>
            <a:solidFill>
              <a:schemeClr val="bg2"/>
            </a:solidFill>
          </p:spPr>
          <p:txBody>
            <a:bodyPr wrap="square" rtlCol="0">
              <a:spAutoFit/>
            </a:bodyPr>
            <a:lstStyle/>
            <a:p>
              <a:pPr algn="ctr"/>
              <a:r>
                <a:rPr lang="en-US" dirty="0">
                  <a:latin typeface="Lucida Handwriting" panose="03010101010101010101" pitchFamily="66" charset="0"/>
                  <a:cs typeface="Times New Roman" panose="02020603050405020304" pitchFamily="18" charset="0"/>
                </a:rPr>
                <a:t>Metacognitive Awareness</a:t>
              </a:r>
            </a:p>
          </p:txBody>
        </p:sp>
        <p:sp>
          <p:nvSpPr>
            <p:cNvPr id="8" name="TextBox 7"/>
            <p:cNvSpPr txBox="1"/>
            <p:nvPr/>
          </p:nvSpPr>
          <p:spPr>
            <a:xfrm>
              <a:off x="1828800" y="6027838"/>
              <a:ext cx="2111954" cy="369332"/>
            </a:xfrm>
            <a:prstGeom prst="rect">
              <a:avLst/>
            </a:prstGeom>
            <a:noFill/>
            <a:ln>
              <a:noFill/>
            </a:ln>
          </p:spPr>
          <p:txBody>
            <a:bodyPr wrap="square" rtlCol="0">
              <a:spAutoFit/>
            </a:bodyPr>
            <a:lstStyle/>
            <a:p>
              <a:r>
                <a:rPr lang="en-US" dirty="0">
                  <a:latin typeface="Elephant" panose="02020904090505020303" pitchFamily="18" charset="0"/>
                </a:rPr>
                <a:t>Active Learning</a:t>
              </a:r>
            </a:p>
          </p:txBody>
        </p:sp>
      </p:grpSp>
      <p:sp>
        <p:nvSpPr>
          <p:cNvPr id="11" name="TextBox 10"/>
          <p:cNvSpPr txBox="1"/>
          <p:nvPr/>
        </p:nvSpPr>
        <p:spPr>
          <a:xfrm>
            <a:off x="1860386" y="6248400"/>
            <a:ext cx="2864014" cy="369332"/>
          </a:xfrm>
          <a:prstGeom prst="rect">
            <a:avLst/>
          </a:prstGeom>
          <a:noFill/>
          <a:ln>
            <a:noFill/>
          </a:ln>
        </p:spPr>
        <p:txBody>
          <a:bodyPr wrap="square" rtlCol="0">
            <a:spAutoFit/>
          </a:bodyPr>
          <a:lstStyle/>
          <a:p>
            <a:pPr algn="ctr"/>
            <a:r>
              <a:rPr lang="en-US" dirty="0">
                <a:latin typeface="Elephant" panose="02020904090505020303" pitchFamily="18" charset="0"/>
                <a:cs typeface="Aharoni" panose="02010803020104030203" pitchFamily="2" charset="-79"/>
              </a:rPr>
              <a:t>Deliberate Practice</a:t>
            </a:r>
          </a:p>
        </p:txBody>
      </p:sp>
    </p:spTree>
    <p:extLst>
      <p:ext uri="{BB962C8B-B14F-4D97-AF65-F5344CB8AC3E}">
        <p14:creationId xmlns:p14="http://schemas.microsoft.com/office/powerpoint/2010/main" val="23711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3">
            <a:extLst>
              <a:ext uri="{28A0092B-C50C-407E-A947-70E740481C1C}">
                <a14:useLocalDpi xmlns:a14="http://schemas.microsoft.com/office/drawing/2010/main" val="0"/>
              </a:ext>
            </a:extLst>
          </a:blip>
          <a:srcRect l="78306" t="18710" r="5367" b="43049"/>
          <a:stretch/>
        </p:blipFill>
        <p:spPr bwMode="auto">
          <a:xfrm>
            <a:off x="1295400" y="1207779"/>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5" name="Oval Callout 4"/>
          <p:cNvSpPr/>
          <p:nvPr/>
        </p:nvSpPr>
        <p:spPr>
          <a:xfrm>
            <a:off x="3276600" y="1269464"/>
            <a:ext cx="5410200" cy="4369335"/>
          </a:xfrm>
          <a:prstGeom prst="wedgeEllipseCallout">
            <a:avLst>
              <a:gd name="adj1" fmla="val -67947"/>
              <a:gd name="adj2" fmla="val -19855"/>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t>Let’s begin with the single most important concept for  reading and learning well from a text having information and ideas you want to understand:</a:t>
            </a:r>
          </a:p>
          <a:p>
            <a:pPr algn="ctr"/>
            <a:endParaRPr lang="en-US" sz="2400" dirty="0"/>
          </a:p>
          <a:p>
            <a:pPr algn="ctr"/>
            <a:r>
              <a:rPr lang="en-US" sz="3000" b="1" dirty="0"/>
              <a:t>Metacognitive Awareness</a:t>
            </a:r>
          </a:p>
        </p:txBody>
      </p:sp>
    </p:spTree>
    <p:extLst>
      <p:ext uri="{BB962C8B-B14F-4D97-AF65-F5344CB8AC3E}">
        <p14:creationId xmlns:p14="http://schemas.microsoft.com/office/powerpoint/2010/main" val="1557652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890015" y="424112"/>
            <a:ext cx="5772150" cy="5924550"/>
            <a:chOff x="1378527" y="496682"/>
            <a:chExt cx="5772150" cy="5924550"/>
          </a:xfrm>
        </p:grpSpPr>
        <p:pic>
          <p:nvPicPr>
            <p:cNvPr id="3" name="Picture 2" descr="MC90031108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8527" y="496682"/>
              <a:ext cx="5772150" cy="592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rot="1111770">
              <a:off x="2489396" y="1787607"/>
              <a:ext cx="3546764" cy="369332"/>
            </a:xfrm>
            <a:prstGeom prst="rect">
              <a:avLst/>
            </a:prstGeom>
            <a:solidFill>
              <a:schemeClr val="bg2"/>
            </a:solidFill>
          </p:spPr>
          <p:txBody>
            <a:bodyPr wrap="square" rtlCol="0">
              <a:spAutoFit/>
            </a:bodyPr>
            <a:lstStyle/>
            <a:p>
              <a:pPr algn="ctr"/>
              <a:r>
                <a:rPr lang="en-US" dirty="0">
                  <a:latin typeface="Lucida Handwriting" panose="03010101010101010101" pitchFamily="66" charset="0"/>
                  <a:cs typeface="Times New Roman" panose="02020603050405020304" pitchFamily="18" charset="0"/>
                </a:rPr>
                <a:t>Metacognitive Awareness</a:t>
              </a:r>
            </a:p>
          </p:txBody>
        </p:sp>
      </p:grpSp>
    </p:spTree>
    <p:extLst>
      <p:ext uri="{BB962C8B-B14F-4D97-AF65-F5344CB8AC3E}">
        <p14:creationId xmlns:p14="http://schemas.microsoft.com/office/powerpoint/2010/main" val="778341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2">
            <a:extLst>
              <a:ext uri="{28A0092B-C50C-407E-A947-70E740481C1C}">
                <a14:useLocalDpi xmlns:a14="http://schemas.microsoft.com/office/drawing/2010/main" val="0"/>
              </a:ext>
            </a:extLst>
          </a:blip>
          <a:srcRect l="78306" t="18710" r="5367" b="43049"/>
          <a:stretch/>
        </p:blipFill>
        <p:spPr bwMode="auto">
          <a:xfrm>
            <a:off x="1295400" y="1207778"/>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9" name="Oval Callout 8"/>
          <p:cNvSpPr/>
          <p:nvPr/>
        </p:nvSpPr>
        <p:spPr>
          <a:xfrm>
            <a:off x="3276600" y="990600"/>
            <a:ext cx="5029200" cy="3505200"/>
          </a:xfrm>
          <a:prstGeom prst="wedgeEllipseCallout">
            <a:avLst>
              <a:gd name="adj1" fmla="val -68102"/>
              <a:gd name="adj2" fmla="val -8715"/>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200" dirty="0"/>
              <a:t>When reading with </a:t>
            </a:r>
            <a:r>
              <a:rPr lang="en-US" sz="2200" i="1" dirty="0"/>
              <a:t>metacognitive awareness</a:t>
            </a:r>
            <a:r>
              <a:rPr lang="en-US" sz="2200" dirty="0"/>
              <a:t>, you know </a:t>
            </a:r>
          </a:p>
          <a:p>
            <a:pPr algn="ctr"/>
            <a:r>
              <a:rPr lang="en-US" sz="2200" b="1" dirty="0"/>
              <a:t>what</a:t>
            </a:r>
            <a:r>
              <a:rPr lang="en-US" sz="2200" dirty="0"/>
              <a:t> you are doing, </a:t>
            </a:r>
          </a:p>
          <a:p>
            <a:pPr algn="ctr"/>
            <a:r>
              <a:rPr lang="en-US" sz="2200" b="1" dirty="0"/>
              <a:t>why</a:t>
            </a:r>
            <a:r>
              <a:rPr lang="en-US" sz="2200" dirty="0"/>
              <a:t> you doing these things, </a:t>
            </a:r>
          </a:p>
          <a:p>
            <a:pPr algn="ctr"/>
            <a:r>
              <a:rPr lang="en-US" sz="2200" dirty="0"/>
              <a:t>and </a:t>
            </a:r>
            <a:r>
              <a:rPr lang="en-US" sz="2200" b="1" dirty="0"/>
              <a:t>what</a:t>
            </a:r>
            <a:r>
              <a:rPr lang="en-US" sz="2200" dirty="0"/>
              <a:t> to do if these actions are not working as well as you’d like.</a:t>
            </a:r>
          </a:p>
        </p:txBody>
      </p:sp>
    </p:spTree>
    <p:extLst>
      <p:ext uri="{BB962C8B-B14F-4D97-AF65-F5344CB8AC3E}">
        <p14:creationId xmlns:p14="http://schemas.microsoft.com/office/powerpoint/2010/main" val="212238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bout Isakson Literacy"/>
          <p:cNvPicPr>
            <a:picLocks noChangeAspect="1" noChangeArrowheads="1"/>
          </p:cNvPicPr>
          <p:nvPr/>
        </p:nvPicPr>
        <p:blipFill rotWithShape="1">
          <a:blip r:embed="rId2">
            <a:extLst>
              <a:ext uri="{28A0092B-C50C-407E-A947-70E740481C1C}">
                <a14:useLocalDpi xmlns:a14="http://schemas.microsoft.com/office/drawing/2010/main" val="0"/>
              </a:ext>
            </a:extLst>
          </a:blip>
          <a:srcRect l="78306" t="18710" r="5367" b="43049"/>
          <a:stretch/>
        </p:blipFill>
        <p:spPr bwMode="auto">
          <a:xfrm>
            <a:off x="1295400" y="1207779"/>
            <a:ext cx="1473201" cy="2573191"/>
          </a:xfrm>
          <a:prstGeom prst="rect">
            <a:avLst/>
          </a:prstGeom>
          <a:noFill/>
          <a:extLst>
            <a:ext uri="{909E8E84-426E-40DD-AFC4-6F175D3DCCD1}">
              <a14:hiddenFill xmlns:a14="http://schemas.microsoft.com/office/drawing/2010/main">
                <a:solidFill>
                  <a:srgbClr val="FFFFFF"/>
                </a:solidFill>
              </a14:hiddenFill>
            </a:ext>
          </a:extLst>
        </p:spPr>
      </p:pic>
      <p:sp>
        <p:nvSpPr>
          <p:cNvPr id="9" name="Oval Callout 8"/>
          <p:cNvSpPr/>
          <p:nvPr/>
        </p:nvSpPr>
        <p:spPr>
          <a:xfrm>
            <a:off x="3276600" y="152400"/>
            <a:ext cx="4800600" cy="2514600"/>
          </a:xfrm>
          <a:prstGeom prst="wedgeEllipseCallout">
            <a:avLst>
              <a:gd name="adj1" fmla="val -66563"/>
              <a:gd name="adj2" fmla="val 30860"/>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200" dirty="0"/>
              <a:t>When you are </a:t>
            </a:r>
            <a:r>
              <a:rPr lang="en-US" sz="2200" i="1" dirty="0"/>
              <a:t>metacognitively aware, </a:t>
            </a:r>
            <a:r>
              <a:rPr lang="en-US" sz="2200" dirty="0"/>
              <a:t>you are “standing back and watching” yourself process the text you are reading.</a:t>
            </a:r>
          </a:p>
        </p:txBody>
      </p:sp>
      <p:sp>
        <p:nvSpPr>
          <p:cNvPr id="5" name="Oval Callout 4"/>
          <p:cNvSpPr/>
          <p:nvPr/>
        </p:nvSpPr>
        <p:spPr>
          <a:xfrm>
            <a:off x="3429000" y="3200400"/>
            <a:ext cx="4953000" cy="3352800"/>
          </a:xfrm>
          <a:prstGeom prst="wedgeEllipseCallout">
            <a:avLst>
              <a:gd name="adj1" fmla="val -71536"/>
              <a:gd name="adj2" fmla="val -6849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200" dirty="0"/>
              <a:t>You are in control of the reading process, constantly asking if what you are reading is making sense, deciding what to do if not, and evaluating if what you did worked for your purposes. </a:t>
            </a:r>
          </a:p>
        </p:txBody>
      </p:sp>
    </p:spTree>
    <p:extLst>
      <p:ext uri="{BB962C8B-B14F-4D97-AF65-F5344CB8AC3E}">
        <p14:creationId xmlns:p14="http://schemas.microsoft.com/office/powerpoint/2010/main" val="98135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7746</TotalTime>
  <Words>2111</Words>
  <Application>Microsoft Office PowerPoint</Application>
  <PresentationFormat>On-screen Show (4:3)</PresentationFormat>
  <Paragraphs>218</Paragraphs>
  <Slides>38</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Elephant</vt:lpstr>
      <vt:lpstr>Garamond</vt:lpstr>
      <vt:lpstr>Lucida Handwriting</vt:lpstr>
      <vt:lpstr>Times New Roman</vt:lpstr>
      <vt:lpstr>Office Theme</vt:lpstr>
      <vt:lpstr>Four Key Concepts for Reading Academic Texts</vt:lpstr>
      <vt:lpstr>PowerPoint Presentation</vt:lpstr>
      <vt:lpstr>Before going on .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Examples of Metacognitive Thinking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One Type of Layered Reading</vt:lpstr>
      <vt:lpstr>Some Examples of Layered Reading—the BEFORE Layer</vt:lpstr>
      <vt:lpstr>Some Examples of Layered Reading—the DURING Layer</vt:lpstr>
      <vt:lpstr>Some Examples of Layered Reading—the AFTER Layer</vt:lpstr>
      <vt:lpstr>PowerPoint Presentation</vt:lpstr>
      <vt:lpstr>PowerPoint Presentation</vt:lpstr>
      <vt:lpstr>PowerPoint Presentation</vt:lpstr>
      <vt:lpstr>PowerPoint Presentation</vt:lpstr>
      <vt:lpstr>PowerPoint Presentation</vt:lpstr>
      <vt:lpstr>Some Cognitive Processes Involved in Active Learning</vt:lpstr>
      <vt:lpstr>More Cognitive Processes Involved in Active Learning</vt:lpstr>
      <vt:lpstr>PowerPoint Presentation</vt:lpstr>
      <vt:lpstr>PowerPoint Presentation</vt:lpstr>
      <vt:lpstr>PowerPoint Presentation</vt:lpstr>
      <vt:lpstr>Examples of Deliberate Practice  with Metacognitive Awareness</vt:lpstr>
      <vt:lpstr>PowerPoint Presentation</vt:lpstr>
      <vt:lpstr>PowerPoint Presentation</vt:lpstr>
      <vt:lpstr>PowerPoint Presentation</vt:lpstr>
    </vt:vector>
  </TitlesOfParts>
  <Company>BYU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Plummer</dc:creator>
  <cp:lastModifiedBy>Marne Isakson</cp:lastModifiedBy>
  <cp:revision>274</cp:revision>
  <dcterms:created xsi:type="dcterms:W3CDTF">2012-11-29T17:45:17Z</dcterms:created>
  <dcterms:modified xsi:type="dcterms:W3CDTF">2022-07-18T17:38:25Z</dcterms:modified>
</cp:coreProperties>
</file>